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61" r:id="rId4"/>
    <p:sldId id="262" r:id="rId5"/>
    <p:sldId id="263" r:id="rId6"/>
    <p:sldId id="259" r:id="rId7"/>
    <p:sldId id="267" r:id="rId8"/>
    <p:sldId id="268" r:id="rId9"/>
    <p:sldId id="269" r:id="rId10"/>
    <p:sldId id="270" r:id="rId11"/>
    <p:sldId id="271" r:id="rId12"/>
    <p:sldId id="260" r:id="rId13"/>
    <p:sldId id="294" r:id="rId14"/>
    <p:sldId id="293" r:id="rId15"/>
    <p:sldId id="264" r:id="rId16"/>
    <p:sldId id="295" r:id="rId17"/>
    <p:sldId id="296" r:id="rId18"/>
    <p:sldId id="297" r:id="rId19"/>
    <p:sldId id="265" r:id="rId20"/>
    <p:sldId id="298" r:id="rId21"/>
    <p:sldId id="299" r:id="rId22"/>
    <p:sldId id="300" r:id="rId23"/>
    <p:sldId id="266" r:id="rId24"/>
    <p:sldId id="301" r:id="rId25"/>
    <p:sldId id="302" r:id="rId26"/>
    <p:sldId id="303" r:id="rId27"/>
    <p:sldId id="272" r:id="rId28"/>
    <p:sldId id="306" r:id="rId29"/>
    <p:sldId id="304" r:id="rId30"/>
    <p:sldId id="305" r:id="rId31"/>
    <p:sldId id="275" r:id="rId32"/>
    <p:sldId id="307" r:id="rId33"/>
    <p:sldId id="276" r:id="rId34"/>
    <p:sldId id="308" r:id="rId35"/>
    <p:sldId id="273" r:id="rId36"/>
    <p:sldId id="309" r:id="rId37"/>
    <p:sldId id="274" r:id="rId38"/>
    <p:sldId id="310" r:id="rId39"/>
    <p:sldId id="311" r:id="rId40"/>
    <p:sldId id="277" r:id="rId41"/>
    <p:sldId id="281" r:id="rId42"/>
    <p:sldId id="278" r:id="rId43"/>
    <p:sldId id="285" r:id="rId44"/>
    <p:sldId id="286" r:id="rId45"/>
    <p:sldId id="287" r:id="rId46"/>
    <p:sldId id="282" r:id="rId47"/>
    <p:sldId id="257" r:id="rId48"/>
    <p:sldId id="283" r:id="rId49"/>
    <p:sldId id="284" r:id="rId50"/>
    <p:sldId id="288" r:id="rId51"/>
    <p:sldId id="280" r:id="rId52"/>
    <p:sldId id="289" r:id="rId53"/>
    <p:sldId id="312" r:id="rId54"/>
    <p:sldId id="313" r:id="rId55"/>
    <p:sldId id="314" r:id="rId56"/>
    <p:sldId id="315" r:id="rId57"/>
    <p:sldId id="290" r:id="rId58"/>
    <p:sldId id="291" r:id="rId59"/>
    <p:sldId id="292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2476"/>
  </p:normalViewPr>
  <p:slideViewPr>
    <p:cSldViewPr snapToGrid="0" snapToObjects="1">
      <p:cViewPr varScale="1">
        <p:scale>
          <a:sx n="86" d="100"/>
          <a:sy n="86" d="100"/>
        </p:scale>
        <p:origin x="2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B7E2-520F-164A-985B-C22CA38A1C3E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A46E-FAED-CD40-A19C-FE4AFA4F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A46E-FAED-CD40-A19C-FE4AFA4F89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A46E-FAED-CD40-A19C-FE4AFA4F8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A46E-FAED-CD40-A19C-FE4AFA4F8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A46E-FAED-CD40-A19C-FE4AFA4F8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cap="none" dirty="0" err="1" smtClean="0"/>
              <a:t>Yapay</a:t>
            </a:r>
            <a:r>
              <a:rPr lang="en-US" sz="6600" cap="none" smtClean="0"/>
              <a:t> </a:t>
            </a:r>
            <a:r>
              <a:rPr lang="en-US" sz="6600" cap="none" err="1" smtClean="0"/>
              <a:t>Zeka’nın</a:t>
            </a:r>
            <a:r>
              <a:rPr lang="en-US" sz="6600" cap="none" smtClean="0"/>
              <a:t> </a:t>
            </a:r>
            <a:r>
              <a:rPr lang="en-US" sz="6600" cap="none" err="1" smtClean="0"/>
              <a:t>Teorik</a:t>
            </a:r>
            <a:r>
              <a:rPr lang="en-US" sz="6600" cap="none" smtClean="0"/>
              <a:t> </a:t>
            </a:r>
            <a:r>
              <a:rPr lang="en-US" sz="6600" cap="none" err="1"/>
              <a:t>v</a:t>
            </a:r>
            <a:r>
              <a:rPr lang="en-US" sz="6600" cap="none" err="1" smtClean="0"/>
              <a:t>e</a:t>
            </a:r>
            <a:r>
              <a:rPr lang="en-US" sz="6600" cap="none" smtClean="0"/>
              <a:t> Pratik </a:t>
            </a:r>
            <a:r>
              <a:rPr lang="en-US" sz="6600" cap="none" err="1" smtClean="0"/>
              <a:t>Sınırları</a:t>
            </a:r>
            <a:endParaRPr lang="en-US" sz="6600" cap="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cap="none" smtClean="0"/>
              <a:t>Yavuz Köroğlu</a:t>
            </a:r>
          </a:p>
          <a:p>
            <a:r>
              <a:rPr lang="en-US" sz="3200" cap="none" smtClean="0"/>
              <a:t>VI. </a:t>
            </a:r>
            <a:r>
              <a:rPr lang="en-US" sz="3200" cap="none" err="1" smtClean="0"/>
              <a:t>Evrim</a:t>
            </a:r>
            <a:r>
              <a:rPr lang="en-US" sz="3200" cap="none" smtClean="0"/>
              <a:t>, </a:t>
            </a:r>
            <a:r>
              <a:rPr lang="en-US" sz="3200" cap="none" err="1" smtClean="0"/>
              <a:t>Bilim</a:t>
            </a:r>
            <a:r>
              <a:rPr lang="en-US" sz="3200" cap="none" smtClean="0"/>
              <a:t>, </a:t>
            </a:r>
            <a:r>
              <a:rPr lang="en-US" sz="3200" cap="none" err="1" smtClean="0"/>
              <a:t>ve</a:t>
            </a:r>
            <a:r>
              <a:rPr lang="en-US" sz="3200" cap="none" smtClean="0"/>
              <a:t> </a:t>
            </a:r>
            <a:r>
              <a:rPr lang="en-US" sz="3200" cap="none" err="1" smtClean="0"/>
              <a:t>Eğitim</a:t>
            </a:r>
            <a:r>
              <a:rPr lang="en-US" sz="3200" cap="none" smtClean="0"/>
              <a:t> </a:t>
            </a:r>
            <a:r>
              <a:rPr lang="en-US" sz="3200" cap="none" err="1" smtClean="0"/>
              <a:t>Sempozyumu</a:t>
            </a:r>
            <a:endParaRPr lang="en-US" sz="3200" cap="none"/>
          </a:p>
        </p:txBody>
      </p:sp>
    </p:spTree>
    <p:extLst>
      <p:ext uri="{BB962C8B-B14F-4D97-AF65-F5344CB8AC3E}">
        <p14:creationId xmlns:p14="http://schemas.microsoft.com/office/powerpoint/2010/main" val="7507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Tartışma</a:t>
            </a:r>
            <a:r>
              <a:rPr lang="en-US" sz="6600" cap="none" smtClean="0"/>
              <a:t> </a:t>
            </a:r>
            <a:r>
              <a:rPr lang="en-US" sz="6600" cap="none" err="1" smtClean="0"/>
              <a:t>Konuları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FF00"/>
                </a:solidFill>
              </a:rPr>
              <a:t>tam </a:t>
            </a:r>
            <a:r>
              <a:rPr lang="en-US" sz="3200" b="1" err="1" smtClean="0">
                <a:solidFill>
                  <a:srgbClr val="FFFF00"/>
                </a:solidFill>
              </a:rPr>
              <a:t>olarak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ne</a:t>
            </a:r>
            <a:r>
              <a:rPr lang="en-US" sz="3200" err="1" smtClean="0"/>
              <a:t>dir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dünyayı</a:t>
            </a:r>
            <a:r>
              <a:rPr lang="en-US" sz="3200" b="1" smtClean="0">
                <a:solidFill>
                  <a:srgbClr val="FFFF00"/>
                </a:solidFill>
              </a:rPr>
              <a:t> yok mu </a:t>
            </a:r>
            <a:r>
              <a:rPr lang="en-US" sz="3200" b="1" err="1" smtClean="0">
                <a:solidFill>
                  <a:srgbClr val="FFFF00"/>
                </a:solidFill>
              </a:rPr>
              <a:t>edecek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insanın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yerini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alabilir</a:t>
            </a:r>
            <a:r>
              <a:rPr lang="en-US" sz="3200" b="1" smtClean="0">
                <a:solidFill>
                  <a:srgbClr val="FFFF00"/>
                </a:solidFill>
              </a:rPr>
              <a:t> mi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Zeka’yı</a:t>
            </a:r>
            <a:r>
              <a:rPr lang="en-US" sz="3200" smtClean="0"/>
              <a:t> </a:t>
            </a:r>
            <a:r>
              <a:rPr lang="en-US" sz="3200" err="1" smtClean="0"/>
              <a:t>günümüzde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nasıl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kullanıyoruz</a:t>
            </a:r>
            <a:r>
              <a:rPr lang="en-US" sz="320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53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Tartışma</a:t>
            </a:r>
            <a:r>
              <a:rPr lang="en-US" sz="6600" cap="none" smtClean="0"/>
              <a:t> </a:t>
            </a:r>
            <a:r>
              <a:rPr lang="en-US" sz="6600" cap="none" err="1" smtClean="0"/>
              <a:t>Konuları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FF00"/>
                </a:solidFill>
              </a:rPr>
              <a:t>tam </a:t>
            </a:r>
            <a:r>
              <a:rPr lang="en-US" sz="3200" b="1" err="1" smtClean="0">
                <a:solidFill>
                  <a:srgbClr val="FFFF00"/>
                </a:solidFill>
              </a:rPr>
              <a:t>olarak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ne</a:t>
            </a:r>
            <a:r>
              <a:rPr lang="en-US" sz="3200" err="1" smtClean="0"/>
              <a:t>dir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dünyayı</a:t>
            </a:r>
            <a:r>
              <a:rPr lang="en-US" sz="3200" b="1" smtClean="0">
                <a:solidFill>
                  <a:srgbClr val="FFFF00"/>
                </a:solidFill>
              </a:rPr>
              <a:t> yok mu </a:t>
            </a:r>
            <a:r>
              <a:rPr lang="en-US" sz="3200" b="1" err="1" smtClean="0">
                <a:solidFill>
                  <a:srgbClr val="FFFF00"/>
                </a:solidFill>
              </a:rPr>
              <a:t>edecek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insanın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yerini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alabilir</a:t>
            </a:r>
            <a:r>
              <a:rPr lang="en-US" sz="3200" b="1" smtClean="0">
                <a:solidFill>
                  <a:srgbClr val="FFFF00"/>
                </a:solidFill>
              </a:rPr>
              <a:t> mi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Zeka’yı</a:t>
            </a:r>
            <a:r>
              <a:rPr lang="en-US" sz="3200" smtClean="0"/>
              <a:t> </a:t>
            </a:r>
            <a:r>
              <a:rPr lang="en-US" sz="3200" err="1" smtClean="0"/>
              <a:t>günümüzde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nasıl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kullanıyoruz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Zeka’nın</a:t>
            </a:r>
            <a:r>
              <a:rPr lang="en-US" sz="3200" smtClean="0"/>
              <a:t> </a:t>
            </a:r>
            <a:r>
              <a:rPr lang="en-US" sz="3200" err="1" smtClean="0"/>
              <a:t>şu</a:t>
            </a:r>
            <a:r>
              <a:rPr lang="en-US" sz="3200" smtClean="0"/>
              <a:t> </a:t>
            </a:r>
            <a:r>
              <a:rPr lang="en-US" sz="3200" err="1" smtClean="0"/>
              <a:t>anki</a:t>
            </a:r>
            <a:r>
              <a:rPr lang="en-US" sz="3200" smtClean="0"/>
              <a:t> </a:t>
            </a:r>
            <a:r>
              <a:rPr lang="en-US" sz="3200" err="1" smtClean="0"/>
              <a:t>halini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başka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nasıl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kullanabilirdik</a:t>
            </a:r>
            <a:r>
              <a:rPr lang="en-US" sz="320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247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Yapay</a:t>
            </a:r>
            <a:r>
              <a:rPr lang="en-US" sz="6600" cap="none" smtClean="0"/>
              <a:t> </a:t>
            </a:r>
            <a:r>
              <a:rPr lang="en-US" sz="6600" cap="none" err="1" smtClean="0"/>
              <a:t>Zeka</a:t>
            </a:r>
            <a:r>
              <a:rPr lang="en-US" sz="6600" cap="none" smtClean="0"/>
              <a:t> </a:t>
            </a:r>
            <a:r>
              <a:rPr lang="en-US" sz="6600" cap="none" err="1" smtClean="0"/>
              <a:t>Nedir</a:t>
            </a:r>
            <a:r>
              <a:rPr lang="en-US" sz="6600" cap="none" smtClean="0"/>
              <a:t>?</a:t>
            </a:r>
            <a:endParaRPr lang="en-US" sz="6600" cap="none"/>
          </a:p>
        </p:txBody>
      </p:sp>
    </p:spTree>
    <p:extLst>
      <p:ext uri="{BB962C8B-B14F-4D97-AF65-F5344CB8AC3E}">
        <p14:creationId xmlns:p14="http://schemas.microsoft.com/office/powerpoint/2010/main" val="170999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Yapay</a:t>
            </a:r>
            <a:r>
              <a:rPr lang="en-US" sz="6600" cap="none" smtClean="0"/>
              <a:t> </a:t>
            </a:r>
            <a:r>
              <a:rPr lang="en-US" sz="6600" cap="none" err="1" smtClean="0"/>
              <a:t>Zeka</a:t>
            </a:r>
            <a:r>
              <a:rPr lang="en-US" sz="6600" cap="none" smtClean="0"/>
              <a:t> </a:t>
            </a:r>
            <a:r>
              <a:rPr lang="en-US" sz="6600" cap="none" err="1" smtClean="0"/>
              <a:t>Nedir</a:t>
            </a:r>
            <a:r>
              <a:rPr lang="en-US" sz="6600" cap="none" smtClean="0"/>
              <a:t>?</a:t>
            </a:r>
            <a:endParaRPr lang="en-US" sz="6600" cap="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999811" cy="3649134"/>
          </a:xfrm>
        </p:spPr>
        <p:txBody>
          <a:bodyPr>
            <a:normAutofit/>
          </a:bodyPr>
          <a:lstStyle/>
          <a:p>
            <a:r>
              <a:rPr lang="en-US" sz="3200" smtClean="0"/>
              <a:t>La </a:t>
            </a:r>
            <a:r>
              <a:rPr lang="en-US" sz="3200" err="1" smtClean="0"/>
              <a:t>Mettrie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(1748 – </a:t>
            </a:r>
            <a:r>
              <a:rPr lang="en-US" sz="3200" err="1" smtClean="0"/>
              <a:t>L’homme</a:t>
            </a:r>
            <a:r>
              <a:rPr lang="en-US" sz="3200" smtClean="0"/>
              <a:t> Machine)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40" y="609601"/>
            <a:ext cx="4580409" cy="5181600"/>
          </a:xfrm>
        </p:spPr>
      </p:pic>
    </p:spTree>
    <p:extLst>
      <p:ext uri="{BB962C8B-B14F-4D97-AF65-F5344CB8AC3E}">
        <p14:creationId xmlns:p14="http://schemas.microsoft.com/office/powerpoint/2010/main" val="102571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Yapay</a:t>
            </a:r>
            <a:r>
              <a:rPr lang="en-US" sz="6600" cap="none" smtClean="0"/>
              <a:t> </a:t>
            </a:r>
            <a:r>
              <a:rPr lang="en-US" sz="6600" cap="none" err="1" smtClean="0"/>
              <a:t>Zeka</a:t>
            </a:r>
            <a:r>
              <a:rPr lang="en-US" sz="6600" cap="none" smtClean="0"/>
              <a:t> </a:t>
            </a:r>
            <a:r>
              <a:rPr lang="en-US" sz="6600" cap="none" err="1" smtClean="0"/>
              <a:t>Nedir</a:t>
            </a:r>
            <a:r>
              <a:rPr lang="en-US" sz="6600" cap="none" smtClean="0"/>
              <a:t>?</a:t>
            </a:r>
            <a:endParaRPr lang="en-US" sz="6600" cap="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999811" cy="3649134"/>
          </a:xfrm>
        </p:spPr>
        <p:txBody>
          <a:bodyPr>
            <a:normAutofit/>
          </a:bodyPr>
          <a:lstStyle/>
          <a:p>
            <a:r>
              <a:rPr lang="en-US" sz="3200" smtClean="0"/>
              <a:t>La </a:t>
            </a:r>
            <a:r>
              <a:rPr lang="en-US" sz="3200" err="1" smtClean="0"/>
              <a:t>Mettrie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(1748 – </a:t>
            </a:r>
            <a:r>
              <a:rPr lang="en-US" sz="3200" err="1" smtClean="0"/>
              <a:t>L’homme</a:t>
            </a:r>
            <a:r>
              <a:rPr lang="en-US" sz="3200" smtClean="0"/>
              <a:t> Machine)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Turing - İnsanların Makineden </a:t>
            </a:r>
            <a:br>
              <a:rPr lang="en-US" sz="3200" smtClean="0"/>
            </a:br>
            <a:r>
              <a:rPr lang="en-US" sz="3200" b="1" smtClean="0">
                <a:solidFill>
                  <a:srgbClr val="FFFF00"/>
                </a:solidFill>
              </a:rPr>
              <a:t>Ayırt Edilemezliği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(İşlevsel Yaklaşım)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40" y="609601"/>
            <a:ext cx="4580409" cy="5181600"/>
          </a:xfrm>
        </p:spPr>
      </p:pic>
    </p:spTree>
    <p:extLst>
      <p:ext uri="{BB962C8B-B14F-4D97-AF65-F5344CB8AC3E}">
        <p14:creationId xmlns:p14="http://schemas.microsoft.com/office/powerpoint/2010/main" val="85650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cap="none" err="1" smtClean="0"/>
              <a:t>İnsan</a:t>
            </a:r>
            <a:r>
              <a:rPr lang="en-US" sz="6600" cap="none" smtClean="0"/>
              <a:t> </a:t>
            </a:r>
            <a:r>
              <a:rPr lang="en-US" sz="6600" cap="none" err="1" smtClean="0"/>
              <a:t>İcrasında</a:t>
            </a:r>
            <a:r>
              <a:rPr lang="en-US" sz="6600" cap="none" smtClean="0"/>
              <a:t> </a:t>
            </a:r>
            <a:r>
              <a:rPr lang="en-US" sz="6600" cap="none" err="1" smtClean="0"/>
              <a:t>Rol</a:t>
            </a:r>
            <a:r>
              <a:rPr lang="en-US" sz="6600" cap="none" smtClean="0"/>
              <a:t> </a:t>
            </a:r>
            <a:r>
              <a:rPr lang="en-US" sz="6600" cap="none" err="1" smtClean="0"/>
              <a:t>Oynayan</a:t>
            </a:r>
            <a:r>
              <a:rPr lang="en-US" sz="6600" cap="none"/>
              <a:t/>
            </a:r>
            <a:br>
              <a:rPr lang="en-US" sz="6600" cap="none"/>
            </a:br>
            <a:r>
              <a:rPr lang="en-US" sz="6600" cap="none" err="1" smtClean="0"/>
              <a:t>Üç</a:t>
            </a:r>
            <a:r>
              <a:rPr lang="en-US" sz="6600" cap="none" smtClean="0"/>
              <a:t> </a:t>
            </a:r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Bileşen</a:t>
            </a:r>
            <a:endParaRPr lang="en-US" sz="6600" cap="none"/>
          </a:p>
        </p:txBody>
      </p:sp>
    </p:spTree>
    <p:extLst>
      <p:ext uri="{BB962C8B-B14F-4D97-AF65-F5344CB8AC3E}">
        <p14:creationId xmlns:p14="http://schemas.microsoft.com/office/powerpoint/2010/main" val="114068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cap="none" err="1" smtClean="0"/>
              <a:t>İnsan</a:t>
            </a:r>
            <a:r>
              <a:rPr lang="en-US" sz="6600" cap="none" smtClean="0"/>
              <a:t> </a:t>
            </a:r>
            <a:r>
              <a:rPr lang="en-US" sz="6600" cap="none" err="1" smtClean="0"/>
              <a:t>İcrasında</a:t>
            </a:r>
            <a:r>
              <a:rPr lang="en-US" sz="6600" cap="none" smtClean="0"/>
              <a:t> </a:t>
            </a:r>
            <a:r>
              <a:rPr lang="en-US" sz="6600" cap="none" err="1" smtClean="0"/>
              <a:t>Rol</a:t>
            </a:r>
            <a:r>
              <a:rPr lang="en-US" sz="6600" cap="none" smtClean="0"/>
              <a:t> </a:t>
            </a:r>
            <a:r>
              <a:rPr lang="en-US" sz="6600" cap="none" err="1" smtClean="0"/>
              <a:t>Oynayan</a:t>
            </a:r>
            <a:r>
              <a:rPr lang="en-US" sz="6600" cap="none"/>
              <a:t/>
            </a:r>
            <a:br>
              <a:rPr lang="en-US" sz="6600" cap="none"/>
            </a:br>
            <a:r>
              <a:rPr lang="en-US" sz="6600" cap="none" err="1" smtClean="0"/>
              <a:t>Üç</a:t>
            </a:r>
            <a:r>
              <a:rPr lang="en-US" sz="6600" cap="none" smtClean="0"/>
              <a:t> </a:t>
            </a:r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Bileşen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</a:t>
            </a:r>
            <a:r>
              <a:rPr lang="en-US" sz="3200" err="1" smtClean="0"/>
              <a:t>Çözümlerin</a:t>
            </a:r>
            <a:r>
              <a:rPr lang="en-US" sz="3200" smtClean="0"/>
              <a:t> </a:t>
            </a:r>
            <a:r>
              <a:rPr lang="en-US" sz="3200" err="1" smtClean="0"/>
              <a:t>Uygulanabilirliği</a:t>
            </a:r>
            <a:r>
              <a:rPr lang="en-US" sz="3200" smtClean="0"/>
              <a:t>)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4063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cap="none" err="1" smtClean="0"/>
              <a:t>İnsan</a:t>
            </a:r>
            <a:r>
              <a:rPr lang="en-US" sz="6600" cap="none" smtClean="0"/>
              <a:t> </a:t>
            </a:r>
            <a:r>
              <a:rPr lang="en-US" sz="6600" cap="none" err="1" smtClean="0"/>
              <a:t>İcrasında</a:t>
            </a:r>
            <a:r>
              <a:rPr lang="en-US" sz="6600" cap="none" smtClean="0"/>
              <a:t> </a:t>
            </a:r>
            <a:r>
              <a:rPr lang="en-US" sz="6600" cap="none" err="1" smtClean="0"/>
              <a:t>Rol</a:t>
            </a:r>
            <a:r>
              <a:rPr lang="en-US" sz="6600" cap="none" smtClean="0"/>
              <a:t> </a:t>
            </a:r>
            <a:r>
              <a:rPr lang="en-US" sz="6600" cap="none" err="1" smtClean="0"/>
              <a:t>Oynayan</a:t>
            </a:r>
            <a:r>
              <a:rPr lang="en-US" sz="6600" cap="none"/>
              <a:t/>
            </a:r>
            <a:br>
              <a:rPr lang="en-US" sz="6600" cap="none"/>
            </a:br>
            <a:r>
              <a:rPr lang="en-US" sz="6600" cap="none" err="1" smtClean="0"/>
              <a:t>Üç</a:t>
            </a:r>
            <a:r>
              <a:rPr lang="en-US" sz="6600" cap="none" smtClean="0"/>
              <a:t> </a:t>
            </a:r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Bileşen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</a:t>
            </a:r>
            <a:r>
              <a:rPr lang="en-US" sz="3200" err="1" smtClean="0"/>
              <a:t>Çözümlerin</a:t>
            </a:r>
            <a:r>
              <a:rPr lang="en-US" sz="3200" smtClean="0"/>
              <a:t> </a:t>
            </a:r>
            <a:r>
              <a:rPr lang="en-US" sz="3200" err="1" smtClean="0"/>
              <a:t>Uygulanabilirliği</a:t>
            </a:r>
            <a:r>
              <a:rPr lang="en-US" sz="3200" smtClean="0"/>
              <a:t>)</a:t>
            </a:r>
            <a:br>
              <a:rPr lang="en-US" sz="3200" smtClean="0"/>
            </a:br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err="1" smtClean="0">
                <a:solidFill>
                  <a:srgbClr val="FFFF00"/>
                </a:solidFill>
              </a:rPr>
              <a:t>Zeka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</a:t>
            </a:r>
            <a:r>
              <a:rPr lang="en-US" sz="3200" err="1" smtClean="0"/>
              <a:t>Çözümlerin</a:t>
            </a:r>
            <a:r>
              <a:rPr lang="en-US" sz="3200" smtClean="0"/>
              <a:t> </a:t>
            </a:r>
            <a:r>
              <a:rPr lang="en-US" sz="3200" err="1" smtClean="0"/>
              <a:t>Geliştirilmesi</a:t>
            </a:r>
            <a:r>
              <a:rPr lang="en-US" sz="3200" smtClean="0"/>
              <a:t> – </a:t>
            </a:r>
            <a:r>
              <a:rPr lang="en-US" sz="3200" err="1" smtClean="0"/>
              <a:t>Nasıl</a:t>
            </a:r>
            <a:r>
              <a:rPr lang="en-US" sz="3200" smtClean="0"/>
              <a:t>? Ne </a:t>
            </a:r>
            <a:r>
              <a:rPr lang="en-US" sz="3200" err="1" smtClean="0"/>
              <a:t>Şekilde</a:t>
            </a:r>
            <a:r>
              <a:rPr lang="en-US" sz="3200" smtClean="0"/>
              <a:t>?)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7279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cap="none" err="1" smtClean="0"/>
              <a:t>İnsan</a:t>
            </a:r>
            <a:r>
              <a:rPr lang="en-US" sz="6600" cap="none" smtClean="0"/>
              <a:t> </a:t>
            </a:r>
            <a:r>
              <a:rPr lang="en-US" sz="6600" cap="none" err="1" smtClean="0"/>
              <a:t>İcrasında</a:t>
            </a:r>
            <a:r>
              <a:rPr lang="en-US" sz="6600" cap="none" smtClean="0"/>
              <a:t> </a:t>
            </a:r>
            <a:r>
              <a:rPr lang="en-US" sz="6600" cap="none" err="1" smtClean="0"/>
              <a:t>Rol</a:t>
            </a:r>
            <a:r>
              <a:rPr lang="en-US" sz="6600" cap="none" smtClean="0"/>
              <a:t> </a:t>
            </a:r>
            <a:r>
              <a:rPr lang="en-US" sz="6600" cap="none" err="1" smtClean="0"/>
              <a:t>Oynayan</a:t>
            </a:r>
            <a:r>
              <a:rPr lang="en-US" sz="6600" cap="none"/>
              <a:t/>
            </a:r>
            <a:br>
              <a:rPr lang="en-US" sz="6600" cap="none"/>
            </a:br>
            <a:r>
              <a:rPr lang="en-US" sz="6600" cap="none" err="1" smtClean="0"/>
              <a:t>Üç</a:t>
            </a:r>
            <a:r>
              <a:rPr lang="en-US" sz="6600" cap="none" smtClean="0"/>
              <a:t> </a:t>
            </a:r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Bileşen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</a:t>
            </a:r>
            <a:r>
              <a:rPr lang="en-US" sz="3200" err="1" smtClean="0"/>
              <a:t>Çözümlerin</a:t>
            </a:r>
            <a:r>
              <a:rPr lang="en-US" sz="3200" smtClean="0"/>
              <a:t> </a:t>
            </a:r>
            <a:r>
              <a:rPr lang="en-US" sz="3200" err="1" smtClean="0"/>
              <a:t>Uygulanabilirliği</a:t>
            </a:r>
            <a:r>
              <a:rPr lang="en-US" sz="3200" smtClean="0"/>
              <a:t>)</a:t>
            </a:r>
            <a:br>
              <a:rPr lang="en-US" sz="3200" smtClean="0"/>
            </a:br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err="1" smtClean="0">
                <a:solidFill>
                  <a:srgbClr val="FFFF00"/>
                </a:solidFill>
              </a:rPr>
              <a:t>Zeka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</a:t>
            </a:r>
            <a:r>
              <a:rPr lang="en-US" sz="3200" err="1" smtClean="0"/>
              <a:t>Çözümlerin</a:t>
            </a:r>
            <a:r>
              <a:rPr lang="en-US" sz="3200" smtClean="0"/>
              <a:t> </a:t>
            </a:r>
            <a:r>
              <a:rPr lang="en-US" sz="3200" err="1" smtClean="0"/>
              <a:t>Geliştirilmesi</a:t>
            </a:r>
            <a:r>
              <a:rPr lang="en-US" sz="3200" smtClean="0"/>
              <a:t> – </a:t>
            </a:r>
            <a:r>
              <a:rPr lang="en-US" sz="3200" err="1" smtClean="0"/>
              <a:t>Nasıl</a:t>
            </a:r>
            <a:r>
              <a:rPr lang="en-US" sz="3200" smtClean="0"/>
              <a:t>? Ne </a:t>
            </a:r>
            <a:r>
              <a:rPr lang="en-US" sz="3200" err="1" smtClean="0"/>
              <a:t>Şekilde</a:t>
            </a:r>
            <a:r>
              <a:rPr lang="en-US" sz="3200" smtClean="0"/>
              <a:t>?)</a:t>
            </a:r>
            <a:br>
              <a:rPr lang="en-US" sz="3200" smtClean="0"/>
            </a:br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err="1" smtClean="0">
                <a:solidFill>
                  <a:srgbClr val="FFFF00"/>
                </a:solidFill>
              </a:rPr>
              <a:t>Bilinç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</a:t>
            </a:r>
            <a:r>
              <a:rPr lang="en-US" sz="3200" err="1" smtClean="0"/>
              <a:t>Sorunların</a:t>
            </a:r>
            <a:r>
              <a:rPr lang="en-US" sz="3200" smtClean="0"/>
              <a:t> </a:t>
            </a:r>
            <a:r>
              <a:rPr lang="en-US" sz="3200" err="1" smtClean="0"/>
              <a:t>Belirlenmesi</a:t>
            </a:r>
            <a:r>
              <a:rPr lang="en-US" sz="3200" smtClean="0"/>
              <a:t> – Ne? </a:t>
            </a:r>
            <a:r>
              <a:rPr lang="en-US" sz="3200" err="1" smtClean="0"/>
              <a:t>Niçin</a:t>
            </a:r>
            <a:r>
              <a:rPr lang="en-US" sz="3200" smtClean="0"/>
              <a:t>?)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3992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Algoritmalar</a:t>
            </a:r>
            <a:endParaRPr lang="en-US" sz="6600" cap="non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42066"/>
            <a:ext cx="5627914" cy="31657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3715" y="404734"/>
            <a:ext cx="4503511" cy="6071017"/>
          </a:xfrm>
        </p:spPr>
        <p:txBody>
          <a:bodyPr>
            <a:normAutofit/>
          </a:bodyPr>
          <a:lstStyle/>
          <a:p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Algoritma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Menemen</a:t>
            </a:r>
            <a:r>
              <a:rPr lang="en-US" sz="3200" smtClean="0"/>
              <a:t> </a:t>
            </a:r>
            <a:r>
              <a:rPr lang="en-US" sz="3200" err="1" smtClean="0"/>
              <a:t>pişirme</a:t>
            </a:r>
            <a:r>
              <a:rPr lang="en-US" sz="3200" smtClean="0"/>
              <a:t> </a:t>
            </a:r>
            <a:r>
              <a:rPr lang="en-US" sz="3200" err="1" smtClean="0"/>
              <a:t>adımlarının</a:t>
            </a:r>
            <a:r>
              <a:rPr lang="en-US" sz="3200" smtClean="0"/>
              <a:t> bütünü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4268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5143499" cy="1456267"/>
          </a:xfrm>
        </p:spPr>
        <p:txBody>
          <a:bodyPr>
            <a:normAutofit fontScale="90000"/>
          </a:bodyPr>
          <a:lstStyle/>
          <a:p>
            <a:r>
              <a:rPr lang="en-US" sz="6600" cap="none" err="1" smtClean="0"/>
              <a:t>Zeki</a:t>
            </a:r>
            <a:r>
              <a:rPr lang="en-US" sz="6600" cap="none" smtClean="0"/>
              <a:t> </a:t>
            </a:r>
            <a:r>
              <a:rPr lang="en-US" sz="6600" cap="none" err="1" smtClean="0"/>
              <a:t>Sistemler</a:t>
            </a:r>
            <a:r>
              <a:rPr lang="en-US" sz="6600" cap="none" smtClean="0"/>
              <a:t> </a:t>
            </a:r>
            <a:r>
              <a:rPr lang="en-US" sz="6600" cap="none" err="1" smtClean="0"/>
              <a:t>Artık</a:t>
            </a:r>
            <a:r>
              <a:rPr lang="en-US" sz="6600" cap="none" smtClean="0"/>
              <a:t> </a:t>
            </a:r>
            <a:r>
              <a:rPr lang="en-US" sz="6600" cap="none" err="1" smtClean="0"/>
              <a:t>Heryerde</a:t>
            </a:r>
            <a:endParaRPr lang="en-US" sz="6600" cap="non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94" y="609600"/>
            <a:ext cx="6665198" cy="4991100"/>
          </a:xfrm>
        </p:spPr>
      </p:pic>
    </p:spTree>
    <p:extLst>
      <p:ext uri="{BB962C8B-B14F-4D97-AF65-F5344CB8AC3E}">
        <p14:creationId xmlns:p14="http://schemas.microsoft.com/office/powerpoint/2010/main" val="49356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Algoritmalar</a:t>
            </a:r>
            <a:endParaRPr lang="en-US" sz="6600" cap="non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42066"/>
            <a:ext cx="5627914" cy="31657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3715" y="404734"/>
            <a:ext cx="4503511" cy="6071017"/>
          </a:xfrm>
        </p:spPr>
        <p:txBody>
          <a:bodyPr>
            <a:normAutofit/>
          </a:bodyPr>
          <a:lstStyle/>
          <a:p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Algoritma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Menemen</a:t>
            </a:r>
            <a:r>
              <a:rPr lang="en-US" sz="3200" smtClean="0"/>
              <a:t> </a:t>
            </a:r>
            <a:r>
              <a:rPr lang="en-US" sz="3200" err="1" smtClean="0"/>
              <a:t>pişirme</a:t>
            </a:r>
            <a:r>
              <a:rPr lang="en-US" sz="3200" smtClean="0"/>
              <a:t> </a:t>
            </a:r>
            <a:r>
              <a:rPr lang="en-US" sz="3200" err="1" smtClean="0"/>
              <a:t>adımlarının</a:t>
            </a:r>
            <a:r>
              <a:rPr lang="en-US" sz="3200" smtClean="0"/>
              <a:t> </a:t>
            </a:r>
            <a:r>
              <a:rPr lang="en-US" sz="3200" err="1" smtClean="0"/>
              <a:t>bütünü</a:t>
            </a:r>
            <a:r>
              <a:rPr lang="en-US" sz="3200" smtClean="0"/>
              <a:t> 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Adımları</a:t>
            </a:r>
            <a:r>
              <a:rPr lang="en-US" sz="3200" smtClean="0"/>
              <a:t> </a:t>
            </a:r>
            <a:r>
              <a:rPr lang="en-US" sz="3200" err="1" smtClean="0"/>
              <a:t>iyi</a:t>
            </a:r>
            <a:r>
              <a:rPr lang="en-US" sz="3200" smtClean="0"/>
              <a:t> gerçekleştirebilmek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2215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Algoritmalar</a:t>
            </a:r>
            <a:endParaRPr lang="en-US" sz="6600" cap="non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42066"/>
            <a:ext cx="5627914" cy="31657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3715" y="404734"/>
            <a:ext cx="4503511" cy="6071017"/>
          </a:xfrm>
        </p:spPr>
        <p:txBody>
          <a:bodyPr>
            <a:normAutofit/>
          </a:bodyPr>
          <a:lstStyle/>
          <a:p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Algoritma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Menemen</a:t>
            </a:r>
            <a:r>
              <a:rPr lang="en-US" sz="3200" smtClean="0"/>
              <a:t> </a:t>
            </a:r>
            <a:r>
              <a:rPr lang="en-US" sz="3200" err="1" smtClean="0"/>
              <a:t>pişirme</a:t>
            </a:r>
            <a:r>
              <a:rPr lang="en-US" sz="3200" smtClean="0"/>
              <a:t> </a:t>
            </a:r>
            <a:r>
              <a:rPr lang="en-US" sz="3200" err="1" smtClean="0"/>
              <a:t>adımlarının</a:t>
            </a:r>
            <a:r>
              <a:rPr lang="en-US" sz="3200" smtClean="0"/>
              <a:t> </a:t>
            </a:r>
            <a:r>
              <a:rPr lang="en-US" sz="3200" err="1" smtClean="0"/>
              <a:t>bütünü</a:t>
            </a:r>
            <a:r>
              <a:rPr lang="en-US" sz="3200" smtClean="0"/>
              <a:t> 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Adımları</a:t>
            </a:r>
            <a:r>
              <a:rPr lang="en-US" sz="3200" smtClean="0"/>
              <a:t> </a:t>
            </a:r>
            <a:r>
              <a:rPr lang="en-US" sz="3200" err="1" smtClean="0"/>
              <a:t>iyi</a:t>
            </a:r>
            <a:r>
              <a:rPr lang="en-US" sz="3200" smtClean="0"/>
              <a:t> </a:t>
            </a:r>
            <a:r>
              <a:rPr lang="en-US" sz="3200" err="1" smtClean="0"/>
              <a:t>gerçekleştirebilmek</a:t>
            </a:r>
            <a:endParaRPr lang="en-US" sz="3200" smtClean="0"/>
          </a:p>
          <a:p>
            <a:endParaRPr lang="en-US" sz="3200"/>
          </a:p>
          <a:p>
            <a:r>
              <a:rPr lang="en-US" sz="3200" smtClean="0"/>
              <a:t>İlk </a:t>
            </a:r>
            <a:r>
              <a:rPr lang="en-US" sz="3200" err="1" smtClean="0"/>
              <a:t>bilgisayarlar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önce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smtClean="0"/>
              <a:t> </a:t>
            </a:r>
            <a:r>
              <a:rPr lang="en-US" sz="3200" err="1" smtClean="0"/>
              <a:t>yönünden</a:t>
            </a:r>
            <a:r>
              <a:rPr lang="en-US" sz="3200" smtClean="0"/>
              <a:t> </a:t>
            </a:r>
            <a:r>
              <a:rPr lang="en-US" sz="3200" err="1" smtClean="0"/>
              <a:t>geliştiler</a:t>
            </a:r>
            <a:r>
              <a:rPr lang="en-US" sz="3200" smtClean="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0738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Algoritmalar</a:t>
            </a:r>
            <a:endParaRPr lang="en-US" sz="6600" cap="non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42066"/>
            <a:ext cx="5627914" cy="31657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3715" y="404734"/>
            <a:ext cx="4503511" cy="6071017"/>
          </a:xfrm>
        </p:spPr>
        <p:txBody>
          <a:bodyPr>
            <a:normAutofit fontScale="92500" lnSpcReduction="20000"/>
          </a:bodyPr>
          <a:lstStyle/>
          <a:p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Algoritma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Menemen</a:t>
            </a:r>
            <a:r>
              <a:rPr lang="en-US" sz="3200" smtClean="0"/>
              <a:t> </a:t>
            </a:r>
            <a:r>
              <a:rPr lang="en-US" sz="3200" err="1" smtClean="0"/>
              <a:t>pişirme</a:t>
            </a:r>
            <a:r>
              <a:rPr lang="en-US" sz="3200" smtClean="0"/>
              <a:t> </a:t>
            </a:r>
            <a:r>
              <a:rPr lang="en-US" sz="3200" err="1" smtClean="0"/>
              <a:t>adımlarının</a:t>
            </a:r>
            <a:r>
              <a:rPr lang="en-US" sz="3200" smtClean="0"/>
              <a:t> </a:t>
            </a:r>
            <a:r>
              <a:rPr lang="en-US" sz="3200" err="1" smtClean="0"/>
              <a:t>bütünü</a:t>
            </a:r>
            <a:r>
              <a:rPr lang="en-US" sz="3200" smtClean="0"/>
              <a:t> 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b="1" smtClean="0">
                <a:solidFill>
                  <a:srgbClr val="FFFF00"/>
                </a:solidFill>
              </a:rPr>
              <a:t> :</a:t>
            </a:r>
            <a:r>
              <a:rPr lang="en-US" sz="3200" smtClean="0"/>
              <a:t> </a:t>
            </a:r>
            <a:r>
              <a:rPr lang="en-US" sz="3200" err="1" smtClean="0"/>
              <a:t>Adımları</a:t>
            </a:r>
            <a:r>
              <a:rPr lang="en-US" sz="3200" smtClean="0"/>
              <a:t> </a:t>
            </a:r>
            <a:r>
              <a:rPr lang="en-US" sz="3200" err="1" smtClean="0"/>
              <a:t>iyi</a:t>
            </a:r>
            <a:r>
              <a:rPr lang="en-US" sz="3200" smtClean="0"/>
              <a:t> </a:t>
            </a:r>
            <a:r>
              <a:rPr lang="en-US" sz="3200" err="1" smtClean="0"/>
              <a:t>gerçekleştirebilmek</a:t>
            </a:r>
            <a:endParaRPr lang="en-US" sz="3200" smtClean="0"/>
          </a:p>
          <a:p>
            <a:endParaRPr lang="en-US" sz="3200"/>
          </a:p>
          <a:p>
            <a:r>
              <a:rPr lang="en-US" sz="3200" smtClean="0"/>
              <a:t>İlk </a:t>
            </a:r>
            <a:r>
              <a:rPr lang="en-US" sz="3200" err="1" smtClean="0"/>
              <a:t>bilgisayarlar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önce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yetenek</a:t>
            </a:r>
            <a:r>
              <a:rPr lang="en-US" sz="3200" smtClean="0"/>
              <a:t> </a:t>
            </a:r>
            <a:r>
              <a:rPr lang="en-US" sz="3200" err="1" smtClean="0"/>
              <a:t>yönünden</a:t>
            </a:r>
            <a:r>
              <a:rPr lang="en-US" sz="3200" smtClean="0"/>
              <a:t> </a:t>
            </a:r>
            <a:r>
              <a:rPr lang="en-US" sz="3200" err="1" smtClean="0"/>
              <a:t>geliştiler</a:t>
            </a:r>
            <a:r>
              <a:rPr lang="en-US" sz="3200" smtClean="0"/>
              <a:t>.</a:t>
            </a:r>
          </a:p>
          <a:p>
            <a:endParaRPr lang="en-US" sz="3200"/>
          </a:p>
          <a:p>
            <a:r>
              <a:rPr lang="en-US" sz="3200" err="1" smtClean="0"/>
              <a:t>Sadece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araç</a:t>
            </a:r>
            <a:endParaRPr lang="en-US" sz="3200" b="1" smtClean="0">
              <a:solidFill>
                <a:srgbClr val="FFFF00"/>
              </a:solidFill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131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Zeka’nın</a:t>
            </a:r>
            <a:r>
              <a:rPr lang="en-US" sz="6600" cap="none" smtClean="0"/>
              <a:t> </a:t>
            </a:r>
            <a:r>
              <a:rPr lang="en-US" sz="6600" cap="none" err="1" smtClean="0"/>
              <a:t>Modellenmesi</a:t>
            </a:r>
            <a:endParaRPr lang="en-US" sz="6600" cap="none"/>
          </a:p>
        </p:txBody>
      </p:sp>
    </p:spTree>
    <p:extLst>
      <p:ext uri="{BB962C8B-B14F-4D97-AF65-F5344CB8AC3E}">
        <p14:creationId xmlns:p14="http://schemas.microsoft.com/office/powerpoint/2010/main" val="27723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Zeka’nın</a:t>
            </a:r>
            <a:r>
              <a:rPr lang="en-US" sz="6600" cap="none" smtClean="0"/>
              <a:t> </a:t>
            </a:r>
            <a:r>
              <a:rPr lang="en-US" sz="6600" cap="none" err="1" smtClean="0"/>
              <a:t>Modellenmesi</a:t>
            </a:r>
            <a:endParaRPr lang="en-US" sz="6600" cap="non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655572"/>
              </p:ext>
            </p:extLst>
          </p:nvPr>
        </p:nvGraphicFramePr>
        <p:xfrm>
          <a:off x="505918" y="1900975"/>
          <a:ext cx="11145532" cy="1339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649"/>
                <a:gridCol w="3971925"/>
                <a:gridCol w="1528451"/>
                <a:gridCol w="4556507"/>
              </a:tblGrid>
              <a:tr h="1339806">
                <a:tc>
                  <a:txBody>
                    <a:bodyPr/>
                    <a:lstStyle/>
                    <a:p>
                      <a:pPr algn="r"/>
                      <a:r>
                        <a:rPr lang="en-US" sz="4000" smtClean="0"/>
                        <a:t>1)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err="1" smtClean="0"/>
                        <a:t>Mantıksal</a:t>
                      </a:r>
                      <a:r>
                        <a:rPr lang="en-US" sz="4000" baseline="0" smtClean="0"/>
                        <a:t> </a:t>
                      </a:r>
                      <a:r>
                        <a:rPr lang="en-US" sz="4000" baseline="0" err="1" smtClean="0"/>
                        <a:t>Çıkarım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/>
                        <a:t>---&gt;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err="1" smtClean="0"/>
                        <a:t>Sembolik</a:t>
                      </a:r>
                      <a:r>
                        <a:rPr lang="en-US" sz="4000" smtClean="0"/>
                        <a:t> </a:t>
                      </a:r>
                      <a:r>
                        <a:rPr lang="en-US" sz="4000" err="1" smtClean="0"/>
                        <a:t>Çıkarımsama</a:t>
                      </a:r>
                      <a:endParaRPr lang="en-US" sz="40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4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Zeka’nın</a:t>
            </a:r>
            <a:r>
              <a:rPr lang="en-US" sz="6600" cap="none" smtClean="0"/>
              <a:t> </a:t>
            </a:r>
            <a:r>
              <a:rPr lang="en-US" sz="6600" cap="none" err="1" smtClean="0"/>
              <a:t>Modellenmesi</a:t>
            </a:r>
            <a:endParaRPr lang="en-US" sz="6600" cap="non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7422"/>
              </p:ext>
            </p:extLst>
          </p:nvPr>
        </p:nvGraphicFramePr>
        <p:xfrm>
          <a:off x="505918" y="1900975"/>
          <a:ext cx="11145532" cy="2679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649"/>
                <a:gridCol w="3971925"/>
                <a:gridCol w="1528451"/>
                <a:gridCol w="4556507"/>
              </a:tblGrid>
              <a:tr h="1339806">
                <a:tc>
                  <a:txBody>
                    <a:bodyPr/>
                    <a:lstStyle/>
                    <a:p>
                      <a:pPr algn="r"/>
                      <a:r>
                        <a:rPr lang="en-US" sz="4000" smtClean="0"/>
                        <a:t>1)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err="1" smtClean="0"/>
                        <a:t>Mantıksal</a:t>
                      </a:r>
                      <a:r>
                        <a:rPr lang="en-US" sz="4000" baseline="0" smtClean="0"/>
                        <a:t> </a:t>
                      </a:r>
                      <a:r>
                        <a:rPr lang="en-US" sz="4000" baseline="0" err="1" smtClean="0"/>
                        <a:t>Çıkarım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/>
                        <a:t>---&gt;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err="1" smtClean="0"/>
                        <a:t>Sembolik</a:t>
                      </a:r>
                      <a:r>
                        <a:rPr lang="en-US" sz="4000" smtClean="0"/>
                        <a:t> </a:t>
                      </a:r>
                      <a:r>
                        <a:rPr lang="en-US" sz="4000" err="1" smtClean="0"/>
                        <a:t>Çıkarımsama</a:t>
                      </a:r>
                      <a:endParaRPr lang="en-US" sz="4000"/>
                    </a:p>
                  </a:txBody>
                  <a:tcPr anchor="ctr"/>
                </a:tc>
              </a:tr>
              <a:tr h="1339806">
                <a:tc>
                  <a:txBody>
                    <a:bodyPr/>
                    <a:lstStyle/>
                    <a:p>
                      <a:pPr algn="r"/>
                      <a:r>
                        <a:rPr lang="en-US" sz="4000" smtClean="0"/>
                        <a:t>2)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err="1" smtClean="0"/>
                        <a:t>Öğrenme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/>
                        <a:t>---&gt;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err="1" smtClean="0"/>
                        <a:t>Yapay</a:t>
                      </a:r>
                      <a:r>
                        <a:rPr lang="en-US" sz="4000" smtClean="0"/>
                        <a:t> </a:t>
                      </a:r>
                      <a:r>
                        <a:rPr lang="en-US" sz="4000" err="1" smtClean="0"/>
                        <a:t>Öğrenme</a:t>
                      </a:r>
                      <a:endParaRPr lang="en-US" sz="40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49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Zeka’nın</a:t>
            </a:r>
            <a:r>
              <a:rPr lang="en-US" sz="6600" cap="none" smtClean="0"/>
              <a:t> </a:t>
            </a:r>
            <a:r>
              <a:rPr lang="en-US" sz="6600" cap="none" err="1" smtClean="0"/>
              <a:t>Modellenmesi</a:t>
            </a:r>
            <a:endParaRPr lang="en-US" sz="6600" cap="non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15758"/>
              </p:ext>
            </p:extLst>
          </p:nvPr>
        </p:nvGraphicFramePr>
        <p:xfrm>
          <a:off x="505918" y="1900975"/>
          <a:ext cx="11145532" cy="401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649"/>
                <a:gridCol w="3971925"/>
                <a:gridCol w="1528451"/>
                <a:gridCol w="4556507"/>
              </a:tblGrid>
              <a:tr h="1339806">
                <a:tc>
                  <a:txBody>
                    <a:bodyPr/>
                    <a:lstStyle/>
                    <a:p>
                      <a:pPr algn="r"/>
                      <a:r>
                        <a:rPr lang="en-US" sz="4000" smtClean="0"/>
                        <a:t>1)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err="1" smtClean="0"/>
                        <a:t>Mantıksal</a:t>
                      </a:r>
                      <a:r>
                        <a:rPr lang="en-US" sz="4000" baseline="0" smtClean="0"/>
                        <a:t> </a:t>
                      </a:r>
                      <a:r>
                        <a:rPr lang="en-US" sz="4000" baseline="0" err="1" smtClean="0"/>
                        <a:t>Çıkarım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/>
                        <a:t>---&gt;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err="1" smtClean="0"/>
                        <a:t>Sembolik</a:t>
                      </a:r>
                      <a:r>
                        <a:rPr lang="en-US" sz="4000" smtClean="0"/>
                        <a:t> </a:t>
                      </a:r>
                      <a:r>
                        <a:rPr lang="en-US" sz="4000" err="1" smtClean="0"/>
                        <a:t>Çıkarımsama</a:t>
                      </a:r>
                      <a:endParaRPr lang="en-US" sz="4000"/>
                    </a:p>
                  </a:txBody>
                  <a:tcPr anchor="ctr"/>
                </a:tc>
              </a:tr>
              <a:tr h="1339806">
                <a:tc>
                  <a:txBody>
                    <a:bodyPr/>
                    <a:lstStyle/>
                    <a:p>
                      <a:pPr algn="r"/>
                      <a:r>
                        <a:rPr lang="en-US" sz="4000" smtClean="0"/>
                        <a:t>2)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err="1" smtClean="0"/>
                        <a:t>Öğrenme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/>
                        <a:t>---&gt;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err="1" smtClean="0"/>
                        <a:t>Yapay</a:t>
                      </a:r>
                      <a:r>
                        <a:rPr lang="en-US" sz="4000" smtClean="0"/>
                        <a:t> </a:t>
                      </a:r>
                      <a:r>
                        <a:rPr lang="en-US" sz="4000" err="1" smtClean="0"/>
                        <a:t>Öğrenme</a:t>
                      </a:r>
                      <a:endParaRPr lang="en-US" sz="4000"/>
                    </a:p>
                  </a:txBody>
                  <a:tcPr anchor="ctr"/>
                </a:tc>
              </a:tr>
              <a:tr h="1339806">
                <a:tc>
                  <a:txBody>
                    <a:bodyPr/>
                    <a:lstStyle/>
                    <a:p>
                      <a:pPr algn="r"/>
                      <a:r>
                        <a:rPr lang="en-US" sz="4000" smtClean="0"/>
                        <a:t>3)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err="1" smtClean="0"/>
                        <a:t>Keşif</a:t>
                      </a:r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/>
                        <a:t>---&gt;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err="1" smtClean="0"/>
                        <a:t>Genetik</a:t>
                      </a:r>
                      <a:r>
                        <a:rPr lang="en-US" sz="4000" smtClean="0"/>
                        <a:t> </a:t>
                      </a:r>
                      <a:r>
                        <a:rPr lang="en-US" sz="4000" err="1" smtClean="0"/>
                        <a:t>Algoritma</a:t>
                      </a:r>
                      <a:endParaRPr lang="en-US" sz="40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4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err="1" smtClean="0"/>
              <a:t>Sembolik</a:t>
            </a:r>
            <a:r>
              <a:rPr lang="en-US" sz="3200" smtClean="0"/>
              <a:t> </a:t>
            </a:r>
            <a:r>
              <a:rPr lang="en-US" sz="3200" err="1" smtClean="0"/>
              <a:t>Çıkarımsama</a:t>
            </a:r>
            <a:r>
              <a:rPr lang="en-US" sz="3200" smtClean="0"/>
              <a:t>: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54649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err="1" smtClean="0"/>
              <a:t>Sembolik</a:t>
            </a:r>
            <a:r>
              <a:rPr lang="en-US" sz="3200" smtClean="0"/>
              <a:t> </a:t>
            </a:r>
            <a:r>
              <a:rPr lang="en-US" sz="3200" err="1" smtClean="0"/>
              <a:t>Çıkarımsama</a:t>
            </a:r>
            <a:r>
              <a:rPr lang="en-US" sz="3200" smtClean="0"/>
              <a:t>: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Kuralları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err="1" smtClean="0"/>
              <a:t>ve</a:t>
            </a:r>
            <a:r>
              <a:rPr lang="en-US" sz="3000" smtClean="0"/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bağlamları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err="1" smtClean="0"/>
              <a:t>insan</a:t>
            </a:r>
            <a:r>
              <a:rPr lang="en-US" sz="3000" smtClean="0"/>
              <a:t> </a:t>
            </a:r>
            <a:r>
              <a:rPr lang="en-US" sz="3000" err="1" smtClean="0"/>
              <a:t>eliyle</a:t>
            </a:r>
            <a:r>
              <a:rPr lang="en-US" sz="3000" smtClean="0"/>
              <a:t> </a:t>
            </a:r>
            <a:r>
              <a:rPr lang="en-US" sz="3000" err="1" smtClean="0"/>
              <a:t>belirlenir</a:t>
            </a:r>
            <a:r>
              <a:rPr lang="en-US" sz="3000" smtClean="0"/>
              <a:t>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86107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err="1" smtClean="0"/>
              <a:t>Sembolik</a:t>
            </a:r>
            <a:r>
              <a:rPr lang="en-US" sz="3200" smtClean="0"/>
              <a:t> </a:t>
            </a:r>
            <a:r>
              <a:rPr lang="en-US" sz="3200" err="1" smtClean="0"/>
              <a:t>Çıkarımsama</a:t>
            </a:r>
            <a:r>
              <a:rPr lang="en-US" sz="3200" smtClean="0"/>
              <a:t>: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Kuralları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smtClean="0"/>
              <a:t>ve </a:t>
            </a:r>
            <a:r>
              <a:rPr lang="en-US" sz="3000" b="1" smtClean="0">
                <a:solidFill>
                  <a:srgbClr val="FFFF00"/>
                </a:solidFill>
              </a:rPr>
              <a:t>bağlamları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smtClean="0"/>
              <a:t>insan eliyle belirlenir.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Örnek Bağlam:</a:t>
            </a:r>
            <a:r>
              <a:rPr lang="en-US" sz="3000" smtClean="0"/>
              <a:t> Giyinen insanlar üşümez. Üşümemek iyidir.</a:t>
            </a:r>
            <a:br>
              <a:rPr lang="en-US" sz="3000" smtClean="0"/>
            </a:br>
            <a:r>
              <a:rPr lang="en-US" sz="3000" b="1" smtClean="0">
                <a:solidFill>
                  <a:srgbClr val="FFFF00"/>
                </a:solidFill>
              </a:rPr>
              <a:t>Çıkarımsama:</a:t>
            </a:r>
            <a:r>
              <a:rPr lang="en-US" sz="3000" smtClean="0"/>
              <a:t> Üşüyen insanlara giyecek bulmak iyidir.</a:t>
            </a:r>
            <a:br>
              <a:rPr lang="en-US" sz="3000" smtClean="0"/>
            </a:br>
            <a:r>
              <a:rPr lang="en-US" sz="3000" b="1" smtClean="0">
                <a:solidFill>
                  <a:srgbClr val="FFFF00"/>
                </a:solidFill>
              </a:rPr>
              <a:t>Kural:</a:t>
            </a:r>
            <a:r>
              <a:rPr lang="en-US" sz="3000" smtClean="0"/>
              <a:t> Geçişkenlik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1112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4632593" cy="1456267"/>
          </a:xfrm>
        </p:spPr>
        <p:txBody>
          <a:bodyPr>
            <a:normAutofit fontScale="90000"/>
          </a:bodyPr>
          <a:lstStyle/>
          <a:p>
            <a:r>
              <a:rPr lang="en-US" sz="6600" cap="none" err="1" smtClean="0"/>
              <a:t>Zeki</a:t>
            </a:r>
            <a:r>
              <a:rPr lang="en-US" sz="6600" cap="none" smtClean="0"/>
              <a:t> </a:t>
            </a:r>
            <a:r>
              <a:rPr lang="en-US" sz="6600" cap="none" err="1" smtClean="0"/>
              <a:t>Sistemler</a:t>
            </a:r>
            <a:r>
              <a:rPr lang="en-US" sz="6600" cap="none" smtClean="0"/>
              <a:t> </a:t>
            </a:r>
            <a:r>
              <a:rPr lang="en-US" sz="6600" cap="none" err="1" smtClean="0"/>
              <a:t>Artık</a:t>
            </a:r>
            <a:r>
              <a:rPr lang="en-US" sz="6600" cap="none" smtClean="0"/>
              <a:t> </a:t>
            </a:r>
            <a:r>
              <a:rPr lang="en-US" sz="6600" cap="none" err="1" smtClean="0"/>
              <a:t>Heryerde</a:t>
            </a:r>
            <a:endParaRPr lang="en-US" sz="6600" cap="non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94" y="609600"/>
            <a:ext cx="6665198" cy="49911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54771"/>
            <a:ext cx="4229308" cy="42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err="1" smtClean="0"/>
              <a:t>Sembolik</a:t>
            </a:r>
            <a:r>
              <a:rPr lang="en-US" sz="3200" smtClean="0"/>
              <a:t> </a:t>
            </a:r>
            <a:r>
              <a:rPr lang="en-US" sz="3200" err="1" smtClean="0"/>
              <a:t>Çıkarımsama</a:t>
            </a:r>
            <a:r>
              <a:rPr lang="en-US" sz="3200" smtClean="0"/>
              <a:t>: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Kuralları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smtClean="0"/>
              <a:t>ve </a:t>
            </a:r>
            <a:r>
              <a:rPr lang="en-US" sz="3000" b="1" smtClean="0">
                <a:solidFill>
                  <a:srgbClr val="FFFF00"/>
                </a:solidFill>
              </a:rPr>
              <a:t>bağlamları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smtClean="0"/>
              <a:t>insan eliyle belirlenir.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Örnek Bağlam:</a:t>
            </a:r>
            <a:r>
              <a:rPr lang="en-US" sz="3000" smtClean="0"/>
              <a:t> Giyinen insanlar üşümez. Üşümemek iyidir.</a:t>
            </a:r>
            <a:br>
              <a:rPr lang="en-US" sz="3000" smtClean="0"/>
            </a:br>
            <a:r>
              <a:rPr lang="en-US" sz="3000" b="1" smtClean="0">
                <a:solidFill>
                  <a:srgbClr val="FFFF00"/>
                </a:solidFill>
              </a:rPr>
              <a:t>Çıkarımsama:</a:t>
            </a:r>
            <a:r>
              <a:rPr lang="en-US" sz="3000" smtClean="0"/>
              <a:t> Üşüyen insanlara giyecek bulmak iyidir.</a:t>
            </a:r>
            <a:br>
              <a:rPr lang="en-US" sz="3000" smtClean="0"/>
            </a:br>
            <a:r>
              <a:rPr lang="en-US" sz="3000" b="1" smtClean="0">
                <a:solidFill>
                  <a:srgbClr val="FFFF00"/>
                </a:solidFill>
              </a:rPr>
              <a:t>Kural:</a:t>
            </a:r>
            <a:r>
              <a:rPr lang="en-US" sz="3000" smtClean="0"/>
              <a:t> Geçişkenlik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Örnek Bağlam:</a:t>
            </a:r>
            <a:r>
              <a:rPr lang="en-US" sz="3000" smtClean="0"/>
              <a:t> İnsanlara zarar verilmemelidir?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70167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err="1" smtClean="0"/>
              <a:t>Sembolik</a:t>
            </a:r>
            <a:r>
              <a:rPr lang="en-US" sz="3200" smtClean="0"/>
              <a:t> </a:t>
            </a:r>
            <a:r>
              <a:rPr lang="en-US" sz="3200" err="1" smtClean="0"/>
              <a:t>Çıkarımsama</a:t>
            </a:r>
            <a:r>
              <a:rPr lang="en-US" sz="3200" smtClean="0"/>
              <a:t>: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Hatasızdır</a:t>
            </a:r>
            <a:r>
              <a:rPr lang="en-US" sz="3000" smtClean="0"/>
              <a:t>.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Bağlam</a:t>
            </a:r>
            <a:r>
              <a:rPr lang="en-US" sz="3000" b="1" smtClean="0">
                <a:solidFill>
                  <a:srgbClr val="FFFF00"/>
                </a:solidFill>
              </a:rPr>
              <a:t>/</a:t>
            </a:r>
            <a:r>
              <a:rPr lang="en-US" sz="3000" b="1" err="1" smtClean="0">
                <a:solidFill>
                  <a:srgbClr val="FFFF00"/>
                </a:solidFill>
              </a:rPr>
              <a:t>kural</a:t>
            </a:r>
            <a:r>
              <a:rPr lang="en-US" sz="3000" b="1" smtClean="0">
                <a:solidFill>
                  <a:srgbClr val="FFFF00"/>
                </a:solidFill>
              </a:rPr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dışına</a:t>
            </a:r>
            <a:r>
              <a:rPr lang="en-US" sz="3000" b="1" smtClean="0">
                <a:solidFill>
                  <a:srgbClr val="FFFF00"/>
                </a:solidFill>
              </a:rPr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çıkamaz</a:t>
            </a:r>
            <a:r>
              <a:rPr lang="en-US" sz="3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40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err="1" smtClean="0"/>
              <a:t>Sembolik</a:t>
            </a:r>
            <a:r>
              <a:rPr lang="en-US" sz="3200" smtClean="0"/>
              <a:t> </a:t>
            </a:r>
            <a:r>
              <a:rPr lang="en-US" sz="3200" err="1" smtClean="0"/>
              <a:t>Çıkarımsama</a:t>
            </a:r>
            <a:r>
              <a:rPr lang="en-US" sz="3200" smtClean="0"/>
              <a:t>: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Hatasızdır</a:t>
            </a:r>
            <a:r>
              <a:rPr lang="en-US" sz="3000" smtClean="0"/>
              <a:t>.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Bağlam</a:t>
            </a:r>
            <a:r>
              <a:rPr lang="en-US" sz="3000" b="1" smtClean="0">
                <a:solidFill>
                  <a:srgbClr val="FFFF00"/>
                </a:solidFill>
              </a:rPr>
              <a:t>/</a:t>
            </a:r>
            <a:r>
              <a:rPr lang="en-US" sz="3000" b="1" err="1" smtClean="0">
                <a:solidFill>
                  <a:srgbClr val="FFFF00"/>
                </a:solidFill>
              </a:rPr>
              <a:t>kural</a:t>
            </a:r>
            <a:r>
              <a:rPr lang="en-US" sz="3000" b="1" smtClean="0">
                <a:solidFill>
                  <a:srgbClr val="FFFF00"/>
                </a:solidFill>
              </a:rPr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dışına</a:t>
            </a:r>
            <a:r>
              <a:rPr lang="en-US" sz="3000" b="1" smtClean="0">
                <a:solidFill>
                  <a:srgbClr val="FFFF00"/>
                </a:solidFill>
              </a:rPr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çıkamaz</a:t>
            </a:r>
            <a:r>
              <a:rPr lang="en-US" sz="3000" smtClean="0"/>
              <a:t>.</a:t>
            </a:r>
          </a:p>
          <a:p>
            <a:r>
              <a:rPr lang="en-US" sz="3200" err="1" smtClean="0"/>
              <a:t>İnsanlar</a:t>
            </a:r>
            <a:r>
              <a:rPr lang="en-US" sz="3200" smtClean="0"/>
              <a:t>:</a:t>
            </a:r>
          </a:p>
          <a:p>
            <a:pPr lvl="1"/>
            <a:r>
              <a:rPr lang="en-US" sz="3000" err="1" smtClean="0"/>
              <a:t>Zarar</a:t>
            </a:r>
            <a:r>
              <a:rPr lang="en-US" sz="3000" smtClean="0"/>
              <a:t> </a:t>
            </a:r>
            <a:r>
              <a:rPr lang="en-US" sz="3000" err="1" smtClean="0"/>
              <a:t>vermeyi</a:t>
            </a:r>
            <a:r>
              <a:rPr lang="en-US" sz="3000" smtClean="0"/>
              <a:t> </a:t>
            </a:r>
            <a:r>
              <a:rPr lang="en-US" sz="3000" err="1" smtClean="0"/>
              <a:t>mantıksallaştıracak</a:t>
            </a:r>
            <a:r>
              <a:rPr lang="en-US" sz="3000" smtClean="0"/>
              <a:t> </a:t>
            </a:r>
            <a:r>
              <a:rPr lang="en-US" sz="3000" err="1" smtClean="0"/>
              <a:t>bağlam</a:t>
            </a:r>
            <a:r>
              <a:rPr lang="en-US" sz="3000" smtClean="0"/>
              <a:t> </a:t>
            </a:r>
            <a:r>
              <a:rPr lang="en-US" sz="3000" err="1" smtClean="0"/>
              <a:t>üretebilir</a:t>
            </a:r>
            <a:r>
              <a:rPr lang="en-US" sz="3000" smtClean="0"/>
              <a:t>.</a:t>
            </a:r>
          </a:p>
          <a:p>
            <a:pPr lvl="1"/>
            <a:r>
              <a:rPr lang="en-US" sz="3000" err="1" smtClean="0"/>
              <a:t>Hatalı</a:t>
            </a:r>
            <a:r>
              <a:rPr lang="en-US" sz="3000" smtClean="0"/>
              <a:t> </a:t>
            </a:r>
            <a:r>
              <a:rPr lang="en-US" sz="3000" err="1" smtClean="0"/>
              <a:t>mantık</a:t>
            </a:r>
            <a:r>
              <a:rPr lang="en-US" sz="3000" smtClean="0"/>
              <a:t> </a:t>
            </a:r>
            <a:r>
              <a:rPr lang="en-US" sz="3000" err="1" smtClean="0"/>
              <a:t>kurarak</a:t>
            </a:r>
            <a:r>
              <a:rPr lang="en-US" sz="3000" smtClean="0"/>
              <a:t> </a:t>
            </a:r>
            <a:r>
              <a:rPr lang="en-US" sz="3000" err="1" smtClean="0"/>
              <a:t>zarar</a:t>
            </a:r>
            <a:r>
              <a:rPr lang="en-US" sz="3000" smtClean="0"/>
              <a:t> </a:t>
            </a:r>
            <a:r>
              <a:rPr lang="en-US" sz="3000" err="1" smtClean="0"/>
              <a:t>verme</a:t>
            </a:r>
            <a:r>
              <a:rPr lang="en-US" sz="3000" smtClean="0"/>
              <a:t> </a:t>
            </a:r>
            <a:r>
              <a:rPr lang="en-US" sz="3000" err="1" smtClean="0"/>
              <a:t>gereği</a:t>
            </a:r>
            <a:r>
              <a:rPr lang="en-US" sz="3000" smtClean="0"/>
              <a:t> </a:t>
            </a:r>
            <a:r>
              <a:rPr lang="en-US" sz="3000" err="1" smtClean="0"/>
              <a:t>çıkarımsayabilir</a:t>
            </a:r>
            <a:r>
              <a:rPr lang="en-US" sz="3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31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26842" cy="3584176"/>
          </a:xfrm>
        </p:spPr>
        <p:txBody>
          <a:bodyPr>
            <a:normAutofit/>
          </a:bodyPr>
          <a:lstStyle/>
          <a:p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Öğrenme</a:t>
            </a:r>
            <a:r>
              <a:rPr lang="en-US" sz="3200" smtClean="0"/>
              <a:t>: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İnsan</a:t>
            </a:r>
            <a:r>
              <a:rPr lang="en-US" sz="3000" b="1" smtClean="0">
                <a:solidFill>
                  <a:srgbClr val="FFFF00"/>
                </a:solidFill>
              </a:rPr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eliyle</a:t>
            </a:r>
            <a:r>
              <a:rPr lang="en-US" sz="3000" b="1" smtClean="0">
                <a:solidFill>
                  <a:srgbClr val="FFFF00"/>
                </a:solidFill>
              </a:rPr>
              <a:t> etiketlenmiş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err="1" smtClean="0"/>
              <a:t>veri</a:t>
            </a:r>
            <a:r>
              <a:rPr lang="en-US" sz="3000" smtClean="0"/>
              <a:t> </a:t>
            </a:r>
            <a:r>
              <a:rPr lang="en-US" sz="3000" err="1" smtClean="0"/>
              <a:t>üzerinden</a:t>
            </a:r>
            <a:r>
              <a:rPr lang="en-US" sz="3000" smtClean="0"/>
              <a:t> </a:t>
            </a:r>
            <a:r>
              <a:rPr lang="en-US" sz="3000" err="1" smtClean="0"/>
              <a:t>genelleme</a:t>
            </a:r>
            <a:r>
              <a:rPr lang="en-US" sz="3000" smtClean="0"/>
              <a:t> </a:t>
            </a:r>
            <a:r>
              <a:rPr lang="en-US" sz="3000" err="1" smtClean="0"/>
              <a:t>yapar</a:t>
            </a:r>
            <a:r>
              <a:rPr lang="en-US" sz="3000" smtClean="0"/>
              <a:t>.</a:t>
            </a:r>
          </a:p>
          <a:p>
            <a:pPr lvl="1"/>
            <a:r>
              <a:rPr lang="en-US" sz="3000" smtClean="0"/>
              <a:t>Doğrular insan eliyle belirleniyor.</a:t>
            </a:r>
            <a:endParaRPr lang="en-US" sz="2800" smtClean="0"/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Kullanım:</a:t>
            </a:r>
            <a:r>
              <a:rPr lang="en-US" sz="3000" smtClean="0"/>
              <a:t> Hastalık teşhisi, bilgi çıkarımı/özetleme, otopilot...</a:t>
            </a:r>
          </a:p>
        </p:txBody>
      </p:sp>
    </p:spTree>
    <p:extLst>
      <p:ext uri="{BB962C8B-B14F-4D97-AF65-F5344CB8AC3E}">
        <p14:creationId xmlns:p14="http://schemas.microsoft.com/office/powerpoint/2010/main" val="170807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/>
              <a:t>Makine</a:t>
            </a:r>
            <a:r>
              <a:rPr lang="en-US" sz="6600" cap="none" dirty="0"/>
              <a:t> </a:t>
            </a:r>
            <a:r>
              <a:rPr lang="en-US" sz="6600" cap="none" dirty="0" err="1" smtClean="0"/>
              <a:t>için</a:t>
            </a:r>
            <a:r>
              <a:rPr lang="en-US" sz="6600" cap="none" dirty="0" smtClean="0"/>
              <a:t> </a:t>
            </a:r>
            <a:r>
              <a:rPr lang="en-US" sz="6600" cap="none" dirty="0" err="1" smtClean="0"/>
              <a:t>Doğru</a:t>
            </a:r>
            <a:r>
              <a:rPr lang="en-US" sz="6600" cap="none" dirty="0" smtClean="0"/>
              <a:t>/</a:t>
            </a:r>
            <a:r>
              <a:rPr lang="en-US" sz="6600" cap="none" dirty="0" err="1" smtClean="0"/>
              <a:t>Yanlış</a:t>
            </a:r>
            <a:r>
              <a:rPr lang="en-US" sz="6600" cap="none" dirty="0" smtClean="0"/>
              <a:t>?</a:t>
            </a:r>
            <a:endParaRPr lang="en-US" sz="6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26842" cy="3584176"/>
          </a:xfrm>
        </p:spPr>
        <p:txBody>
          <a:bodyPr>
            <a:normAutofit fontScale="92500" lnSpcReduction="20000"/>
          </a:bodyPr>
          <a:lstStyle/>
          <a:p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Öğrenme</a:t>
            </a:r>
            <a:r>
              <a:rPr lang="en-US" sz="3200" smtClean="0"/>
              <a:t>:</a:t>
            </a:r>
          </a:p>
          <a:p>
            <a:pPr lvl="1"/>
            <a:r>
              <a:rPr lang="en-US" sz="3000" b="1" err="1" smtClean="0">
                <a:solidFill>
                  <a:srgbClr val="FFFF00"/>
                </a:solidFill>
              </a:rPr>
              <a:t>İnsan</a:t>
            </a:r>
            <a:r>
              <a:rPr lang="en-US" sz="3000" b="1" smtClean="0">
                <a:solidFill>
                  <a:srgbClr val="FFFF00"/>
                </a:solidFill>
              </a:rPr>
              <a:t> </a:t>
            </a:r>
            <a:r>
              <a:rPr lang="en-US" sz="3000" b="1" err="1" smtClean="0">
                <a:solidFill>
                  <a:srgbClr val="FFFF00"/>
                </a:solidFill>
              </a:rPr>
              <a:t>eliyle</a:t>
            </a:r>
            <a:r>
              <a:rPr lang="en-US" sz="3000" b="1" smtClean="0">
                <a:solidFill>
                  <a:srgbClr val="FFFF00"/>
                </a:solidFill>
              </a:rPr>
              <a:t> etiketlenmiş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err="1" smtClean="0"/>
              <a:t>veri</a:t>
            </a:r>
            <a:r>
              <a:rPr lang="en-US" sz="3000" smtClean="0"/>
              <a:t> </a:t>
            </a:r>
            <a:r>
              <a:rPr lang="en-US" sz="3000" err="1" smtClean="0"/>
              <a:t>üzerinden</a:t>
            </a:r>
            <a:r>
              <a:rPr lang="en-US" sz="3000" smtClean="0"/>
              <a:t> </a:t>
            </a:r>
            <a:r>
              <a:rPr lang="en-US" sz="3000" err="1" smtClean="0"/>
              <a:t>genelleme</a:t>
            </a:r>
            <a:r>
              <a:rPr lang="en-US" sz="3000" smtClean="0"/>
              <a:t> </a:t>
            </a:r>
            <a:r>
              <a:rPr lang="en-US" sz="3000" err="1" smtClean="0"/>
              <a:t>yapar</a:t>
            </a:r>
            <a:r>
              <a:rPr lang="en-US" sz="3000" smtClean="0"/>
              <a:t>.</a:t>
            </a:r>
          </a:p>
          <a:p>
            <a:pPr lvl="1"/>
            <a:r>
              <a:rPr lang="en-US" sz="3000" smtClean="0"/>
              <a:t>Doğrular insan eliyle belirleniyor.</a:t>
            </a:r>
            <a:endParaRPr lang="en-US" sz="2800" smtClean="0"/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Kullanım:</a:t>
            </a:r>
            <a:r>
              <a:rPr lang="en-US" sz="3000" smtClean="0"/>
              <a:t> Hastalık teşhisi, bilgi çıkarımı/özetleme, otopilot...</a:t>
            </a:r>
          </a:p>
          <a:p>
            <a:r>
              <a:rPr lang="en-US" sz="3200" smtClean="0"/>
              <a:t>Tehlikesi: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Yanlış ya da yetersiz veri</a:t>
            </a:r>
            <a:r>
              <a:rPr lang="en-US" sz="3000"/>
              <a:t> </a:t>
            </a:r>
            <a:r>
              <a:rPr lang="en-US" sz="3000" smtClean="0"/>
              <a:t>(Ethem Alpaydın – Yapay Öğrenme).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Sonuç:</a:t>
            </a:r>
            <a:r>
              <a:rPr lang="en-US" sz="3000" smtClean="0"/>
              <a:t> Kazalar, gözden kaçan hastalıklar...</a:t>
            </a:r>
          </a:p>
        </p:txBody>
      </p:sp>
    </p:spTree>
    <p:extLst>
      <p:ext uri="{BB962C8B-B14F-4D97-AF65-F5344CB8AC3E}">
        <p14:creationId xmlns:p14="http://schemas.microsoft.com/office/powerpoint/2010/main" val="2776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6014802" cy="2178570"/>
          </a:xfrm>
        </p:spPr>
        <p:txBody>
          <a:bodyPr>
            <a:normAutofit/>
          </a:bodyPr>
          <a:lstStyle/>
          <a:p>
            <a:r>
              <a:rPr lang="en-US" sz="6600" cap="none"/>
              <a:t>Makine için Doğru/Yanlış?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88170"/>
            <a:ext cx="6014802" cy="3649133"/>
          </a:xfrm>
        </p:spPr>
        <p:txBody>
          <a:bodyPr>
            <a:normAutofit/>
          </a:bodyPr>
          <a:lstStyle/>
          <a:p>
            <a:r>
              <a:rPr lang="en-US" sz="3200" smtClean="0"/>
              <a:t>İnsan Keşfinin Evrimsel Modeli: </a:t>
            </a:r>
            <a:r>
              <a:rPr lang="en-US" sz="3200" b="1" smtClean="0">
                <a:solidFill>
                  <a:srgbClr val="FFFF00"/>
                </a:solidFill>
              </a:rPr>
              <a:t>Genetik Algoritma</a:t>
            </a:r>
            <a:endParaRPr lang="en-US" sz="3000" b="1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06" y="0"/>
            <a:ext cx="523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6014802" cy="2178570"/>
          </a:xfrm>
        </p:spPr>
        <p:txBody>
          <a:bodyPr>
            <a:normAutofit/>
          </a:bodyPr>
          <a:lstStyle/>
          <a:p>
            <a:r>
              <a:rPr lang="en-US" sz="6600" cap="none"/>
              <a:t>Makine için Doğru/Yanlış?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88170"/>
            <a:ext cx="6014802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3200" smtClean="0"/>
              <a:t>İnsan Keşfinin Evrimsel Modeli: </a:t>
            </a:r>
            <a:r>
              <a:rPr lang="en-US" sz="3200" b="1" smtClean="0">
                <a:solidFill>
                  <a:srgbClr val="FFFF00"/>
                </a:solidFill>
              </a:rPr>
              <a:t>Genetik Algoritma</a:t>
            </a:r>
          </a:p>
          <a:p>
            <a:r>
              <a:rPr lang="en-US" sz="3200" smtClean="0"/>
              <a:t>Populasyonda Doğal Seçilim ile,</a:t>
            </a:r>
          </a:p>
          <a:p>
            <a:pPr lvl="1"/>
            <a:r>
              <a:rPr lang="en-US" sz="3000" smtClean="0"/>
              <a:t>Hangi keşiflerin öleceği (</a:t>
            </a:r>
            <a:r>
              <a:rPr lang="en-US" sz="3000" b="1" smtClean="0">
                <a:solidFill>
                  <a:srgbClr val="FFFF00"/>
                </a:solidFill>
              </a:rPr>
              <a:t>yanlışlar</a:t>
            </a:r>
            <a:r>
              <a:rPr lang="en-US" sz="3000" smtClean="0"/>
              <a:t>)</a:t>
            </a:r>
          </a:p>
          <a:p>
            <a:pPr lvl="1"/>
            <a:r>
              <a:rPr lang="en-US" sz="3000" smtClean="0"/>
              <a:t>Hangilerinden yenilerinin türeyebileceği (</a:t>
            </a:r>
            <a:r>
              <a:rPr lang="en-US" sz="3000" b="1" smtClean="0">
                <a:solidFill>
                  <a:srgbClr val="FFFF00"/>
                </a:solidFill>
              </a:rPr>
              <a:t>doğrular</a:t>
            </a:r>
            <a:r>
              <a:rPr lang="en-US" sz="3000" smtClean="0"/>
              <a:t>)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İnsan eli ile belirleniyor.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06" y="0"/>
            <a:ext cx="523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Bilinç Problemi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kendi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b="1" smtClean="0">
                <a:solidFill>
                  <a:srgbClr val="FFFF00"/>
                </a:solidFill>
              </a:rPr>
              <a:t>doğrultusunu belirleyemiyor</a:t>
            </a:r>
            <a:r>
              <a:rPr lang="en-US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713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Bilinç Problemi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kendi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b="1" smtClean="0">
                <a:solidFill>
                  <a:srgbClr val="FFFF00"/>
                </a:solidFill>
              </a:rPr>
              <a:t>doğrultusunu belirleyemiyor</a:t>
            </a:r>
            <a:r>
              <a:rPr lang="en-US" sz="3200" smtClean="0"/>
              <a:t>.</a:t>
            </a:r>
          </a:p>
          <a:p>
            <a:endParaRPr lang="en-US" sz="3200" smtClean="0"/>
          </a:p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insan bilincinin bir yansıması</a:t>
            </a:r>
            <a:r>
              <a:rPr lang="en-US" sz="3200" smtClean="0"/>
              <a:t>dır.</a:t>
            </a:r>
          </a:p>
        </p:txBody>
      </p:sp>
    </p:spTree>
    <p:extLst>
      <p:ext uri="{BB962C8B-B14F-4D97-AF65-F5344CB8AC3E}">
        <p14:creationId xmlns:p14="http://schemas.microsoft.com/office/powerpoint/2010/main" val="94545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Bilinç Problemi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kendi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b="1" smtClean="0">
                <a:solidFill>
                  <a:srgbClr val="FFFF00"/>
                </a:solidFill>
              </a:rPr>
              <a:t>doğrultusunu belirleyemiyor</a:t>
            </a:r>
            <a:r>
              <a:rPr lang="en-US" sz="3200" smtClean="0"/>
              <a:t>.</a:t>
            </a:r>
          </a:p>
          <a:p>
            <a:endParaRPr lang="en-US" sz="3200" smtClean="0"/>
          </a:p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insan bilincinin aynen yansıtmaktadır</a:t>
            </a:r>
            <a:r>
              <a:rPr lang="en-US" sz="3200" smtClean="0"/>
              <a:t>.</a:t>
            </a:r>
          </a:p>
          <a:p>
            <a:endParaRPr lang="en-US" sz="3200" smtClean="0"/>
          </a:p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bir araçtır</a:t>
            </a:r>
            <a:r>
              <a:rPr lang="en-US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59" y="2254772"/>
            <a:ext cx="4349854" cy="4349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4632593" cy="1456267"/>
          </a:xfrm>
        </p:spPr>
        <p:txBody>
          <a:bodyPr>
            <a:normAutofit fontScale="90000"/>
          </a:bodyPr>
          <a:lstStyle/>
          <a:p>
            <a:r>
              <a:rPr lang="en-US" sz="6600" cap="none" err="1" smtClean="0"/>
              <a:t>Zeki</a:t>
            </a:r>
            <a:r>
              <a:rPr lang="en-US" sz="6600" cap="none" smtClean="0"/>
              <a:t> </a:t>
            </a:r>
            <a:r>
              <a:rPr lang="en-US" sz="6600" cap="none" err="1" smtClean="0"/>
              <a:t>Sistemler</a:t>
            </a:r>
            <a:r>
              <a:rPr lang="en-US" sz="6600" cap="none" smtClean="0"/>
              <a:t> </a:t>
            </a:r>
            <a:r>
              <a:rPr lang="en-US" sz="6600" cap="none" err="1" smtClean="0"/>
              <a:t>Artık</a:t>
            </a:r>
            <a:r>
              <a:rPr lang="en-US" sz="6600" cap="none" smtClean="0"/>
              <a:t> </a:t>
            </a:r>
            <a:r>
              <a:rPr lang="en-US" sz="6600" cap="none" err="1" smtClean="0"/>
              <a:t>Heryerde</a:t>
            </a:r>
            <a:endParaRPr lang="en-US" sz="6600" cap="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54771"/>
            <a:ext cx="4229308" cy="42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Yapay Bilinç Mümkün Mü?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5" y="2172048"/>
            <a:ext cx="11506199" cy="4168792"/>
          </a:xfrm>
        </p:spPr>
        <p:txBody>
          <a:bodyPr>
            <a:normAutofit fontScale="92500" lnSpcReduction="10000"/>
          </a:bodyPr>
          <a:lstStyle/>
          <a:p>
            <a:r>
              <a:rPr lang="en-US" sz="3200" smtClean="0"/>
              <a:t>Bilinç gelişimi,</a:t>
            </a:r>
          </a:p>
          <a:p>
            <a:pPr lvl="1"/>
            <a:r>
              <a:rPr lang="en-US" sz="3000" smtClean="0"/>
              <a:t>Bir </a:t>
            </a:r>
            <a:r>
              <a:rPr lang="en-US" sz="3000" b="1" smtClean="0">
                <a:solidFill>
                  <a:srgbClr val="FFFF00"/>
                </a:solidFill>
              </a:rPr>
              <a:t>süreç</a:t>
            </a:r>
            <a:r>
              <a:rPr lang="en-US" sz="3000" smtClean="0"/>
              <a:t>; annemiz, babamız, çevremiz, hayatımız etkili.</a:t>
            </a:r>
          </a:p>
          <a:p>
            <a:r>
              <a:rPr lang="en-US" sz="3200" smtClean="0"/>
              <a:t>Bilincin ölçümü,</a:t>
            </a:r>
          </a:p>
          <a:p>
            <a:pPr lvl="1"/>
            <a:r>
              <a:rPr lang="en-US" sz="3000" smtClean="0"/>
              <a:t>A bilinci B bilincinden </a:t>
            </a:r>
            <a:r>
              <a:rPr lang="en-US" sz="3000" b="1" smtClean="0">
                <a:solidFill>
                  <a:srgbClr val="FFFF00"/>
                </a:solidFill>
              </a:rPr>
              <a:t>daha bilinçlidir</a:t>
            </a:r>
            <a:r>
              <a:rPr lang="en-US" sz="3000" smtClean="0"/>
              <a:t>?</a:t>
            </a:r>
          </a:p>
          <a:p>
            <a:pPr lvl="1"/>
            <a:r>
              <a:rPr lang="en-US" sz="3000" smtClean="0"/>
              <a:t>Church-Turing tezi:</a:t>
            </a:r>
          </a:p>
          <a:p>
            <a:pPr lvl="2"/>
            <a:r>
              <a:rPr lang="en-US" sz="2800" b="1" smtClean="0">
                <a:solidFill>
                  <a:srgbClr val="FFFF00"/>
                </a:solidFill>
              </a:rPr>
              <a:t>İnsanüstü düzlemler</a:t>
            </a:r>
            <a:r>
              <a:rPr lang="en-US" sz="2800" smtClean="0"/>
              <a:t> vardır.</a:t>
            </a:r>
            <a:r>
              <a:rPr lang="en-US" sz="2800" smtClean="0">
                <a:sym typeface="Wingdings"/>
              </a:rPr>
              <a:t> (Ör: 2+2=5, tüm fiziği açıklayan tekil teori)</a:t>
            </a:r>
          </a:p>
          <a:p>
            <a:pPr lvl="2"/>
            <a:r>
              <a:rPr lang="en-US" sz="2800" smtClean="0"/>
              <a:t>Günümüz bilgisayarları insanüstü düzlemlere </a:t>
            </a:r>
            <a:r>
              <a:rPr lang="en-US" sz="2800" b="1" smtClean="0">
                <a:solidFill>
                  <a:srgbClr val="FFFF00"/>
                </a:solidFill>
              </a:rPr>
              <a:t>ulaşamıyorlar</a:t>
            </a:r>
            <a:r>
              <a:rPr lang="en-US" sz="2800" smtClean="0"/>
              <a:t>.</a:t>
            </a:r>
          </a:p>
          <a:p>
            <a:pPr lvl="2"/>
            <a:r>
              <a:rPr lang="en-US" sz="2800" smtClean="0"/>
              <a:t>İnsanüstü düzlemlere ulaşılabilse bile, bunların </a:t>
            </a:r>
            <a:r>
              <a:rPr lang="en-US" sz="2800" b="1" smtClean="0">
                <a:solidFill>
                  <a:srgbClr val="FFFF00"/>
                </a:solidFill>
              </a:rPr>
              <a:t>maddeyle ilişkisi</a:t>
            </a:r>
            <a:r>
              <a:rPr lang="en-US" sz="2800" smtClean="0"/>
              <a:t> ne olacak?</a:t>
            </a:r>
          </a:p>
        </p:txBody>
      </p:sp>
    </p:spTree>
    <p:extLst>
      <p:ext uri="{BB962C8B-B14F-4D97-AF65-F5344CB8AC3E}">
        <p14:creationId xmlns:p14="http://schemas.microsoft.com/office/powerpoint/2010/main" val="58953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Yapay Bilinç Mümkün Mü?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631773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Kısa Cevap:</a:t>
            </a:r>
            <a:r>
              <a:rPr lang="en-US" sz="3200" smtClean="0"/>
              <a:t> Bilmiyoruz.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Bilinç:</a:t>
            </a:r>
            <a:r>
              <a:rPr lang="en-US" sz="3200" smtClean="0"/>
              <a:t> Kendi varlığının farkında olma durumu.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Öznelik:</a:t>
            </a:r>
            <a:r>
              <a:rPr lang="en-US" sz="3000" smtClean="0"/>
              <a:t> Bilinçli varlıklar nesne olan maddeyle özne oldukları ilişkiler kurarlar.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Çıkarlar:</a:t>
            </a:r>
            <a:r>
              <a:rPr lang="en-US" sz="3000" smtClean="0"/>
              <a:t> Nesneler, özne olan bilinçli varlığın gözünden bakıldığında işlevlerine göre ayrılırlar.</a:t>
            </a:r>
          </a:p>
          <a:p>
            <a:r>
              <a:rPr lang="en-US" sz="3200" smtClean="0"/>
              <a:t>J. Jaynes, 2000, Bikameral </a:t>
            </a:r>
            <a:r>
              <a:rPr lang="en-US" sz="3200"/>
              <a:t>Aklın Analizinde Bilincin Kökenleri 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139884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646763" cy="1456267"/>
          </a:xfrm>
        </p:spPr>
        <p:txBody>
          <a:bodyPr>
            <a:normAutofit/>
          </a:bodyPr>
          <a:lstStyle/>
          <a:p>
            <a:r>
              <a:rPr lang="en-US" sz="6600" cap="none" smtClean="0"/>
              <a:t>Yapay Zeka Soruları?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Soru:</a:t>
            </a:r>
            <a:r>
              <a:rPr lang="en-US" sz="3200" smtClean="0"/>
              <a:t> Yapay Zeka yerimizi alacak mı?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Cevap:</a:t>
            </a:r>
            <a:r>
              <a:rPr lang="en-US" sz="3200" smtClean="0"/>
              <a:t> Günümüz Yapay Zeka’sı değil.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Not:</a:t>
            </a:r>
            <a:r>
              <a:rPr lang="en-US" sz="3200" smtClean="0"/>
              <a:t> Yapay Bilinç, belki. Onun da bizden daha bilinçli olacağı kuşkulu.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3158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646763" cy="1456267"/>
          </a:xfrm>
        </p:spPr>
        <p:txBody>
          <a:bodyPr>
            <a:normAutofit/>
          </a:bodyPr>
          <a:lstStyle/>
          <a:p>
            <a:r>
              <a:rPr lang="en-US" sz="6600" cap="none" smtClean="0"/>
              <a:t>Yapay Zeka Soruları?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Soru:</a:t>
            </a:r>
            <a:r>
              <a:rPr lang="en-US" sz="3200" smtClean="0"/>
              <a:t> Yapay Zeka bizi yok mu edecek? (Stephen Hawking)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Cevap:</a:t>
            </a:r>
            <a:r>
              <a:rPr lang="en-US" sz="3200" smtClean="0"/>
              <a:t> </a:t>
            </a:r>
            <a:r>
              <a:rPr lang="en-US" sz="3200"/>
              <a:t>Günümüz Yapay Zeka’sı </a:t>
            </a:r>
            <a:r>
              <a:rPr lang="en-US" sz="3200"/>
              <a:t>değil</a:t>
            </a:r>
            <a:r>
              <a:rPr lang="en-US" sz="3200" smtClean="0"/>
              <a:t>.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Not:</a:t>
            </a:r>
            <a:r>
              <a:rPr lang="en-US" sz="3200" smtClean="0"/>
              <a:t> Yapay Bilinç, belki.</a:t>
            </a:r>
          </a:p>
        </p:txBody>
      </p:sp>
    </p:spTree>
    <p:extLst>
      <p:ext uri="{BB962C8B-B14F-4D97-AF65-F5344CB8AC3E}">
        <p14:creationId xmlns:p14="http://schemas.microsoft.com/office/powerpoint/2010/main" val="57962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646763" cy="1456267"/>
          </a:xfrm>
        </p:spPr>
        <p:txBody>
          <a:bodyPr>
            <a:normAutofit/>
          </a:bodyPr>
          <a:lstStyle/>
          <a:p>
            <a:r>
              <a:rPr lang="en-US" sz="6600" cap="none" smtClean="0"/>
              <a:t>Yapay Zeka Soruları?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Soru:</a:t>
            </a:r>
            <a:r>
              <a:rPr lang="en-US" sz="3200" smtClean="0"/>
              <a:t> Yapay Zeka tehlikeli mi?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Cevap:</a:t>
            </a:r>
            <a:r>
              <a:rPr lang="en-US" sz="3200" smtClean="0"/>
              <a:t> Belki. Hidrojen bombası kadar değil.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Not:</a:t>
            </a:r>
            <a:r>
              <a:rPr lang="en-US" sz="3200" smtClean="0"/>
              <a:t> İnsan daha tehlikeli. </a:t>
            </a:r>
            <a:br>
              <a:rPr lang="en-US" sz="3200" smtClean="0"/>
            </a:br>
            <a:r>
              <a:rPr lang="en-US" sz="3200" smtClean="0"/>
              <a:t>(hepsini kötü amaçlar için kullanabilir)</a:t>
            </a:r>
          </a:p>
        </p:txBody>
      </p:sp>
    </p:spTree>
    <p:extLst>
      <p:ext uri="{BB962C8B-B14F-4D97-AF65-F5344CB8AC3E}">
        <p14:creationId xmlns:p14="http://schemas.microsoft.com/office/powerpoint/2010/main" val="5622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Nasıl Kullanıyoruz?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115392" cy="3649133"/>
          </a:xfrm>
        </p:spPr>
        <p:txBody>
          <a:bodyPr>
            <a:normAutofit/>
          </a:bodyPr>
          <a:lstStyle/>
          <a:p>
            <a:r>
              <a:rPr lang="en-US" sz="3200" smtClean="0"/>
              <a:t>Bireyin </a:t>
            </a:r>
            <a:r>
              <a:rPr lang="en-US" sz="3200" b="1" smtClean="0">
                <a:solidFill>
                  <a:srgbClr val="FFFF00"/>
                </a:solidFill>
              </a:rPr>
              <a:t>günlük yaşantı</a:t>
            </a:r>
            <a:r>
              <a:rPr lang="en-US" sz="3200" smtClean="0"/>
              <a:t>sında (arama motorları vb.)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b="1" smtClean="0">
                <a:solidFill>
                  <a:srgbClr val="FFFF00"/>
                </a:solidFill>
              </a:rPr>
              <a:t>Kar amaçlı</a:t>
            </a:r>
            <a:r>
              <a:rPr lang="en-US" sz="3200" smtClean="0"/>
              <a:t> olarak</a:t>
            </a:r>
            <a:br>
              <a:rPr lang="en-US" sz="3200" smtClean="0"/>
            </a:br>
            <a:r>
              <a:rPr lang="en-US" sz="3200" smtClean="0"/>
              <a:t>Ör: Libratus poker aracı.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Milyonlar kazanmıştır.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349500"/>
            <a:ext cx="5917191" cy="39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Nasıl Kullanabilirdik?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FF00"/>
                </a:solidFill>
              </a:rPr>
              <a:t>Toplumsal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(Kolektif) Yaşamın Düzenlenmesi’nde:</a:t>
            </a:r>
            <a:br>
              <a:rPr lang="en-US" sz="3200" smtClean="0"/>
            </a:br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İnsansız Karayolu Ulaşımı</a:t>
            </a:r>
            <a:br>
              <a:rPr lang="en-US" sz="3200" smtClean="0"/>
            </a:br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Tam-İnsansız Üretim</a:t>
            </a:r>
            <a:br>
              <a:rPr lang="en-US" sz="3200" smtClean="0"/>
            </a:br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Verimli Şehir Planlaması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5778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sla Model S adaptive cruise control crashes into Va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4714"/>
            <a:ext cx="12192000" cy="6858186"/>
          </a:xfrm>
        </p:spPr>
      </p:pic>
    </p:spTree>
    <p:extLst>
      <p:ext uri="{BB962C8B-B14F-4D97-AF65-F5344CB8AC3E}">
        <p14:creationId xmlns:p14="http://schemas.microsoft.com/office/powerpoint/2010/main" val="210934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65" y="609600"/>
            <a:ext cx="11542425" cy="1456267"/>
          </a:xfrm>
        </p:spPr>
        <p:txBody>
          <a:bodyPr>
            <a:noAutofit/>
          </a:bodyPr>
          <a:lstStyle/>
          <a:p>
            <a:r>
              <a:rPr lang="en-US" sz="6000" cap="none" smtClean="0"/>
              <a:t>İnsansız Karayolu Ulaşımı Neden Zor?</a:t>
            </a:r>
            <a:endParaRPr lang="en-US" sz="60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65" y="2065867"/>
            <a:ext cx="11321320" cy="3649133"/>
          </a:xfrm>
        </p:spPr>
        <p:txBody>
          <a:bodyPr>
            <a:normAutofit lnSpcReduction="10000"/>
          </a:bodyPr>
          <a:lstStyle/>
          <a:p>
            <a:r>
              <a:rPr lang="en-US" sz="3200" smtClean="0"/>
              <a:t>Sistem insan ve Yapay Zeka tarafından </a:t>
            </a:r>
            <a:r>
              <a:rPr lang="en-US" sz="3200" b="1" smtClean="0">
                <a:solidFill>
                  <a:srgbClr val="FFFF00"/>
                </a:solidFill>
              </a:rPr>
              <a:t>paylaşılıyor</a:t>
            </a:r>
            <a:r>
              <a:rPr lang="en-US" sz="3200" smtClean="0"/>
              <a:t>.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İnsanın olmadığı bütün simulasyonlar </a:t>
            </a:r>
            <a:r>
              <a:rPr lang="en-US" sz="3200" b="1" smtClean="0">
                <a:solidFill>
                  <a:srgbClr val="FFFF00"/>
                </a:solidFill>
              </a:rPr>
              <a:t>kazasız çalışıyor</a:t>
            </a:r>
            <a:r>
              <a:rPr lang="en-US" sz="3200" smtClean="0"/>
              <a:t>.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Ama tümden herkese insansız otomobil sağlamak gerçekçi değil.</a:t>
            </a:r>
          </a:p>
          <a:p>
            <a:pPr lvl="1"/>
            <a:r>
              <a:rPr lang="en-US" sz="3000" smtClean="0"/>
              <a:t>Egemen düzen başta </a:t>
            </a:r>
            <a:r>
              <a:rPr lang="en-US" sz="3000" b="1" smtClean="0">
                <a:solidFill>
                  <a:srgbClr val="FFFF00"/>
                </a:solidFill>
              </a:rPr>
              <a:t>sadece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b="1" smtClean="0">
                <a:solidFill>
                  <a:srgbClr val="FFFF00"/>
                </a:solidFill>
              </a:rPr>
              <a:t>zengin bir kesim</a:t>
            </a:r>
            <a:r>
              <a:rPr lang="en-US" sz="3000" smtClean="0"/>
              <a:t>in sahip olmasını zorunlu kılıyor.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04109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706724" cy="1456267"/>
          </a:xfrm>
        </p:spPr>
        <p:txBody>
          <a:bodyPr>
            <a:normAutofit fontScale="90000"/>
          </a:bodyPr>
          <a:lstStyle/>
          <a:p>
            <a:r>
              <a:rPr lang="en-US" sz="6600" cap="none" smtClean="0"/>
              <a:t>Tam-İnsansız Tarım Şu An Mümkün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496" y="2065867"/>
            <a:ext cx="4896111" cy="3649133"/>
          </a:xfrm>
        </p:spPr>
        <p:txBody>
          <a:bodyPr>
            <a:normAutofit lnSpcReduction="10000"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Tam-İnsansız: </a:t>
            </a:r>
            <a:r>
              <a:rPr lang="en-US" sz="3200" smtClean="0"/>
              <a:t>Hammaddeden tüketime kadar geçen tüm sürecin insansız olması.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Üretim</a:t>
            </a:r>
            <a:r>
              <a:rPr lang="en-US" sz="3000" smtClean="0"/>
              <a:t> araçları hazır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Ulaşım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smtClean="0"/>
              <a:t>araçları hazır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Pazarlama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en-US" sz="3000" smtClean="0"/>
              <a:t>araçları hazır</a:t>
            </a:r>
            <a:endParaRPr lang="en-US" sz="3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5641950" cy="36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59" y="2254772"/>
            <a:ext cx="4349854" cy="4349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4632593" cy="1456267"/>
          </a:xfrm>
        </p:spPr>
        <p:txBody>
          <a:bodyPr>
            <a:normAutofit fontScale="90000"/>
          </a:bodyPr>
          <a:lstStyle/>
          <a:p>
            <a:r>
              <a:rPr lang="en-US" sz="6600" cap="none" err="1" smtClean="0"/>
              <a:t>Zeki</a:t>
            </a:r>
            <a:r>
              <a:rPr lang="en-US" sz="6600" cap="none" smtClean="0"/>
              <a:t> </a:t>
            </a:r>
            <a:r>
              <a:rPr lang="en-US" sz="6600" cap="none" err="1" smtClean="0"/>
              <a:t>Sistemler</a:t>
            </a:r>
            <a:r>
              <a:rPr lang="en-US" sz="6600" cap="none" smtClean="0"/>
              <a:t> </a:t>
            </a:r>
            <a:r>
              <a:rPr lang="en-US" sz="6600" cap="none" err="1" smtClean="0"/>
              <a:t>Artık</a:t>
            </a:r>
            <a:r>
              <a:rPr lang="en-US" sz="6600" cap="none" smtClean="0"/>
              <a:t> </a:t>
            </a:r>
            <a:r>
              <a:rPr lang="en-US" sz="6600" cap="none" err="1" smtClean="0"/>
              <a:t>Heryerde</a:t>
            </a:r>
            <a:endParaRPr lang="en-US" sz="6600" cap="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54771"/>
            <a:ext cx="4229308" cy="4229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9" y="2194499"/>
            <a:ext cx="40132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706724" cy="1456267"/>
          </a:xfrm>
        </p:spPr>
        <p:txBody>
          <a:bodyPr>
            <a:normAutofit/>
          </a:bodyPr>
          <a:lstStyle/>
          <a:p>
            <a:r>
              <a:rPr lang="en-US" sz="6600" cap="none" smtClean="0"/>
              <a:t>Niye Yapmıyoruz?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4896111" cy="3649133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Artı-Değer Sorunu: </a:t>
            </a:r>
            <a:r>
              <a:rPr lang="en-US" sz="3200" smtClean="0"/>
              <a:t>İnsan çalıştırmayan şirketler, makineler üzerinden </a:t>
            </a:r>
            <a:r>
              <a:rPr lang="en-US" sz="3200" b="1" smtClean="0">
                <a:solidFill>
                  <a:srgbClr val="FFFF00"/>
                </a:solidFill>
              </a:rPr>
              <a:t>tasarruf (kar) </a:t>
            </a:r>
            <a:r>
              <a:rPr lang="en-US" sz="3200" smtClean="0"/>
              <a:t>elde edemezler.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12" y="2166634"/>
            <a:ext cx="6329518" cy="35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Verimli Şehir Planlaması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Ulaşım Açısından Şehir Planlaması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(Katoshevski-Cavari ve diğerleri, 2011)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Utiliter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3200" smtClean="0"/>
              <a:t>çözüm: Tüm sakinlerin işyerlerine toplam uzaklığını asgari düzeye çek.</a:t>
            </a:r>
          </a:p>
          <a:p>
            <a:r>
              <a:rPr lang="en-US" sz="3200" b="1" smtClean="0">
                <a:solidFill>
                  <a:srgbClr val="FFFF00"/>
                </a:solidFill>
              </a:rPr>
              <a:t>Gerçekçi değil</a:t>
            </a:r>
            <a:r>
              <a:rPr lang="en-US" sz="3200" smtClean="0"/>
              <a:t>: Tüm konutların tüm sakinlere açık olduğu varsayılıyor.</a:t>
            </a:r>
          </a:p>
          <a:p>
            <a:r>
              <a:rPr lang="en-US" sz="3200" smtClean="0"/>
              <a:t>Konutlar oysaki </a:t>
            </a:r>
            <a:r>
              <a:rPr lang="en-US" sz="3200" b="1" smtClean="0">
                <a:solidFill>
                  <a:srgbClr val="FFFF00"/>
                </a:solidFill>
              </a:rPr>
              <a:t>satılık</a:t>
            </a:r>
            <a:r>
              <a:rPr lang="en-US" sz="3200" smtClean="0"/>
              <a:t>!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29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Sonuçlar</a:t>
            </a:r>
            <a:endParaRPr lang="en-US" sz="6600" cap="none"/>
          </a:p>
        </p:txBody>
      </p:sp>
    </p:spTree>
    <p:extLst>
      <p:ext uri="{BB962C8B-B14F-4D97-AF65-F5344CB8AC3E}">
        <p14:creationId xmlns:p14="http://schemas.microsoft.com/office/powerpoint/2010/main" val="85358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Sonuçlar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26842" cy="3649133"/>
          </a:xfrm>
        </p:spPr>
        <p:txBody>
          <a:bodyPr>
            <a:normAutofit/>
          </a:bodyPr>
          <a:lstStyle/>
          <a:p>
            <a:r>
              <a:rPr lang="en-US" sz="3200" smtClean="0"/>
              <a:t>Yapay Zeka henüz </a:t>
            </a:r>
            <a:r>
              <a:rPr lang="en-US" sz="3200" b="1" smtClean="0">
                <a:solidFill>
                  <a:srgbClr val="FFFF00"/>
                </a:solidFill>
              </a:rPr>
              <a:t>tehlikeli değil</a:t>
            </a:r>
            <a:r>
              <a:rPr lang="en-US" sz="3200" smtClean="0"/>
              <a:t>, yararlı.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90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Sonuçlar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26842" cy="3649133"/>
          </a:xfrm>
        </p:spPr>
        <p:txBody>
          <a:bodyPr>
            <a:normAutofit/>
          </a:bodyPr>
          <a:lstStyle/>
          <a:p>
            <a:r>
              <a:rPr lang="en-US" sz="3200" smtClean="0"/>
              <a:t>Yapay Zeka henüz </a:t>
            </a:r>
            <a:r>
              <a:rPr lang="en-US" sz="3200" b="1" smtClean="0">
                <a:solidFill>
                  <a:srgbClr val="FFFF00"/>
                </a:solidFill>
              </a:rPr>
              <a:t>tehlikeli değil</a:t>
            </a:r>
            <a:r>
              <a:rPr lang="en-US" sz="3200" smtClean="0"/>
              <a:t>, yararlı.</a:t>
            </a:r>
          </a:p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kolektif yaşamın düzenlenmesi</a:t>
            </a:r>
            <a:r>
              <a:rPr lang="en-US" sz="3200" smtClean="0"/>
              <a:t>nde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8195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Sonuçlar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26842" cy="3649133"/>
          </a:xfrm>
        </p:spPr>
        <p:txBody>
          <a:bodyPr>
            <a:normAutofit/>
          </a:bodyPr>
          <a:lstStyle/>
          <a:p>
            <a:r>
              <a:rPr lang="en-US" sz="3200" smtClean="0"/>
              <a:t>Yapay Zeka henüz </a:t>
            </a:r>
            <a:r>
              <a:rPr lang="en-US" sz="3200" b="1" smtClean="0">
                <a:solidFill>
                  <a:srgbClr val="FFFF00"/>
                </a:solidFill>
              </a:rPr>
              <a:t>tehlikeli değil</a:t>
            </a:r>
            <a:r>
              <a:rPr lang="en-US" sz="3200" smtClean="0"/>
              <a:t>, yararlı.</a:t>
            </a:r>
          </a:p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kolektif yaşamın düzenlenmesi</a:t>
            </a:r>
            <a:r>
              <a:rPr lang="en-US" sz="3200" smtClean="0"/>
              <a:t>nde kullanılabilir.</a:t>
            </a:r>
          </a:p>
          <a:p>
            <a:r>
              <a:rPr lang="en-US" sz="3200" smtClean="0"/>
              <a:t>Yapay Zeka’dan tam verim alabilmek için </a:t>
            </a:r>
            <a:br>
              <a:rPr lang="en-US" sz="3200" smtClean="0"/>
            </a:br>
            <a:r>
              <a:rPr lang="en-US" sz="3200" b="1" smtClean="0">
                <a:solidFill>
                  <a:srgbClr val="FFFF00"/>
                </a:solidFill>
              </a:rPr>
              <a:t>toplumsal yaşantımızı değiştirmeliyiz</a:t>
            </a:r>
            <a:r>
              <a:rPr lang="en-US" sz="3200" smtClean="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0024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smtClean="0"/>
              <a:t>Sonuçlar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26842" cy="3649133"/>
          </a:xfrm>
        </p:spPr>
        <p:txBody>
          <a:bodyPr>
            <a:normAutofit lnSpcReduction="10000"/>
          </a:bodyPr>
          <a:lstStyle/>
          <a:p>
            <a:r>
              <a:rPr lang="en-US" sz="3200" smtClean="0"/>
              <a:t>Yapay Zeka henüz </a:t>
            </a:r>
            <a:r>
              <a:rPr lang="en-US" sz="3200" b="1" smtClean="0">
                <a:solidFill>
                  <a:srgbClr val="FFFF00"/>
                </a:solidFill>
              </a:rPr>
              <a:t>tehlikeli değil</a:t>
            </a:r>
            <a:r>
              <a:rPr lang="en-US" sz="3200" smtClean="0"/>
              <a:t>, yararlı.</a:t>
            </a:r>
          </a:p>
          <a:p>
            <a:r>
              <a:rPr lang="en-US" sz="3200" smtClean="0"/>
              <a:t>Yapay Zeka </a:t>
            </a:r>
            <a:r>
              <a:rPr lang="en-US" sz="3200" b="1" smtClean="0">
                <a:solidFill>
                  <a:srgbClr val="FFFF00"/>
                </a:solidFill>
              </a:rPr>
              <a:t>kolektif yaşamın düzenlenmesi</a:t>
            </a:r>
            <a:r>
              <a:rPr lang="en-US" sz="3200" smtClean="0"/>
              <a:t>nde kullanılabilir.</a:t>
            </a:r>
          </a:p>
          <a:p>
            <a:r>
              <a:rPr lang="en-US" sz="3200" smtClean="0"/>
              <a:t>Yapay Zeka’dan tam verim alabilmek için </a:t>
            </a:r>
            <a:br>
              <a:rPr lang="en-US" sz="3200" smtClean="0"/>
            </a:br>
            <a:r>
              <a:rPr lang="en-US" sz="3200" b="1" smtClean="0">
                <a:solidFill>
                  <a:srgbClr val="FFFF00"/>
                </a:solidFill>
              </a:rPr>
              <a:t>toplumsal yaşantımızı değiştirmeliyiz</a:t>
            </a:r>
            <a:r>
              <a:rPr lang="en-US" sz="3200" smtClean="0"/>
              <a:t>.</a:t>
            </a:r>
          </a:p>
          <a:p>
            <a:r>
              <a:rPr lang="en-US" sz="3200" smtClean="0"/>
              <a:t>Bu yapıldığında Yapay Zeka da, yazının bulunması ve buharlı makinelerin icadı gibi </a:t>
            </a:r>
            <a:r>
              <a:rPr lang="en-US" sz="3200" b="1" smtClean="0">
                <a:solidFill>
                  <a:srgbClr val="FFFF00"/>
                </a:solidFill>
              </a:rPr>
              <a:t>önemli tarihsel gelişmelerin arasında </a:t>
            </a:r>
            <a:r>
              <a:rPr lang="en-US" sz="3200" smtClean="0"/>
              <a:t>yer alacaktır.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7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16249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cap="none" smtClean="0"/>
              <a:t>TEŞEKKÜR EDERİM...</a:t>
            </a:r>
            <a:endParaRPr lang="en-US" sz="6600" cap="none"/>
          </a:p>
        </p:txBody>
      </p:sp>
    </p:spTree>
    <p:extLst>
      <p:ext uri="{BB962C8B-B14F-4D97-AF65-F5344CB8AC3E}">
        <p14:creationId xmlns:p14="http://schemas.microsoft.com/office/powerpoint/2010/main" val="107004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5" y="-33896"/>
            <a:ext cx="7480092" cy="6891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9" y="0"/>
            <a:ext cx="3549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4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99" y="777432"/>
            <a:ext cx="7823547" cy="5582729"/>
          </a:xfrm>
        </p:spPr>
      </p:pic>
    </p:spTree>
    <p:extLst>
      <p:ext uri="{BB962C8B-B14F-4D97-AF65-F5344CB8AC3E}">
        <p14:creationId xmlns:p14="http://schemas.microsoft.com/office/powerpoint/2010/main" val="210809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Tartışma</a:t>
            </a:r>
            <a:r>
              <a:rPr lang="en-US" sz="6600" cap="none" smtClean="0"/>
              <a:t> </a:t>
            </a:r>
            <a:r>
              <a:rPr lang="en-US" sz="6600" cap="none" err="1" smtClean="0"/>
              <a:t>Konuları</a:t>
            </a:r>
            <a:endParaRPr lang="en-US" sz="6600" cap="none"/>
          </a:p>
        </p:txBody>
      </p:sp>
    </p:spTree>
    <p:extLst>
      <p:ext uri="{BB962C8B-B14F-4D97-AF65-F5344CB8AC3E}">
        <p14:creationId xmlns:p14="http://schemas.microsoft.com/office/powerpoint/2010/main" val="120400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Tartışma</a:t>
            </a:r>
            <a:r>
              <a:rPr lang="en-US" sz="6600" cap="none" smtClean="0"/>
              <a:t> </a:t>
            </a:r>
            <a:r>
              <a:rPr lang="en-US" sz="6600" cap="none" err="1" smtClean="0"/>
              <a:t>Konuları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FF00"/>
                </a:solidFill>
              </a:rPr>
              <a:t>tam </a:t>
            </a:r>
            <a:r>
              <a:rPr lang="en-US" sz="3200" b="1" err="1" smtClean="0">
                <a:solidFill>
                  <a:srgbClr val="FFFF00"/>
                </a:solidFill>
              </a:rPr>
              <a:t>olarak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ne</a:t>
            </a:r>
            <a:r>
              <a:rPr lang="en-US" sz="3200" err="1" smtClean="0"/>
              <a:t>dir</a:t>
            </a:r>
            <a:r>
              <a:rPr lang="en-US" sz="320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7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Tartışma</a:t>
            </a:r>
            <a:r>
              <a:rPr lang="en-US" sz="6600" cap="none" smtClean="0"/>
              <a:t> </a:t>
            </a:r>
            <a:r>
              <a:rPr lang="en-US" sz="6600" cap="none" err="1" smtClean="0"/>
              <a:t>Konuları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FF00"/>
                </a:solidFill>
              </a:rPr>
              <a:t>tam </a:t>
            </a:r>
            <a:r>
              <a:rPr lang="en-US" sz="3200" b="1" err="1" smtClean="0">
                <a:solidFill>
                  <a:srgbClr val="FFFF00"/>
                </a:solidFill>
              </a:rPr>
              <a:t>olarak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ne</a:t>
            </a:r>
            <a:r>
              <a:rPr lang="en-US" sz="3200" err="1" smtClean="0"/>
              <a:t>dir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dünyayı</a:t>
            </a:r>
            <a:r>
              <a:rPr lang="en-US" sz="3200" b="1" smtClean="0">
                <a:solidFill>
                  <a:srgbClr val="FFFF00"/>
                </a:solidFill>
              </a:rPr>
              <a:t> yok mu </a:t>
            </a:r>
            <a:r>
              <a:rPr lang="en-US" sz="3200" b="1" err="1" smtClean="0">
                <a:solidFill>
                  <a:srgbClr val="FFFF00"/>
                </a:solidFill>
              </a:rPr>
              <a:t>edecek</a:t>
            </a:r>
            <a:r>
              <a:rPr lang="en-US" sz="320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441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err="1" smtClean="0"/>
              <a:t>Önemli</a:t>
            </a:r>
            <a:r>
              <a:rPr lang="en-US" sz="6600" cap="none" smtClean="0"/>
              <a:t> </a:t>
            </a:r>
            <a:r>
              <a:rPr lang="en-US" sz="6600" cap="none" err="1" smtClean="0"/>
              <a:t>Tartışma</a:t>
            </a:r>
            <a:r>
              <a:rPr lang="en-US" sz="6600" cap="none" smtClean="0"/>
              <a:t> </a:t>
            </a:r>
            <a:r>
              <a:rPr lang="en-US" sz="6600" cap="none" err="1" smtClean="0"/>
              <a:t>Konuları</a:t>
            </a:r>
            <a:endParaRPr lang="en-US" sz="6600" cap="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FF00"/>
                </a:solidFill>
              </a:rPr>
              <a:t>tam </a:t>
            </a:r>
            <a:r>
              <a:rPr lang="en-US" sz="3200" b="1" err="1" smtClean="0">
                <a:solidFill>
                  <a:srgbClr val="FFFF00"/>
                </a:solidFill>
              </a:rPr>
              <a:t>olarak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ne</a:t>
            </a:r>
            <a:r>
              <a:rPr lang="en-US" sz="3200" err="1" smtClean="0"/>
              <a:t>dir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dünyayı</a:t>
            </a:r>
            <a:r>
              <a:rPr lang="en-US" sz="3200" b="1" smtClean="0">
                <a:solidFill>
                  <a:srgbClr val="FFFF00"/>
                </a:solidFill>
              </a:rPr>
              <a:t> yok mu </a:t>
            </a:r>
            <a:r>
              <a:rPr lang="en-US" sz="3200" b="1" err="1" smtClean="0">
                <a:solidFill>
                  <a:srgbClr val="FFFF00"/>
                </a:solidFill>
              </a:rPr>
              <a:t>edecek</a:t>
            </a:r>
            <a:r>
              <a:rPr lang="en-US" sz="320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err="1" smtClean="0"/>
              <a:t>Yapay</a:t>
            </a:r>
            <a:r>
              <a:rPr lang="en-US" sz="3200" smtClean="0"/>
              <a:t> </a:t>
            </a:r>
            <a:r>
              <a:rPr lang="en-US" sz="3200" err="1" smtClean="0"/>
              <a:t>Zeka</a:t>
            </a:r>
            <a:r>
              <a:rPr lang="en-US" sz="3200" smtClean="0"/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insanın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yerini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err="1" smtClean="0">
                <a:solidFill>
                  <a:srgbClr val="FFFF00"/>
                </a:solidFill>
              </a:rPr>
              <a:t>alabilir</a:t>
            </a:r>
            <a:r>
              <a:rPr lang="en-US" sz="3200" b="1" smtClean="0">
                <a:solidFill>
                  <a:srgbClr val="FFFF00"/>
                </a:solidFill>
              </a:rPr>
              <a:t> mi</a:t>
            </a:r>
            <a:r>
              <a:rPr lang="en-US" sz="320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20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406</TotalTime>
  <Words>927</Words>
  <Application>Microsoft Macintosh PowerPoint</Application>
  <PresentationFormat>Widescreen</PresentationFormat>
  <Paragraphs>223</Paragraphs>
  <Slides>59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Calibri Light</vt:lpstr>
      <vt:lpstr>Wingdings</vt:lpstr>
      <vt:lpstr>Arial</vt:lpstr>
      <vt:lpstr>Celestial</vt:lpstr>
      <vt:lpstr>Yapay Zeka’nın Teorik ve Pratik Sınırları</vt:lpstr>
      <vt:lpstr>Zeki Sistemler Artık Heryerde</vt:lpstr>
      <vt:lpstr>Zeki Sistemler Artık Heryerde</vt:lpstr>
      <vt:lpstr>Zeki Sistemler Artık Heryerde</vt:lpstr>
      <vt:lpstr>Zeki Sistemler Artık Heryerde</vt:lpstr>
      <vt:lpstr>Önemli Tartışma Konuları</vt:lpstr>
      <vt:lpstr>Önemli Tartışma Konuları</vt:lpstr>
      <vt:lpstr>Önemli Tartışma Konuları</vt:lpstr>
      <vt:lpstr>Önemli Tartışma Konuları</vt:lpstr>
      <vt:lpstr>Önemli Tartışma Konuları</vt:lpstr>
      <vt:lpstr>Önemli Tartışma Konuları</vt:lpstr>
      <vt:lpstr>Yapay Zeka Nedir?</vt:lpstr>
      <vt:lpstr>Yapay Zeka Nedir?</vt:lpstr>
      <vt:lpstr>Yapay Zeka Nedir?</vt:lpstr>
      <vt:lpstr>İnsan İcrasında Rol Oynayan Üç Önemli Bileşen</vt:lpstr>
      <vt:lpstr>İnsan İcrasında Rol Oynayan Üç Önemli Bileşen</vt:lpstr>
      <vt:lpstr>İnsan İcrasında Rol Oynayan Üç Önemli Bileşen</vt:lpstr>
      <vt:lpstr>İnsan İcrasında Rol Oynayan Üç Önemli Bileşen</vt:lpstr>
      <vt:lpstr>Algoritmalar</vt:lpstr>
      <vt:lpstr>Algoritmalar</vt:lpstr>
      <vt:lpstr>Algoritmalar</vt:lpstr>
      <vt:lpstr>Algoritmalar</vt:lpstr>
      <vt:lpstr>Zeka’nın Modellenmesi</vt:lpstr>
      <vt:lpstr>Zeka’nın Modellenmesi</vt:lpstr>
      <vt:lpstr>Zeka’nın Modellenmesi</vt:lpstr>
      <vt:lpstr>Zeka’nın Modellenmesi</vt:lpstr>
      <vt:lpstr>Makine için Doğru/Yanlış?</vt:lpstr>
      <vt:lpstr>Makine için Doğru/Yanlış?</vt:lpstr>
      <vt:lpstr>Makine için Doğru/Yanlış?</vt:lpstr>
      <vt:lpstr>Makine için Doğru/Yanlış?</vt:lpstr>
      <vt:lpstr>Makine için Doğru/Yanlış?</vt:lpstr>
      <vt:lpstr>Makine için Doğru/Yanlış?</vt:lpstr>
      <vt:lpstr>Makine için Doğru/Yanlış?</vt:lpstr>
      <vt:lpstr>Makine için Doğru/Yanlış?</vt:lpstr>
      <vt:lpstr>Makine için Doğru/Yanlış?</vt:lpstr>
      <vt:lpstr>Makine için Doğru/Yanlış?</vt:lpstr>
      <vt:lpstr>Bilinç Problemi</vt:lpstr>
      <vt:lpstr>Bilinç Problemi</vt:lpstr>
      <vt:lpstr>Bilinç Problemi</vt:lpstr>
      <vt:lpstr>Yapay Bilinç Mümkün Mü?</vt:lpstr>
      <vt:lpstr>Yapay Bilinç Mümkün Mü?</vt:lpstr>
      <vt:lpstr>Yapay Zeka Soruları?</vt:lpstr>
      <vt:lpstr>Yapay Zeka Soruları?</vt:lpstr>
      <vt:lpstr>Yapay Zeka Soruları?</vt:lpstr>
      <vt:lpstr>Nasıl Kullanıyoruz?</vt:lpstr>
      <vt:lpstr>Nasıl Kullanabilirdik?</vt:lpstr>
      <vt:lpstr>PowerPoint Presentation</vt:lpstr>
      <vt:lpstr>İnsansız Karayolu Ulaşımı Neden Zor?</vt:lpstr>
      <vt:lpstr>Tam-İnsansız Tarım Şu An Mümkün</vt:lpstr>
      <vt:lpstr>Niye Yapmıyoruz?</vt:lpstr>
      <vt:lpstr>Verimli Şehir Planlaması</vt:lpstr>
      <vt:lpstr>Sonuçlar</vt:lpstr>
      <vt:lpstr>Sonuçlar</vt:lpstr>
      <vt:lpstr>Sonuçlar</vt:lpstr>
      <vt:lpstr>Sonuçlar</vt:lpstr>
      <vt:lpstr>Sonuçlar</vt:lpstr>
      <vt:lpstr>TEŞEKKÜR EDERİM...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Yapay Zeka’nın Teorik ve Pratik Sınırları</dc:title>
  <dc:creator>Yavuz Köroğlu</dc:creator>
  <cp:lastModifiedBy>Yavuz Köroğlu</cp:lastModifiedBy>
  <cp:revision>52</cp:revision>
  <dcterms:created xsi:type="dcterms:W3CDTF">2017-12-22T06:23:42Z</dcterms:created>
  <dcterms:modified xsi:type="dcterms:W3CDTF">2017-12-24T00:59:37Z</dcterms:modified>
</cp:coreProperties>
</file>