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24"/>
  </p:notesMasterIdLst>
  <p:handoutMasterIdLst>
    <p:handoutMasterId r:id="rId25"/>
  </p:handoutMasterIdLst>
  <p:sldIdLst>
    <p:sldId id="422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10" r:id="rId14"/>
    <p:sldId id="409" r:id="rId15"/>
    <p:sldId id="411" r:id="rId16"/>
    <p:sldId id="412" r:id="rId17"/>
    <p:sldId id="413" r:id="rId18"/>
    <p:sldId id="423" r:id="rId19"/>
    <p:sldId id="414" r:id="rId20"/>
    <p:sldId id="419" r:id="rId21"/>
    <p:sldId id="420" r:id="rId22"/>
    <p:sldId id="421" r:id="rId23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241" autoAdjust="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F22A889-E6ED-4B6E-AA09-6400B457CD24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BCC23F6-2F92-42E3-99E7-DB79313FEF23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C23F6-2F92-42E3-99E7-DB79313FEF2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973C7E1-66CC-481E-A8BC-7569FAE5A235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6A8021-54E1-4810-B314-68AE5C5537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E211-F5A8-4FF8-B19A-41F36EC86C09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27A7-F88B-47C7-AA76-59F2B2F3B2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AFAA82-365A-4E05-9679-109C0CA6C965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2E29795-1456-46B2-B3E0-6A30592F92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784B-B3D1-476D-BBCE-0804284B6563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862194-4277-4BFE-9408-EC5AEC9B89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F73-88D3-4177-A63D-CE0B9B8FA129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EB0D1C6-CC29-40EB-8BAD-5234FB43F0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979CB8-E80D-4C58-986C-5779CE886F74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84826-4A00-4DBD-AE7B-558061F6BB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AA8206-847C-4BBB-8CFB-717B8AA2F4BF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DE94B6-A1A5-449E-9C60-AEF315A3950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ACD2-798F-455B-88E6-481D8F5DFEA6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08C9D3-2835-4668-958C-12BAEECCC6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DBE2-E166-4D06-A2AB-D28ACC367884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703BA1-B566-4D91-8C1D-407BBE16B2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E98-70E0-4C4C-BA74-3773349CA757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2F7AB2-EA1E-43E0-8222-88A21693F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DD3ACF7-EA57-43B7-9082-605C0F79714B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EE874BF-E434-409F-A8B3-6DF39446DCD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FC19E3-B2BF-4859-9672-08F4B92B931A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CA3CAD-D07C-470E-BB7F-647FB4E6B94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Expectation-Maximization (EM)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A70E4F-AE7A-4FEA-A95F-7457F2F5D414}" type="slidenum">
              <a:rPr lang="tr-TR"/>
              <a:pPr/>
              <a:t>10</a:t>
            </a:fld>
            <a:endParaRPr lang="tr-TR"/>
          </a:p>
        </p:txBody>
      </p:sp>
      <p:graphicFrame>
        <p:nvGraphicFramePr>
          <p:cNvPr id="292869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032000" y="2492375"/>
          <a:ext cx="4430713" cy="1635125"/>
        </p:xfrm>
        <a:graphic>
          <a:graphicData uri="http://schemas.openxmlformats.org/presentationml/2006/ole">
            <p:oleObj spid="_x0000_s292869" name="Equation" r:id="rId4" imgW="2133360" imgH="787320" progId="Equation.3">
              <p:embed/>
            </p:oleObj>
          </a:graphicData>
        </a:graphic>
      </p:graphicFrame>
      <p:sp>
        <p:nvSpPr>
          <p:cNvPr id="292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3886200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Log likelihood with a mixture model</a:t>
            </a: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Assume hidden variables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which when known, make optimization much simpler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Complete likelihood, L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(Φ |X,Z), in terms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Incomplete likelihood, L(Φ |X), in terms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 and M-steps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256109-BBFA-4172-9ADB-F9228FD34F64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29389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855788" y="3571875"/>
          <a:ext cx="5407025" cy="1096963"/>
        </p:xfrm>
        <a:graphic>
          <a:graphicData uri="http://schemas.openxmlformats.org/presentationml/2006/ole">
            <p:oleObj spid="_x0000_s293894" name="Equation" r:id="rId3" imgW="2628720" imgH="533160" progId="Equation.3">
              <p:embed/>
            </p:oleObj>
          </a:graphicData>
        </a:graphic>
      </p:graphicFrame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3886200"/>
          </a:xfrm>
        </p:spPr>
        <p:txBody>
          <a:bodyPr/>
          <a:lstStyle/>
          <a:p>
            <a:pPr marL="457200" indent="-457200"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Iterate the two steps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E-step: 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X and current Φ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M-step: Find new Φ’ given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X, and old Φ. 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 increase in Q increases incomplete likelihood </a:t>
            </a:r>
          </a:p>
        </p:txBody>
      </p:sp>
      <p:graphicFrame>
        <p:nvGraphicFramePr>
          <p:cNvPr id="293896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2699792" y="5661248"/>
          <a:ext cx="3387725" cy="539750"/>
        </p:xfrm>
        <a:graphic>
          <a:graphicData uri="http://schemas.openxmlformats.org/presentationml/2006/ole">
            <p:oleObj spid="_x0000_s293896" name="Equation" r:id="rId4" imgW="1434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1 if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belongs to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0 otherwise (labels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r 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of supervised learning); assume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)~N(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E-step: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M-step: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 in Gaussian Mixtures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66113BB-A320-49B0-962B-3516497FCBF9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294927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2267744" y="2780928"/>
          <a:ext cx="4465638" cy="1541463"/>
        </p:xfrm>
        <a:graphic>
          <a:graphicData uri="http://schemas.openxmlformats.org/presentationml/2006/ole">
            <p:oleObj spid="_x0000_s294927" name="Equation" r:id="rId3" imgW="2133360" imgH="736560" progId="Equation.3">
              <p:embed/>
            </p:oleObj>
          </a:graphicData>
        </a:graphic>
      </p:graphicFrame>
      <p:graphicFrame>
        <p:nvGraphicFramePr>
          <p:cNvPr id="294929" name="Object 17"/>
          <p:cNvGraphicFramePr>
            <a:graphicFrameLocks noChangeAspect="1"/>
          </p:cNvGraphicFramePr>
          <p:nvPr>
            <p:ph sz="half" idx="4294967295"/>
          </p:nvPr>
        </p:nvGraphicFramePr>
        <p:xfrm>
          <a:off x="2411760" y="4509120"/>
          <a:ext cx="3744913" cy="1895475"/>
        </p:xfrm>
        <a:graphic>
          <a:graphicData uri="http://schemas.openxmlformats.org/presentationml/2006/ole">
            <p:oleObj spid="_x0000_s294929" name="Equation" r:id="rId4" imgW="2057400" imgH="1041120" progId="Equation.3">
              <p:embed/>
            </p:oleObj>
          </a:graphicData>
        </a:graphic>
      </p:graphicFrame>
      <p:sp>
        <p:nvSpPr>
          <p:cNvPr id="294924" name="Text Box 12"/>
          <p:cNvSpPr txBox="1">
            <a:spLocks noChangeArrowheads="1"/>
          </p:cNvSpPr>
          <p:nvPr/>
        </p:nvSpPr>
        <p:spPr bwMode="auto">
          <a:xfrm>
            <a:off x="6444208" y="4869160"/>
            <a:ext cx="241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Use estimated labels in place of unknown labels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0688-DE84-494D-A418-0D11784EA736}" type="slidenum">
              <a:rPr lang="tr-TR"/>
              <a:pPr/>
              <a:t>13</a:t>
            </a:fld>
            <a:endParaRPr lang="tr-TR"/>
          </a:p>
        </p:txBody>
      </p:sp>
      <p:pic>
        <p:nvPicPr>
          <p:cNvPr id="29697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77343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967" name="Text Box 7"/>
          <p:cNvSpPr txBox="1">
            <a:spLocks noChangeArrowheads="1"/>
          </p:cNvSpPr>
          <p:nvPr/>
        </p:nvSpPr>
        <p:spPr bwMode="auto">
          <a:xfrm>
            <a:off x="5651500" y="4221163"/>
            <a:ext cx="17508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(G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=0.5</a:t>
            </a:r>
          </a:p>
        </p:txBody>
      </p:sp>
      <p:sp>
        <p:nvSpPr>
          <p:cNvPr id="296968" name="Line 8"/>
          <p:cNvSpPr>
            <a:spLocks noChangeShapeType="1"/>
          </p:cNvSpPr>
          <p:nvPr/>
        </p:nvSpPr>
        <p:spPr bwMode="auto">
          <a:xfrm flipV="1">
            <a:off x="6732588" y="3500438"/>
            <a:ext cx="714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Mixtures of Latent Variable Models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797C55D-593D-435C-9680-D3A33250FB6E}" type="slidenum">
              <a:rPr lang="tr-TR"/>
              <a:pPr/>
              <a:t>14</a:t>
            </a:fld>
            <a:endParaRPr lang="tr-TR"/>
          </a:p>
        </p:txBody>
      </p:sp>
      <p:graphicFrame>
        <p:nvGraphicFramePr>
          <p:cNvPr id="295941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357438" y="3714750"/>
          <a:ext cx="4857750" cy="636588"/>
        </p:xfrm>
        <a:graphic>
          <a:graphicData uri="http://schemas.openxmlformats.org/presentationml/2006/ole">
            <p:oleObj spid="_x0000_s295941" name="Equation" r:id="rId3" imgW="1841400" imgH="241200" progId="Equation.3">
              <p:embed/>
            </p:oleObj>
          </a:graphicData>
        </a:graphic>
      </p:graphicFrame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3886200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Regularize clusters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Assume shared/diagonal covariance matrices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Use PCA/FA to decrease dimensionality: Mixtures of PCA/FA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Can use EM to learn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(Ghahramani and Hinton, 1997; Tipping and Bishop, 1999)</a:t>
            </a:r>
            <a:endParaRPr lang="tr-TR" baseline="-25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After Clustering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0C0A747-6D22-4DEF-B94D-CC1AA0C3EFC6}" type="slidenum">
              <a:rPr lang="tr-TR"/>
              <a:pPr/>
              <a:t>15</a:t>
            </a:fld>
            <a:endParaRPr lang="tr-TR"/>
          </a:p>
        </p:txBody>
      </p:sp>
      <p:sp>
        <p:nvSpPr>
          <p:cNvPr id="297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Dimensionality reduction methods find correlations between features and group features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Clustering methods find similarities between instances and group instances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Allows knowledge extraction through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number of clusters,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prior probabilities,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cluster parameters, i.e., center, range of features.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Example: CRM, customer segmentation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Clustering as Preprocessing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7C5B6CE-E087-45C6-80FE-8631D072CCEE}" type="slidenum">
              <a:rPr lang="tr-TR"/>
              <a:pPr/>
              <a:t>16</a:t>
            </a:fld>
            <a:endParaRPr lang="tr-TR"/>
          </a:p>
        </p:txBody>
      </p:sp>
      <p:sp>
        <p:nvSpPr>
          <p:cNvPr id="299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Estimated group labels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(soft)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(hard) may be seen as the dimensions of a new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dimensional space, where we can then learn our discriminant or regressor.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Local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representation (only one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1, all others are 0; only few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nonzero) vs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Distributed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representation (After PCA; all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nonzero)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Mixture of Mixtures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2AA81A1-B777-4C74-846D-88E498A7DF32}" type="slidenum">
              <a:rPr lang="tr-TR"/>
              <a:pPr/>
              <a:t>17</a:t>
            </a:fld>
            <a:endParaRPr lang="tr-TR"/>
          </a:p>
        </p:txBody>
      </p:sp>
      <p:graphicFrame>
        <p:nvGraphicFramePr>
          <p:cNvPr id="300037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354263" y="3716338"/>
          <a:ext cx="3714750" cy="2016125"/>
        </p:xfrm>
        <a:graphic>
          <a:graphicData uri="http://schemas.openxmlformats.org/presentationml/2006/ole">
            <p:oleObj spid="_x0000_s300037" name="Equation" r:id="rId3" imgW="1638000" imgH="888840" progId="Equation.3">
              <p:embed/>
            </p:oleObj>
          </a:graphicData>
        </a:graphic>
      </p:graphicFrame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classification, the input comes from a mixture of classes (supervised).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If each class is also a mixture, e.g., of Gaussians, (unsupervised), we have a mixture of mixtures</a:t>
            </a:r>
            <a:r>
              <a:rPr lang="tr-TR" dirty="0">
                <a:latin typeface="+mj-lt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Spectral Clustering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E862194-4277-4BFE-9408-EC5AEC9B89EC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Cluster using predefined pairwise similarities </a:t>
            </a:r>
            <a:r>
              <a:rPr lang="tr-TR" i="1" dirty="0" smtClean="0"/>
              <a:t>B</a:t>
            </a:r>
            <a:r>
              <a:rPr lang="tr-TR" i="1" baseline="-25000" dirty="0" smtClean="0"/>
              <a:t>rs</a:t>
            </a:r>
            <a:r>
              <a:rPr lang="tr-TR" dirty="0" smtClean="0"/>
              <a:t> </a:t>
            </a:r>
            <a:r>
              <a:rPr lang="tr-TR" dirty="0" smtClean="0"/>
              <a:t>instead of using Euclidean or Mahalanobis distance</a:t>
            </a:r>
          </a:p>
          <a:p>
            <a:r>
              <a:rPr lang="tr-TR" dirty="0" smtClean="0"/>
              <a:t>Can be used even if instances not vectorially represented</a:t>
            </a:r>
          </a:p>
          <a:p>
            <a:r>
              <a:rPr lang="tr-TR" dirty="0" smtClean="0"/>
              <a:t>Steps:</a:t>
            </a:r>
          </a:p>
          <a:p>
            <a:pPr marL="937260" lvl="1" indent="-571500">
              <a:buFont typeface="+mj-lt"/>
              <a:buAutoNum type="romanUcPeriod"/>
            </a:pPr>
            <a:r>
              <a:rPr lang="tr-TR" dirty="0" smtClean="0"/>
              <a:t>Use Laplacian Eigenmaps (chapter 6) to map to a new </a:t>
            </a:r>
            <a:r>
              <a:rPr lang="tr-TR" b="1" dirty="0" smtClean="0"/>
              <a:t>z</a:t>
            </a:r>
            <a:r>
              <a:rPr lang="tr-TR" dirty="0" smtClean="0"/>
              <a:t> space using </a:t>
            </a:r>
            <a:r>
              <a:rPr lang="tr-TR" i="1" dirty="0" smtClean="0"/>
              <a:t>B</a:t>
            </a:r>
            <a:r>
              <a:rPr lang="tr-TR" i="1" baseline="-25000" dirty="0" smtClean="0"/>
              <a:t>rs</a:t>
            </a:r>
            <a:endParaRPr lang="tr-TR" dirty="0" smtClean="0"/>
          </a:p>
          <a:p>
            <a:pPr marL="937260" lvl="1" indent="-571500">
              <a:buFont typeface="+mj-lt"/>
              <a:buAutoNum type="romanUcPeriod"/>
            </a:pPr>
            <a:r>
              <a:rPr lang="tr-TR" dirty="0" smtClean="0"/>
              <a:t>Use </a:t>
            </a:r>
            <a:r>
              <a:rPr lang="tr-TR" i="1" dirty="0" smtClean="0"/>
              <a:t>k</a:t>
            </a:r>
            <a:r>
              <a:rPr lang="tr-TR" dirty="0" smtClean="0"/>
              <a:t>-means in this new </a:t>
            </a:r>
            <a:r>
              <a:rPr lang="tr-TR" b="1" dirty="0" smtClean="0"/>
              <a:t>z</a:t>
            </a:r>
            <a:r>
              <a:rPr lang="tr-TR" dirty="0" smtClean="0"/>
              <a:t> space for clustering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Cluster based on similarities/distances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Distance measure between instances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Minkowski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(Euclidean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2)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City-block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distance</a:t>
            </a:r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Hierarchical Clustering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FD39408-36AE-4326-9810-427385DA04D2}" type="slidenum">
              <a:rPr lang="tr-TR"/>
              <a:pPr/>
              <a:t>19</a:t>
            </a:fld>
            <a:endParaRPr lang="tr-TR"/>
          </a:p>
        </p:txBody>
      </p:sp>
      <p:graphicFrame>
        <p:nvGraphicFramePr>
          <p:cNvPr id="301062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2411760" y="3429000"/>
          <a:ext cx="4387850" cy="792163"/>
        </p:xfrm>
        <a:graphic>
          <a:graphicData uri="http://schemas.openxmlformats.org/presentationml/2006/ole">
            <p:oleObj spid="_x0000_s301062" name="Equation" r:id="rId3" imgW="1828800" imgH="330120" progId="Equation.3">
              <p:embed/>
            </p:oleObj>
          </a:graphicData>
        </a:graphic>
      </p:graphicFrame>
      <p:graphicFrame>
        <p:nvGraphicFramePr>
          <p:cNvPr id="301064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771800" y="5013176"/>
          <a:ext cx="3554413" cy="704850"/>
        </p:xfrm>
        <a:graphic>
          <a:graphicData uri="http://schemas.openxmlformats.org/presentationml/2006/ole">
            <p:oleObj spid="_x0000_s301064" name="Equation" r:id="rId4" imgW="153648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7:</a:t>
            </a:r>
            <a:br>
              <a:rPr lang="tr-TR" sz="2000" i="0"/>
            </a:br>
            <a:r>
              <a:rPr lang="tr-TR"/>
              <a:t>Clustering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Start with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groups each with one instance and merge two closest groups at each iteration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Distance between two groups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Single-link: </a:t>
            </a:r>
          </a:p>
          <a:p>
            <a:pPr lvl="1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Complete-link:</a:t>
            </a:r>
          </a:p>
          <a:p>
            <a:pPr lvl="1"/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Average-link, centroid</a:t>
            </a:r>
          </a:p>
          <a:p>
            <a:endParaRPr lang="tr-TR" dirty="0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Agglomerative Clustering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C5E8080-AFDC-4EDD-8317-2EB2D3BADE45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314375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3131840" y="2996952"/>
          <a:ext cx="3646488" cy="712787"/>
        </p:xfrm>
        <a:graphic>
          <a:graphicData uri="http://schemas.openxmlformats.org/presentationml/2006/ole">
            <p:oleObj spid="_x0000_s314375" name="Equation" r:id="rId3" imgW="1688760" imgH="330120" progId="Equation.3">
              <p:embed/>
            </p:oleObj>
          </a:graphicData>
        </a:graphic>
      </p:graphicFrame>
      <p:graphicFrame>
        <p:nvGraphicFramePr>
          <p:cNvPr id="31437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275856" y="4149080"/>
          <a:ext cx="3516312" cy="687387"/>
        </p:xfrm>
        <a:graphic>
          <a:graphicData uri="http://schemas.openxmlformats.org/presentationml/2006/ole">
            <p:oleObj spid="_x0000_s314377" name="Equation" r:id="rId4" imgW="1688760" imgH="330120" progId="Equation.3">
              <p:embed/>
            </p:oleObj>
          </a:graphicData>
        </a:graphic>
      </p:graphicFrame>
      <p:graphicFrame>
        <p:nvGraphicFramePr>
          <p:cNvPr id="314380" name="Object 12"/>
          <p:cNvGraphicFramePr>
            <a:graphicFrameLocks noChangeAspect="1"/>
          </p:cNvGraphicFramePr>
          <p:nvPr/>
        </p:nvGraphicFramePr>
        <p:xfrm>
          <a:off x="3203848" y="5445224"/>
          <a:ext cx="3516313" cy="687388"/>
        </p:xfrm>
        <a:graphic>
          <a:graphicData uri="http://schemas.openxmlformats.org/presentationml/2006/ole">
            <p:oleObj spid="_x0000_s314380" name="Equation" r:id="rId5" imgW="168876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9" name="Rectangle 7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305800" cy="882352"/>
          </a:xfrm>
        </p:spPr>
        <p:txBody>
          <a:bodyPr/>
          <a:lstStyle/>
          <a:p>
            <a:r>
              <a:rPr lang="tr-TR" dirty="0"/>
              <a:t>Example: Single-Link Clustering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3912CD-7447-44FE-ABA6-23023D16790B}" type="slidenum">
              <a:rPr lang="tr-TR"/>
              <a:pPr/>
              <a:t>21</a:t>
            </a:fld>
            <a:endParaRPr lang="tr-TR"/>
          </a:p>
        </p:txBody>
      </p:sp>
      <p:pic>
        <p:nvPicPr>
          <p:cNvPr id="3153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738313"/>
            <a:ext cx="87630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5632450" y="5259388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Dendrogram</a:t>
            </a:r>
          </a:p>
        </p:txBody>
      </p:sp>
      <p:sp>
        <p:nvSpPr>
          <p:cNvPr id="315400" name="Oval 8"/>
          <p:cNvSpPr>
            <a:spLocks noChangeArrowheads="1"/>
          </p:cNvSpPr>
          <p:nvPr/>
        </p:nvSpPr>
        <p:spPr bwMode="auto">
          <a:xfrm>
            <a:off x="539750" y="2276475"/>
            <a:ext cx="1223963" cy="19431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15401" name="Oval 9"/>
          <p:cNvSpPr>
            <a:spLocks noChangeArrowheads="1"/>
          </p:cNvSpPr>
          <p:nvPr/>
        </p:nvSpPr>
        <p:spPr bwMode="auto">
          <a:xfrm>
            <a:off x="3924300" y="3573463"/>
            <a:ext cx="360363" cy="3603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15402" name="Oval 10"/>
          <p:cNvSpPr>
            <a:spLocks noChangeArrowheads="1"/>
          </p:cNvSpPr>
          <p:nvPr/>
        </p:nvSpPr>
        <p:spPr bwMode="auto">
          <a:xfrm>
            <a:off x="2627313" y="3429000"/>
            <a:ext cx="720725" cy="11525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Choosing </a:t>
            </a:r>
            <a:r>
              <a:rPr lang="tr-TR" i="1" dirty="0"/>
              <a:t>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978F790-E46A-4D4C-9202-C7641C20880F}" type="slidenum">
              <a:rPr lang="tr-TR"/>
              <a:pPr/>
              <a:t>22</a:t>
            </a:fld>
            <a:endParaRPr lang="tr-TR"/>
          </a:p>
        </p:txBody>
      </p:sp>
      <p:sp>
        <p:nvSpPr>
          <p:cNvPr id="317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Defined by the application, e.g., image quantization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Plot data (after PCA) and check for clusters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Incremental (leader-cluster) algorithm: Add one at a time until “elbow” (reconstruction error/log likelihood/intergroup distances)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Manually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check for meaning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Semiparametric Density Estimation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778D60-13A4-44EC-A048-175375B63A0F}" type="slidenum">
              <a:rPr lang="tr-TR"/>
              <a:pPr/>
              <a:t>3</a:t>
            </a:fld>
            <a:endParaRPr lang="tr-TR"/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single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(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Chapters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4 and 5)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Semiparametric: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is a mixture of densities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Multiple possible explanations/prototypes: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Different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handwriting styles, accents in speech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Nonparametric: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No model; data speaks for itself (Chapter 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Mixture Densities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EBB58D5-46E9-4C8F-AB78-B70BC8556A1A}" type="slidenum">
              <a:rPr lang="tr-TR"/>
              <a:pPr/>
              <a:t>4</a:t>
            </a:fld>
            <a:endParaRPr lang="tr-TR"/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339752" y="1628800"/>
          <a:ext cx="3467100" cy="1071562"/>
        </p:xfrm>
        <a:graphic>
          <a:graphicData uri="http://schemas.openxmlformats.org/presentationml/2006/ole">
            <p:oleObj spid="_x0000_s284677" name="Equation" r:id="rId3" imgW="1396800" imgH="431640" progId="Equation.3">
              <p:embed/>
            </p:oleObj>
          </a:graphicData>
        </a:graphic>
      </p:graphicFrame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988840"/>
            <a:ext cx="8229600" cy="38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where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the components/groups/clusters,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mixture proportions (priors),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component densities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Gaussian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mixture where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parameters Φ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i=1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unlabeled sample X={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(unsupervised learning)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Classes vs. Clusters 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51520" y="1700212"/>
            <a:ext cx="4104456" cy="4393083"/>
          </a:xfrm>
        </p:spPr>
        <p:txBody>
          <a:bodyPr/>
          <a:lstStyle/>
          <a:p>
            <a:r>
              <a:rPr lang="tr-TR" sz="2400" dirty="0">
                <a:solidFill>
                  <a:schemeClr val="accent1"/>
                </a:solidFill>
                <a:latin typeface="+mj-lt"/>
              </a:rPr>
              <a:t>Supervised: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{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t 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Classes C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endParaRPr lang="tr-TR" sz="2400" i="1" baseline="-25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where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|C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~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N(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,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i=1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5701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572000" y="1700213"/>
            <a:ext cx="4038600" cy="3886200"/>
          </a:xfrm>
        </p:spPr>
        <p:txBody>
          <a:bodyPr>
            <a:noAutofit/>
          </a:bodyPr>
          <a:lstStyle/>
          <a:p>
            <a:r>
              <a:rPr lang="tr-TR" sz="2400" dirty="0">
                <a:solidFill>
                  <a:schemeClr val="accent1"/>
                </a:solidFill>
                <a:latin typeface="+mj-lt"/>
              </a:rPr>
              <a:t>Unsupervised :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t 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Clusters G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|G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 G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i=1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Labels 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4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?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5E1E6CF-0EF6-4447-BE38-20EA05A16AC1}" type="slidenum">
              <a:rPr lang="tr-TR">
                <a:latin typeface="+mj-lt"/>
              </a:rPr>
              <a:pPr/>
              <a:t>5</a:t>
            </a:fld>
            <a:endParaRPr lang="tr-TR">
              <a:latin typeface="+mj-lt"/>
            </a:endParaRPr>
          </a:p>
        </p:txBody>
      </p:sp>
      <p:graphicFrame>
        <p:nvGraphicFramePr>
          <p:cNvPr id="285708" name="Object 12"/>
          <p:cNvGraphicFramePr>
            <a:graphicFrameLocks noChangeAspect="1"/>
          </p:cNvGraphicFramePr>
          <p:nvPr/>
        </p:nvGraphicFramePr>
        <p:xfrm>
          <a:off x="4932040" y="2636912"/>
          <a:ext cx="2879725" cy="890587"/>
        </p:xfrm>
        <a:graphic>
          <a:graphicData uri="http://schemas.openxmlformats.org/presentationml/2006/ole">
            <p:oleObj spid="_x0000_s285708" name="Equation" r:id="rId3" imgW="1396800" imgH="431640" progId="Equation.3">
              <p:embed/>
            </p:oleObj>
          </a:graphicData>
        </a:graphic>
      </p:graphicFrame>
      <p:graphicFrame>
        <p:nvGraphicFramePr>
          <p:cNvPr id="285709" name="Object 13"/>
          <p:cNvGraphicFramePr>
            <a:graphicFrameLocks noChangeAspect="1"/>
          </p:cNvGraphicFramePr>
          <p:nvPr/>
        </p:nvGraphicFramePr>
        <p:xfrm>
          <a:off x="1115616" y="2564904"/>
          <a:ext cx="2814637" cy="871537"/>
        </p:xfrm>
        <a:graphic>
          <a:graphicData uri="http://schemas.openxmlformats.org/presentationml/2006/ole">
            <p:oleObj spid="_x0000_s285709" name="Equation" r:id="rId4" imgW="1396800" imgH="431640" progId="Equation.3">
              <p:embed/>
            </p:oleObj>
          </a:graphicData>
        </a:graphic>
      </p:graphicFrame>
      <p:graphicFrame>
        <p:nvGraphicFramePr>
          <p:cNvPr id="285710" name="Object 14"/>
          <p:cNvGraphicFramePr>
            <a:graphicFrameLocks noChangeAspect="1"/>
          </p:cNvGraphicFramePr>
          <p:nvPr/>
        </p:nvGraphicFramePr>
        <p:xfrm>
          <a:off x="1043608" y="4581128"/>
          <a:ext cx="3044825" cy="1784350"/>
        </p:xfrm>
        <a:graphic>
          <a:graphicData uri="http://schemas.openxmlformats.org/presentationml/2006/ole">
            <p:oleObj spid="_x0000_s285710" name="Equation" r:id="rId5" imgW="177768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reference vectors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(prototypes/codebook vectors/codewords) which best represent data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Reference vectors,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nearest (most similar) reference: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Reconstruction error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i="1" dirty="0"/>
              <a:t>k</a:t>
            </a:r>
            <a:r>
              <a:rPr lang="tr-TR" dirty="0"/>
              <a:t>-Means Clustering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6F1104-A68B-46D5-89D2-6E34BBBCBCD4}" type="slidenum">
              <a:rPr lang="tr-TR"/>
              <a:pPr/>
              <a:t>6</a:t>
            </a:fld>
            <a:endParaRPr lang="tr-TR"/>
          </a:p>
        </p:txBody>
      </p:sp>
      <p:graphicFrame>
        <p:nvGraphicFramePr>
          <p:cNvPr id="287753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2411760" y="3717032"/>
          <a:ext cx="3387725" cy="736600"/>
        </p:xfrm>
        <a:graphic>
          <a:graphicData uri="http://schemas.openxmlformats.org/presentationml/2006/ole">
            <p:oleObj spid="_x0000_s287753" name="Equation" r:id="rId3" imgW="1460160" imgH="317160" progId="Equation.3">
              <p:embed/>
            </p:oleObj>
          </a:graphicData>
        </a:graphic>
      </p:graphicFrame>
      <p:graphicFrame>
        <p:nvGraphicFramePr>
          <p:cNvPr id="287755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995936" y="4797152"/>
          <a:ext cx="4518025" cy="1720850"/>
        </p:xfrm>
        <a:graphic>
          <a:graphicData uri="http://schemas.openxmlformats.org/presentationml/2006/ole">
            <p:oleObj spid="_x0000_s287755" name="Equation" r:id="rId4" imgW="213336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Encoding/Decoding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CA348-22D0-48F6-A892-B89F8BBB4A7D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288776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3463925" y="3581400"/>
          <a:ext cx="2451100" cy="533400"/>
        </p:xfrm>
        <a:graphic>
          <a:graphicData uri="http://schemas.openxmlformats.org/presentationml/2006/ole">
            <p:oleObj spid="_x0000_s288776" name="Equation" r:id="rId3" imgW="2450880" imgH="533160" progId="Equation.3">
              <p:embed/>
            </p:oleObj>
          </a:graphicData>
        </a:graphic>
      </p:graphicFrame>
      <p:pic>
        <p:nvPicPr>
          <p:cNvPr id="2887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916113"/>
            <a:ext cx="87058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38962"/>
          </a:xfrm>
        </p:spPr>
        <p:txBody>
          <a:bodyPr/>
          <a:lstStyle/>
          <a:p>
            <a:r>
              <a:rPr lang="tr-TR" i="1" dirty="0"/>
              <a:t>k</a:t>
            </a:r>
            <a:r>
              <a:rPr lang="tr-TR" dirty="0"/>
              <a:t>-means Clustering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7D83A32-A1E8-428C-9FD7-BEC6C1C634E1}" type="slidenum">
              <a:rPr lang="tr-TR"/>
              <a:pPr/>
              <a:t>8</a:t>
            </a:fld>
            <a:endParaRPr lang="tr-TR"/>
          </a:p>
        </p:txBody>
      </p:sp>
      <p:pic>
        <p:nvPicPr>
          <p:cNvPr id="290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71638"/>
            <a:ext cx="75723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0822" name="Rectangle 6"/>
          <p:cNvSpPr>
            <a:spLocks noChangeArrowheads="1"/>
          </p:cNvSpPr>
          <p:nvPr/>
        </p:nvSpPr>
        <p:spPr bwMode="auto">
          <a:xfrm>
            <a:off x="1331913" y="3933825"/>
            <a:ext cx="3600450" cy="7905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90823" name="Rectangle 7"/>
          <p:cNvSpPr>
            <a:spLocks noChangeArrowheads="1"/>
          </p:cNvSpPr>
          <p:nvPr/>
        </p:nvSpPr>
        <p:spPr bwMode="auto">
          <a:xfrm>
            <a:off x="1331913" y="2565400"/>
            <a:ext cx="5976937" cy="129540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B977-02A7-4005-96C4-5962BF1E4A31}" type="slidenum">
              <a:rPr lang="tr-TR"/>
              <a:pPr/>
              <a:t>9</a:t>
            </a:fld>
            <a:endParaRPr lang="tr-TR"/>
          </a:p>
        </p:txBody>
      </p:sp>
      <p:pic>
        <p:nvPicPr>
          <p:cNvPr id="2918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419100"/>
            <a:ext cx="72771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3782</TotalTime>
  <Words>587</Words>
  <Application>Microsoft Office PowerPoint</Application>
  <PresentationFormat>On-screen Show (4:3)</PresentationFormat>
  <Paragraphs>147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Median</vt:lpstr>
      <vt:lpstr>Equation</vt:lpstr>
      <vt:lpstr>Microsoft Equation 3.0</vt:lpstr>
      <vt:lpstr>INTRODUCTION  TO  Machine  Learning 3rd Edition</vt:lpstr>
      <vt:lpstr>CHAPTER 7: Clustering</vt:lpstr>
      <vt:lpstr>Semiparametric Density Estimation</vt:lpstr>
      <vt:lpstr>Mixture Densities</vt:lpstr>
      <vt:lpstr>Classes vs. Clusters </vt:lpstr>
      <vt:lpstr>k-Means Clustering</vt:lpstr>
      <vt:lpstr>Encoding/Decoding</vt:lpstr>
      <vt:lpstr>k-means Clustering</vt:lpstr>
      <vt:lpstr>Slide 9</vt:lpstr>
      <vt:lpstr>Expectation-Maximization (EM)</vt:lpstr>
      <vt:lpstr>E- and M-steps</vt:lpstr>
      <vt:lpstr>EM in Gaussian Mixtures</vt:lpstr>
      <vt:lpstr>Slide 13</vt:lpstr>
      <vt:lpstr>Mixtures of Latent Variable Models</vt:lpstr>
      <vt:lpstr>After Clustering</vt:lpstr>
      <vt:lpstr>Clustering as Preprocessing</vt:lpstr>
      <vt:lpstr>Mixture of Mixtures</vt:lpstr>
      <vt:lpstr>Spectral Clustering</vt:lpstr>
      <vt:lpstr>Hierarchical Clustering</vt:lpstr>
      <vt:lpstr>Agglomerative Clustering</vt:lpstr>
      <vt:lpstr>Example: Single-Link Clustering</vt:lpstr>
      <vt:lpstr>Choosing k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201</cp:revision>
  <dcterms:created xsi:type="dcterms:W3CDTF">2005-01-24T14:46:28Z</dcterms:created>
  <dcterms:modified xsi:type="dcterms:W3CDTF">2014-07-09T12:13:06Z</dcterms:modified>
</cp:coreProperties>
</file>