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3" r:id="rId1"/>
  </p:sldMasterIdLst>
  <p:notesMasterIdLst>
    <p:notesMasterId r:id="rId35"/>
  </p:notesMasterIdLst>
  <p:handoutMasterIdLst>
    <p:handoutMasterId r:id="rId36"/>
  </p:handoutMasterIdLst>
  <p:sldIdLst>
    <p:sldId id="489" r:id="rId2"/>
    <p:sldId id="490" r:id="rId3"/>
    <p:sldId id="460" r:id="rId4"/>
    <p:sldId id="461" r:id="rId5"/>
    <p:sldId id="482" r:id="rId6"/>
    <p:sldId id="483" r:id="rId7"/>
    <p:sldId id="484" r:id="rId8"/>
    <p:sldId id="462" r:id="rId9"/>
    <p:sldId id="463" r:id="rId10"/>
    <p:sldId id="464" r:id="rId11"/>
    <p:sldId id="465" r:id="rId12"/>
    <p:sldId id="466" r:id="rId13"/>
    <p:sldId id="485" r:id="rId14"/>
    <p:sldId id="486" r:id="rId15"/>
    <p:sldId id="467" r:id="rId16"/>
    <p:sldId id="468" r:id="rId17"/>
    <p:sldId id="469" r:id="rId18"/>
    <p:sldId id="470" r:id="rId19"/>
    <p:sldId id="471" r:id="rId20"/>
    <p:sldId id="472" r:id="rId21"/>
    <p:sldId id="473" r:id="rId22"/>
    <p:sldId id="474" r:id="rId23"/>
    <p:sldId id="475" r:id="rId24"/>
    <p:sldId id="476" r:id="rId25"/>
    <p:sldId id="477" r:id="rId26"/>
    <p:sldId id="478" r:id="rId27"/>
    <p:sldId id="479" r:id="rId28"/>
    <p:sldId id="480" r:id="rId29"/>
    <p:sldId id="487" r:id="rId30"/>
    <p:sldId id="488" r:id="rId31"/>
    <p:sldId id="491" r:id="rId32"/>
    <p:sldId id="492" r:id="rId33"/>
    <p:sldId id="493" r:id="rId34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45" autoAdjust="0"/>
    <p:restoredTop sz="94241" autoAdjust="0"/>
  </p:normalViewPr>
  <p:slideViewPr>
    <p:cSldViewPr>
      <p:cViewPr varScale="1">
        <p:scale>
          <a:sx n="91" d="100"/>
          <a:sy n="91" d="100"/>
        </p:scale>
        <p:origin x="-14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54FFBF68-DA03-4C09-9618-413D73C2D129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FE537CCC-6679-4811-906E-2F9C39AAAFFA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53843-1CF4-4938-B773-3DA6477B563D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2BD24A-C9D1-42E6-8DAC-810D173BC34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E7CF4-5D18-437E-8935-BC42CF52FB2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EC958F8-B35E-478F-A52E-5FC9ECD850F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C33FD9-01D0-4CB9-8039-975FB7426B5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82CC798-5F6C-4EE3-AE8F-8C3BAD6CEE0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D696D94-D1A5-4F2E-A55E-7D1A9FD380E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4519AA-1FCA-42B3-A83A-6BD911DFFB4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D1213F-244A-4A95-8418-76B0914675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9BA089-26E7-4B4B-A0AD-6CFD8728EA6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F66A8C-BEA1-401C-AF2A-EBF96C8DF5C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3E3D8F4-BF62-458F-8B41-664F738793F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Lecture Notes for E Alpaydın 2004 Introduction to Machine Learning © The MIT Press (V1.1)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077F33-DDA2-4903-9D9D-880FA956495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1.png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19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2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1840" y="1988840"/>
            <a:ext cx="4915272" cy="2160240"/>
          </a:xfrm>
        </p:spPr>
        <p:txBody>
          <a:bodyPr>
            <a:normAutofit fontScale="90000"/>
          </a:bodyPr>
          <a:lstStyle/>
          <a:p>
            <a:r>
              <a:rPr lang="tr-TR" i="0" dirty="0"/>
              <a:t>INTRODUCTION </a:t>
            </a:r>
            <a:r>
              <a:rPr lang="tr-TR" i="0" dirty="0" smtClean="0"/>
              <a:t/>
            </a:r>
            <a:br>
              <a:rPr lang="tr-TR" i="0" dirty="0" smtClean="0"/>
            </a:br>
            <a:r>
              <a:rPr lang="tr-TR" i="0" dirty="0" smtClean="0"/>
              <a:t>TO</a:t>
            </a:r>
            <a:r>
              <a:rPr lang="tr-TR" dirty="0" smtClean="0"/>
              <a:t>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Machine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Learning</a:t>
            </a:r>
            <a:br>
              <a:rPr lang="tr-TR" dirty="0" smtClean="0"/>
            </a:br>
            <a:r>
              <a:rPr lang="tr-TR" sz="2800" dirty="0" smtClean="0"/>
              <a:t>3rd Edition</a:t>
            </a:r>
            <a:endParaRPr lang="tr-TR" sz="2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4149080"/>
            <a:ext cx="7344816" cy="15841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ETHEM </a:t>
            </a:r>
            <a:r>
              <a:rPr lang="tr-TR" sz="2400" dirty="0" smtClean="0">
                <a:latin typeface="+mj-lt"/>
              </a:rPr>
              <a:t>ALPAYDIN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© The MIT Press, </a:t>
            </a:r>
            <a:r>
              <a:rPr lang="tr-TR" sz="2400" dirty="0" smtClean="0">
                <a:latin typeface="+mj-lt"/>
              </a:rPr>
              <a:t>2014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tr-TR" sz="18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alpaydin@boun.edu.tr</a:t>
            </a: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http://www.cmpe.boun.edu.tr/~</a:t>
            </a:r>
            <a:r>
              <a:rPr lang="tr-TR" sz="2000" i="1" dirty="0" smtClean="0">
                <a:latin typeface="+mj-lt"/>
              </a:rPr>
              <a:t>ethem/i2ml3e</a:t>
            </a:r>
            <a:endParaRPr lang="tr-TR" sz="2000" i="1" dirty="0">
              <a:latin typeface="+mj-lt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131840" y="836712"/>
            <a:ext cx="4895850" cy="36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36866" name="Picture 2" descr="http://mitpress.mit.edu/sites/default/files/imagecache/booklist_node/978026202818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908720"/>
            <a:ext cx="2095500" cy="2371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8664"/>
          </a:xfrm>
        </p:spPr>
        <p:txBody>
          <a:bodyPr>
            <a:normAutofit/>
          </a:bodyPr>
          <a:lstStyle/>
          <a:p>
            <a:r>
              <a:rPr lang="tr-TR" dirty="0"/>
              <a:t>Bootstrapping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F225CF9-1683-4B01-8BB5-DA23AE9ED5A8}" type="slidenum">
              <a:rPr lang="tr-TR">
                <a:solidFill>
                  <a:schemeClr val="tx2"/>
                </a:solidFill>
                <a:latin typeface="+mj-lt"/>
              </a:rPr>
              <a:pPr/>
              <a:t>10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10981" name="Object 5"/>
          <p:cNvGraphicFramePr>
            <a:graphicFrameLocks noChangeAspect="1"/>
          </p:cNvGraphicFramePr>
          <p:nvPr>
            <p:ph sz="quarter" idx="1"/>
          </p:nvPr>
        </p:nvGraphicFramePr>
        <p:xfrm>
          <a:off x="2428875" y="3071813"/>
          <a:ext cx="2955925" cy="976312"/>
        </p:xfrm>
        <a:graphic>
          <a:graphicData uri="http://schemas.openxmlformats.org/presentationml/2006/ole">
            <p:oleObj spid="_x0000_s510981" name="Equation" r:id="rId3" imgW="1384200" imgH="457200" progId="Equation.3">
              <p:embed/>
            </p:oleObj>
          </a:graphicData>
        </a:graphic>
      </p:graphicFrame>
      <p:sp>
        <p:nvSpPr>
          <p:cNvPr id="5109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28813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Draw instances from a dataset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with replacement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Prob that we do not pick an instance after N draws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that is, only 36.8% is new!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9804"/>
          </a:xfrm>
        </p:spPr>
        <p:txBody>
          <a:bodyPr>
            <a:normAutofit/>
          </a:bodyPr>
          <a:lstStyle/>
          <a:p>
            <a:r>
              <a:rPr lang="tr-TR" dirty="0" smtClean="0"/>
              <a:t>Performance Measures</a:t>
            </a:r>
            <a:endParaRPr lang="tr-TR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77DF595-8B7C-4EC2-B2CC-0159E5625AA0}" type="slidenum">
              <a:rPr lang="tr-TR">
                <a:solidFill>
                  <a:schemeClr val="tx2"/>
                </a:solidFill>
                <a:latin typeface="+mj-lt"/>
              </a:rPr>
              <a:pPr/>
              <a:t>11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12003" name="AutoShape 3"/>
          <p:cNvSpPr>
            <a:spLocks noGrp="1" noChangeAspect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Error rate 	= # of errors / # of instances = (FN+FP) / N</a:t>
            </a:r>
          </a:p>
          <a:p>
            <a:pPr>
              <a:lnSpc>
                <a:spcPct val="8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Recall 	= # of found positives / # of positives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		= TP / (TP+FN) = sensitivity = hit rate</a:t>
            </a:r>
          </a:p>
          <a:p>
            <a:pPr>
              <a:lnSpc>
                <a:spcPct val="8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Precision 	= # of found positives / # of found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		= TP / (TP+FP)</a:t>
            </a:r>
          </a:p>
          <a:p>
            <a:pPr>
              <a:lnSpc>
                <a:spcPct val="8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Specificity 	= TN / (TN+FP)</a:t>
            </a:r>
          </a:p>
          <a:p>
            <a:pPr>
              <a:lnSpc>
                <a:spcPct val="80000"/>
              </a:lnSpc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False alarm rate = FP / (FP+TN) = 1 - Specificity</a:t>
            </a:r>
          </a:p>
        </p:txBody>
      </p:sp>
      <p:pic>
        <p:nvPicPr>
          <p:cNvPr id="51200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00808"/>
            <a:ext cx="7161162" cy="1367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9234"/>
          </a:xfrm>
        </p:spPr>
        <p:txBody>
          <a:bodyPr>
            <a:normAutofit/>
          </a:bodyPr>
          <a:lstStyle/>
          <a:p>
            <a:r>
              <a:rPr lang="tr-TR" dirty="0"/>
              <a:t>ROC Curve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47FDA25-319A-4653-AA25-AB8FA4E29678}" type="slidenum">
              <a:rPr lang="tr-TR">
                <a:latin typeface="+mj-lt"/>
              </a:rPr>
              <a:pPr/>
              <a:t>12</a:t>
            </a:fld>
            <a:endParaRPr lang="tr-TR">
              <a:latin typeface="+mj-lt"/>
            </a:endParaRPr>
          </a:p>
        </p:txBody>
      </p:sp>
      <p:pic>
        <p:nvPicPr>
          <p:cNvPr id="513030" name="Picture 6" descr="Roc_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773238"/>
            <a:ext cx="7920037" cy="4003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3FD9-01D0-4CB9-8039-975FB7426B57}" type="slidenum">
              <a:rPr lang="tr-TR" smtClean="0">
                <a:latin typeface="+mj-lt"/>
              </a:rPr>
              <a:pPr/>
              <a:t>13</a:t>
            </a:fld>
            <a:endParaRPr lang="tr-TR">
              <a:latin typeface="+mj-lt"/>
            </a:endParaRPr>
          </a:p>
        </p:txBody>
      </p:sp>
      <p:pic>
        <p:nvPicPr>
          <p:cNvPr id="567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963" y="1176338"/>
            <a:ext cx="7458075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8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772816"/>
            <a:ext cx="5596788" cy="4663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305800" cy="868094"/>
          </a:xfrm>
        </p:spPr>
        <p:txBody>
          <a:bodyPr>
            <a:normAutofit/>
          </a:bodyPr>
          <a:lstStyle/>
          <a:p>
            <a:r>
              <a:rPr lang="tr-TR" dirty="0" smtClean="0"/>
              <a:t>Precision and Recall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D1213F-244A-4A95-8418-76B091467504}" type="slidenum">
              <a:rPr lang="tr-TR" smtClean="0">
                <a:latin typeface="+mj-lt"/>
              </a:rPr>
              <a:pPr/>
              <a:t>14</a:t>
            </a:fld>
            <a:endParaRPr lang="tr-TR"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8664"/>
          </a:xfrm>
        </p:spPr>
        <p:txBody>
          <a:bodyPr>
            <a:normAutofit/>
          </a:bodyPr>
          <a:lstStyle/>
          <a:p>
            <a:r>
              <a:rPr lang="tr-TR" dirty="0"/>
              <a:t>Interval Estimation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73FDD45-D382-420E-9CC8-0FBAEDCB2421}" type="slidenum">
              <a:rPr lang="tr-TR">
                <a:solidFill>
                  <a:schemeClr val="tx2"/>
                </a:solidFill>
                <a:latin typeface="+mj-lt"/>
              </a:rPr>
              <a:pPr/>
              <a:t>15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14060" name="Object 12"/>
          <p:cNvGraphicFramePr>
            <a:graphicFrameLocks noChangeAspect="1"/>
          </p:cNvGraphicFramePr>
          <p:nvPr>
            <p:ph sz="quarter" idx="1"/>
          </p:nvPr>
        </p:nvGraphicFramePr>
        <p:xfrm>
          <a:off x="714375" y="2928938"/>
          <a:ext cx="4764088" cy="3160712"/>
        </p:xfrm>
        <a:graphic>
          <a:graphicData uri="http://schemas.openxmlformats.org/presentationml/2006/ole">
            <p:oleObj spid="_x0000_s514060" name="Equation" r:id="rId3" imgW="2603160" imgH="1726920" progId="Equation.3">
              <p:embed/>
            </p:oleObj>
          </a:graphicData>
        </a:graphic>
      </p:graphicFrame>
      <p:sp>
        <p:nvSpPr>
          <p:cNvPr id="514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71625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{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where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~ N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 ( 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σ</a:t>
            </a:r>
            <a:r>
              <a:rPr lang="tr-TR" sz="2800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~ N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 ( 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σ</a:t>
            </a:r>
            <a:r>
              <a:rPr lang="tr-TR" sz="2800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/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)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14058" name="Text Box 10"/>
          <p:cNvSpPr txBox="1">
            <a:spLocks noChangeArrowheads="1"/>
          </p:cNvSpPr>
          <p:nvPr/>
        </p:nvSpPr>
        <p:spPr bwMode="auto">
          <a:xfrm>
            <a:off x="5796136" y="5445224"/>
            <a:ext cx="30243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100(1-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α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percent</a:t>
            </a: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confidence 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interval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514059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2204864"/>
            <a:ext cx="34956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0B6F-DFC4-4304-B4C7-A373F20BC2FF}" type="slidenum">
              <a:rPr lang="tr-TR">
                <a:solidFill>
                  <a:schemeClr val="tx2"/>
                </a:solidFill>
                <a:latin typeface="+mj-lt"/>
              </a:rPr>
              <a:pPr/>
              <a:t>16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15079" name="Text Box 7"/>
          <p:cNvSpPr txBox="1">
            <a:spLocks noChangeArrowheads="1"/>
          </p:cNvSpPr>
          <p:nvPr/>
        </p:nvSpPr>
        <p:spPr bwMode="auto">
          <a:xfrm>
            <a:off x="519113" y="3651250"/>
            <a:ext cx="31361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>
                <a:solidFill>
                  <a:schemeClr val="tx2"/>
                </a:solidFill>
                <a:latin typeface="+mj-lt"/>
              </a:rPr>
              <a:t>When </a:t>
            </a:r>
            <a:r>
              <a:rPr lang="tr-TR" i="1">
                <a:solidFill>
                  <a:schemeClr val="tx2"/>
                </a:solidFill>
                <a:latin typeface="+mj-lt"/>
              </a:rPr>
              <a:t>σ</a:t>
            </a:r>
            <a:r>
              <a:rPr lang="tr-TR" baseline="30000">
                <a:solidFill>
                  <a:schemeClr val="tx2"/>
                </a:solidFill>
                <a:latin typeface="+mj-lt"/>
              </a:rPr>
              <a:t>2</a:t>
            </a:r>
            <a:r>
              <a:rPr lang="tr-TR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>
                <a:solidFill>
                  <a:schemeClr val="tx2"/>
                </a:solidFill>
                <a:latin typeface="+mj-lt"/>
              </a:rPr>
              <a:t>is not known:</a:t>
            </a:r>
          </a:p>
        </p:txBody>
      </p:sp>
      <p:pic>
        <p:nvPicPr>
          <p:cNvPr id="51508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1125538"/>
            <a:ext cx="3514725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15084" name="Object 12"/>
          <p:cNvGraphicFramePr>
            <a:graphicFrameLocks noChangeAspect="1"/>
          </p:cNvGraphicFramePr>
          <p:nvPr/>
        </p:nvGraphicFramePr>
        <p:xfrm>
          <a:off x="796925" y="674688"/>
          <a:ext cx="3803650" cy="2851150"/>
        </p:xfrm>
        <a:graphic>
          <a:graphicData uri="http://schemas.openxmlformats.org/presentationml/2006/ole">
            <p:oleObj spid="_x0000_s515084" name="Equation" r:id="rId4" imgW="1777680" imgH="1333440" progId="Equation.3">
              <p:embed/>
            </p:oleObj>
          </a:graphicData>
        </a:graphic>
      </p:graphicFrame>
      <p:graphicFrame>
        <p:nvGraphicFramePr>
          <p:cNvPr id="515085" name="Object 13"/>
          <p:cNvGraphicFramePr>
            <a:graphicFrameLocks noChangeAspect="1"/>
          </p:cNvGraphicFramePr>
          <p:nvPr/>
        </p:nvGraphicFramePr>
        <p:xfrm>
          <a:off x="1139825" y="4221163"/>
          <a:ext cx="6359525" cy="1990725"/>
        </p:xfrm>
        <a:graphic>
          <a:graphicData uri="http://schemas.openxmlformats.org/presentationml/2006/ole">
            <p:oleObj spid="_x0000_s515085" name="Equation" r:id="rId5" imgW="2920680" imgH="914400" progId="Equation.3">
              <p:embed/>
            </p:oleObj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292080" y="332656"/>
            <a:ext cx="331236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100(1-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α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percent one-sided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confidence 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interval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628800"/>
            <a:ext cx="8229600" cy="3886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Reject a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null hypothesis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if not supported by the sample with enough confidence</a:t>
            </a:r>
          </a:p>
          <a:p>
            <a:pPr>
              <a:lnSpc>
                <a:spcPct val="90000"/>
              </a:lnSpc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X</a:t>
            </a:r>
            <a:r>
              <a:rPr lang="tr-TR" b="1" i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{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where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~ N (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σ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vs.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≠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Accept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with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level of significance </a:t>
            </a:r>
            <a:r>
              <a:rPr lang="tr-TR" sz="2800" i="1" dirty="0">
                <a:solidFill>
                  <a:schemeClr val="accent1"/>
                </a:solidFill>
                <a:latin typeface="+mj-lt"/>
              </a:rPr>
              <a:t>α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if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in the </a:t>
            </a:r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	100(1- 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α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)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confidence interval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Two-sided test</a:t>
            </a: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Hypothesis Testing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C9FDE66-CCD2-42A9-9532-1C80992FDB6F}" type="slidenum">
              <a:rPr lang="tr-TR">
                <a:solidFill>
                  <a:schemeClr val="tx2"/>
                </a:solidFill>
                <a:latin typeface="+mj-lt"/>
              </a:rPr>
              <a:pPr/>
              <a:t>17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16101" name="Object 5"/>
          <p:cNvGraphicFramePr>
            <a:graphicFrameLocks noChangeAspect="1"/>
          </p:cNvGraphicFramePr>
          <p:nvPr>
            <p:ph sz="quarter" idx="1"/>
          </p:nvPr>
        </p:nvGraphicFramePr>
        <p:xfrm>
          <a:off x="2627784" y="4077072"/>
          <a:ext cx="2974975" cy="749300"/>
        </p:xfrm>
        <a:graphic>
          <a:graphicData uri="http://schemas.openxmlformats.org/presentationml/2006/ole">
            <p:oleObj spid="_x0000_s516101" name="Equation" r:id="rId3" imgW="16635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5D8C1EE-D34D-4477-81D5-936B4B7E6598}" type="slidenum">
              <a:rPr lang="tr-TR">
                <a:solidFill>
                  <a:schemeClr val="tx2"/>
                </a:solidFill>
                <a:latin typeface="+mj-lt"/>
              </a:rPr>
              <a:pPr/>
              <a:t>18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1712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500063"/>
            <a:ext cx="8229600" cy="5391150"/>
          </a:xfrm>
        </p:spPr>
        <p:txBody>
          <a:bodyPr/>
          <a:lstStyle/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One-sided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test: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≤ 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vs.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&gt;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Accept if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Variance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unknown: Use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instead of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Accept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if </a:t>
            </a:r>
          </a:p>
        </p:txBody>
      </p:sp>
      <p:graphicFrame>
        <p:nvGraphicFramePr>
          <p:cNvPr id="517130" name="Object 10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915816" y="3284984"/>
          <a:ext cx="2958874" cy="864096"/>
        </p:xfrm>
        <a:graphic>
          <a:graphicData uri="http://schemas.openxmlformats.org/presentationml/2006/ole">
            <p:oleObj spid="_x0000_s517130" name="Equation" r:id="rId3" imgW="1434960" imgH="419040" progId="Equation.3">
              <p:embed/>
            </p:oleObj>
          </a:graphicData>
        </a:graphic>
      </p:graphicFrame>
      <p:graphicFrame>
        <p:nvGraphicFramePr>
          <p:cNvPr id="517133" name="Object 13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267744" y="5445224"/>
          <a:ext cx="4425219" cy="936104"/>
        </p:xfrm>
        <a:graphic>
          <a:graphicData uri="http://schemas.openxmlformats.org/presentationml/2006/ole">
            <p:oleObj spid="_x0000_s517133" name="Equation" r:id="rId4" imgW="1981080" imgH="419040" progId="Equation.3">
              <p:embed/>
            </p:oleObj>
          </a:graphicData>
        </a:graphic>
      </p:graphicFrame>
      <p:pic>
        <p:nvPicPr>
          <p:cNvPr id="51712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404664"/>
            <a:ext cx="6172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9234"/>
          </a:xfrm>
        </p:spPr>
        <p:txBody>
          <a:bodyPr>
            <a:noAutofit/>
          </a:bodyPr>
          <a:lstStyle/>
          <a:p>
            <a:r>
              <a:rPr lang="tr-TR" sz="4000" dirty="0"/>
              <a:t>Assessing Error: </a:t>
            </a:r>
            <a:r>
              <a:rPr lang="tr-TR" sz="4000" dirty="0" smtClean="0"/>
              <a:t>H</a:t>
            </a:r>
            <a:r>
              <a:rPr lang="tr-TR" sz="4000" i="0" baseline="-25000" dirty="0" smtClean="0"/>
              <a:t>0</a:t>
            </a:r>
            <a:r>
              <a:rPr lang="tr-TR" sz="4000" dirty="0" smtClean="0"/>
              <a:t>:</a:t>
            </a:r>
            <a:r>
              <a:rPr lang="tr-TR" sz="4000" i="1" dirty="0" smtClean="0"/>
              <a:t>p</a:t>
            </a:r>
            <a:r>
              <a:rPr lang="tr-TR" sz="4000" dirty="0" smtClean="0"/>
              <a:t> ≤ </a:t>
            </a:r>
            <a:r>
              <a:rPr lang="tr-TR" sz="4000" i="1" dirty="0" smtClean="0"/>
              <a:t>p</a:t>
            </a:r>
            <a:r>
              <a:rPr lang="tr-TR" sz="4000" baseline="-25000" dirty="0" smtClean="0"/>
              <a:t>0</a:t>
            </a:r>
            <a:r>
              <a:rPr lang="tr-TR" sz="4000" dirty="0" smtClean="0"/>
              <a:t> </a:t>
            </a:r>
            <a:r>
              <a:rPr lang="tr-TR" sz="4000" dirty="0"/>
              <a:t>vs. </a:t>
            </a:r>
            <a:r>
              <a:rPr lang="tr-TR" sz="4000" dirty="0" smtClean="0"/>
              <a:t>H</a:t>
            </a:r>
            <a:r>
              <a:rPr lang="tr-TR" sz="4000" i="0" baseline="-25000" dirty="0" smtClean="0"/>
              <a:t>1</a:t>
            </a:r>
            <a:r>
              <a:rPr lang="tr-TR" sz="4000" dirty="0" smtClean="0"/>
              <a:t>:</a:t>
            </a:r>
            <a:r>
              <a:rPr lang="tr-TR" sz="4000" i="1" dirty="0" smtClean="0"/>
              <a:t>p</a:t>
            </a:r>
            <a:r>
              <a:rPr lang="tr-TR" sz="4000" dirty="0" smtClean="0"/>
              <a:t> </a:t>
            </a:r>
            <a:r>
              <a:rPr lang="tr-TR" sz="4000" dirty="0"/>
              <a:t>&gt; </a:t>
            </a:r>
            <a:r>
              <a:rPr lang="tr-TR" sz="4000" i="1" dirty="0"/>
              <a:t>p</a:t>
            </a:r>
            <a:r>
              <a:rPr lang="tr-TR" sz="4000" baseline="-25000" dirty="0"/>
              <a:t>0</a:t>
            </a:r>
            <a:r>
              <a:rPr lang="tr-TR" sz="4000" dirty="0"/>
              <a:t> 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D5ED3F6-04E7-4356-8ADA-6CCA8575AB80}" type="slidenum">
              <a:rPr lang="tr-TR">
                <a:solidFill>
                  <a:schemeClr val="tx2"/>
                </a:solidFill>
                <a:latin typeface="+mj-lt"/>
              </a:rPr>
              <a:pPr/>
              <a:t>19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19183" name="Object 15"/>
          <p:cNvGraphicFramePr>
            <a:graphicFrameLocks noChangeAspect="1"/>
          </p:cNvGraphicFramePr>
          <p:nvPr>
            <p:ph sz="quarter" idx="1"/>
          </p:nvPr>
        </p:nvGraphicFramePr>
        <p:xfrm>
          <a:off x="4214813" y="3214688"/>
          <a:ext cx="4210050" cy="1023937"/>
        </p:xfrm>
        <a:graphic>
          <a:graphicData uri="http://schemas.openxmlformats.org/presentationml/2006/ole">
            <p:oleObj spid="_x0000_s519183" name="Equation" r:id="rId3" imgW="1879560" imgH="457200" progId="Equation.3">
              <p:embed/>
            </p:oleObj>
          </a:graphicData>
        </a:graphic>
      </p:graphicFrame>
      <p:sp>
        <p:nvSpPr>
          <p:cNvPr id="519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Single training/validation set: Binomial Test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If error prob is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prob that there are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errors or less in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validation trials is		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		</a:t>
            </a:r>
            <a:endParaRPr lang="tr-TR" sz="2800" i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519180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188" y="3357563"/>
            <a:ext cx="353377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9175" name="Line 7"/>
          <p:cNvSpPr>
            <a:spLocks noChangeShapeType="1"/>
          </p:cNvSpPr>
          <p:nvPr/>
        </p:nvSpPr>
        <p:spPr bwMode="auto">
          <a:xfrm>
            <a:off x="1692275" y="5300663"/>
            <a:ext cx="0" cy="10810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19176" name="Line 8"/>
          <p:cNvSpPr>
            <a:spLocks noChangeShapeType="1"/>
          </p:cNvSpPr>
          <p:nvPr/>
        </p:nvSpPr>
        <p:spPr bwMode="auto">
          <a:xfrm>
            <a:off x="1331913" y="623728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19178" name="Text Box 10"/>
          <p:cNvSpPr txBox="1">
            <a:spLocks noChangeArrowheads="1"/>
          </p:cNvSpPr>
          <p:nvPr/>
        </p:nvSpPr>
        <p:spPr bwMode="auto">
          <a:xfrm>
            <a:off x="971550" y="5445125"/>
            <a:ext cx="69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>
                <a:solidFill>
                  <a:schemeClr val="tx2"/>
                </a:solidFill>
                <a:latin typeface="+mj-lt"/>
              </a:rPr>
              <a:t>1- 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α</a:t>
            </a:r>
          </a:p>
        </p:txBody>
      </p:sp>
      <p:sp>
        <p:nvSpPr>
          <p:cNvPr id="519181" name="Text Box 13"/>
          <p:cNvSpPr txBox="1">
            <a:spLocks noChangeArrowheads="1"/>
          </p:cNvSpPr>
          <p:nvPr/>
        </p:nvSpPr>
        <p:spPr bwMode="auto">
          <a:xfrm>
            <a:off x="4500562" y="4357694"/>
            <a:ext cx="445198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Accept if this prob is less than 1-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α</a:t>
            </a:r>
          </a:p>
        </p:txBody>
      </p:sp>
      <p:sp>
        <p:nvSpPr>
          <p:cNvPr id="519182" name="Text Box 14"/>
          <p:cNvSpPr txBox="1">
            <a:spLocks noChangeArrowheads="1"/>
          </p:cNvSpPr>
          <p:nvPr/>
        </p:nvSpPr>
        <p:spPr bwMode="auto">
          <a:xfrm>
            <a:off x="2285984" y="5214950"/>
            <a:ext cx="137088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sz="1800" dirty="0">
                <a:solidFill>
                  <a:schemeClr val="tx2"/>
                </a:solidFill>
                <a:latin typeface="+mj-lt"/>
              </a:rPr>
              <a:t>=100, </a:t>
            </a:r>
            <a:r>
              <a:rPr lang="tr-TR" sz="1800" i="1" dirty="0">
                <a:solidFill>
                  <a:schemeClr val="tx2"/>
                </a:solidFill>
                <a:latin typeface="+mj-lt"/>
              </a:rPr>
              <a:t>e</a:t>
            </a:r>
            <a:r>
              <a:rPr lang="tr-TR" sz="1800" dirty="0">
                <a:solidFill>
                  <a:schemeClr val="tx2"/>
                </a:solidFill>
                <a:latin typeface="+mj-lt"/>
              </a:rPr>
              <a:t>=20</a:t>
            </a:r>
            <a:endParaRPr lang="tr-TR" sz="1800" i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2514600" y="4191000"/>
            <a:ext cx="6477000" cy="1828800"/>
          </a:xfrm>
          <a:prstGeom prst="rect">
            <a:avLst/>
          </a:prstGeom>
        </p:spPr>
        <p:txBody>
          <a:bodyPr vert="horz" anchor="b">
            <a:normAutofit fontScale="7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CHAPTER 19:</a:t>
            </a:r>
            <a:r>
              <a:rPr kumimoji="0" lang="tr-TR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tr-TR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tr-TR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design</a:t>
            </a:r>
            <a:r>
              <a:rPr kumimoji="0" lang="tr-TR" sz="4400" b="0" i="0" u="none" strike="noStrike" kern="1200" cap="all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and analysis of machine learning experiments</a:t>
            </a:r>
            <a:endParaRPr kumimoji="0" lang="tr-TR" sz="44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8094"/>
          </a:xfrm>
        </p:spPr>
        <p:txBody>
          <a:bodyPr>
            <a:normAutofit/>
          </a:bodyPr>
          <a:lstStyle/>
          <a:p>
            <a:r>
              <a:rPr lang="tr-TR" sz="4000" dirty="0"/>
              <a:t>Normal Approximation to the Binomial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ED54AF1-1CCD-4A3C-A97F-1E12BD3BC2EE}" type="slidenum">
              <a:rPr lang="tr-TR">
                <a:solidFill>
                  <a:schemeClr val="tx2"/>
                </a:solidFill>
                <a:latin typeface="+mj-lt"/>
              </a:rPr>
              <a:pPr/>
              <a:t>20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20202" name="Object 10"/>
          <p:cNvGraphicFramePr>
            <a:graphicFrameLocks noChangeAspect="1"/>
          </p:cNvGraphicFramePr>
          <p:nvPr>
            <p:ph sz="quarter" idx="1"/>
          </p:nvPr>
        </p:nvGraphicFramePr>
        <p:xfrm>
          <a:off x="5189538" y="2852738"/>
          <a:ext cx="2078037" cy="855662"/>
        </p:xfrm>
        <a:graphic>
          <a:graphicData uri="http://schemas.openxmlformats.org/presentationml/2006/ole">
            <p:oleObj spid="_x0000_s520202" name="Equation" r:id="rId3" imgW="1079280" imgH="444240" progId="Equation.3">
              <p:embed/>
            </p:oleObj>
          </a:graphicData>
        </a:graphic>
      </p:graphicFrame>
      <p:sp>
        <p:nvSpPr>
          <p:cNvPr id="520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28813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Number of errors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approx N with mean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Np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and var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Np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(1-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520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088" y="2997200"/>
            <a:ext cx="3581400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0198" name="Text Box 6"/>
          <p:cNvSpPr txBox="1">
            <a:spLocks noChangeArrowheads="1"/>
          </p:cNvSpPr>
          <p:nvPr/>
        </p:nvSpPr>
        <p:spPr bwMode="auto">
          <a:xfrm>
            <a:off x="4714876" y="3929066"/>
            <a:ext cx="3878049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Accept if this prob for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e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is </a:t>
            </a:r>
          </a:p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less than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1-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α</a:t>
            </a:r>
          </a:p>
        </p:txBody>
      </p:sp>
      <p:sp>
        <p:nvSpPr>
          <p:cNvPr id="520199" name="Line 7"/>
          <p:cNvSpPr>
            <a:spLocks noChangeShapeType="1"/>
          </p:cNvSpPr>
          <p:nvPr/>
        </p:nvSpPr>
        <p:spPr bwMode="auto">
          <a:xfrm>
            <a:off x="1979613" y="5157788"/>
            <a:ext cx="0" cy="1081087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20200" name="Line 8"/>
          <p:cNvSpPr>
            <a:spLocks noChangeShapeType="1"/>
          </p:cNvSpPr>
          <p:nvPr/>
        </p:nvSpPr>
        <p:spPr bwMode="auto">
          <a:xfrm>
            <a:off x="1619250" y="58054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20201" name="Text Box 9"/>
          <p:cNvSpPr txBox="1">
            <a:spLocks noChangeArrowheads="1"/>
          </p:cNvSpPr>
          <p:nvPr/>
        </p:nvSpPr>
        <p:spPr bwMode="auto">
          <a:xfrm>
            <a:off x="1187450" y="5805488"/>
            <a:ext cx="69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>
                <a:solidFill>
                  <a:schemeClr val="tx2"/>
                </a:solidFill>
                <a:latin typeface="+mj-lt"/>
              </a:rPr>
              <a:t>1- 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Multiple training/validation sets</a:t>
            </a:r>
          </a:p>
          <a:p>
            <a:pPr>
              <a:lnSpc>
                <a:spcPct val="90000"/>
              </a:lnSpc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1 if instance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misclassified on fold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Error rate of fold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</a:t>
            </a: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With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average and var of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 we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accept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or less error if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is less than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800" i="1" baseline="-25000" dirty="0">
                <a:solidFill>
                  <a:schemeClr val="tx2"/>
                </a:solidFill>
                <a:latin typeface="+mj-lt"/>
              </a:rPr>
              <a:t>α,K</a:t>
            </a:r>
            <a:r>
              <a:rPr lang="tr-TR" sz="2800" baseline="-25000" dirty="0">
                <a:solidFill>
                  <a:schemeClr val="tx2"/>
                </a:solidFill>
                <a:latin typeface="+mj-lt"/>
              </a:rPr>
              <a:t>-1</a:t>
            </a:r>
          </a:p>
        </p:txBody>
      </p:sp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Paired </a:t>
            </a:r>
            <a:r>
              <a:rPr lang="tr-TR" i="1" dirty="0" smtClean="0"/>
              <a:t>t</a:t>
            </a:r>
            <a:r>
              <a:rPr lang="tr-TR" dirty="0" smtClean="0"/>
              <a:t> </a:t>
            </a:r>
            <a:r>
              <a:rPr lang="tr-TR" dirty="0"/>
              <a:t>Test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BA51C2E-840B-467F-BF96-54B681D42C6F}" type="slidenum">
              <a:rPr lang="tr-TR">
                <a:solidFill>
                  <a:schemeClr val="tx2"/>
                </a:solidFill>
                <a:latin typeface="+mj-lt"/>
              </a:rPr>
              <a:pPr/>
              <a:t>21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21223" name="Object 7"/>
          <p:cNvGraphicFramePr>
            <a:graphicFrameLocks noChangeAspect="1"/>
          </p:cNvGraphicFramePr>
          <p:nvPr>
            <p:ph sz="quarter" idx="1"/>
          </p:nvPr>
        </p:nvGraphicFramePr>
        <p:xfrm>
          <a:off x="3923928" y="2564904"/>
          <a:ext cx="1503363" cy="927100"/>
        </p:xfrm>
        <a:graphic>
          <a:graphicData uri="http://schemas.openxmlformats.org/presentationml/2006/ole">
            <p:oleObj spid="_x0000_s521223" name="Equation" r:id="rId3" imgW="761760" imgH="469800" progId="Equation.3">
              <p:embed/>
            </p:oleObj>
          </a:graphicData>
        </a:graphic>
      </p:graphicFrame>
      <p:graphicFrame>
        <p:nvGraphicFramePr>
          <p:cNvPr id="521225" name="Object 9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419872" y="4221088"/>
          <a:ext cx="2254250" cy="865188"/>
        </p:xfrm>
        <a:graphic>
          <a:graphicData uri="http://schemas.openxmlformats.org/presentationml/2006/ole">
            <p:oleObj spid="_x0000_s521225" name="Equation" r:id="rId4" imgW="10918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62880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Single training/validation set: McNemar’s Test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Under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we expect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+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e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)/2</a:t>
            </a:r>
          </a:p>
        </p:txBody>
      </p:sp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Comparing Classifiers: </a:t>
            </a:r>
            <a:r>
              <a:rPr lang="tr-TR" dirty="0" smtClean="0"/>
              <a:t>H</a:t>
            </a:r>
            <a:r>
              <a:rPr lang="tr-TR" i="0" baseline="-25000" dirty="0" smtClean="0"/>
              <a:t>0</a:t>
            </a:r>
            <a:r>
              <a:rPr lang="tr-TR" dirty="0" smtClean="0"/>
              <a:t>:μ</a:t>
            </a:r>
            <a:r>
              <a:rPr lang="tr-TR" i="0" baseline="-25000" dirty="0" smtClean="0"/>
              <a:t>0</a:t>
            </a:r>
            <a:r>
              <a:rPr lang="tr-TR" i="0" dirty="0" smtClean="0"/>
              <a:t>=</a:t>
            </a:r>
            <a:r>
              <a:rPr lang="tr-TR" dirty="0" smtClean="0"/>
              <a:t>μ</a:t>
            </a:r>
            <a:r>
              <a:rPr lang="tr-TR" i="0" baseline="-25000" dirty="0" smtClean="0"/>
              <a:t>1</a:t>
            </a:r>
            <a:r>
              <a:rPr lang="tr-TR" dirty="0" smtClean="0"/>
              <a:t> </a:t>
            </a:r>
            <a:r>
              <a:rPr lang="tr-TR" dirty="0"/>
              <a:t>vs.</a:t>
            </a:r>
            <a:r>
              <a:rPr lang="tr-TR" sz="4400" dirty="0"/>
              <a:t> </a:t>
            </a:r>
            <a:r>
              <a:rPr lang="tr-TR" dirty="0" smtClean="0"/>
              <a:t>H</a:t>
            </a:r>
            <a:r>
              <a:rPr lang="tr-TR" baseline="-25000" dirty="0" smtClean="0"/>
              <a:t>1</a:t>
            </a:r>
            <a:r>
              <a:rPr lang="tr-TR" dirty="0" smtClean="0"/>
              <a:t>:μ</a:t>
            </a:r>
            <a:r>
              <a:rPr lang="tr-TR" i="0" baseline="-25000" dirty="0" smtClean="0"/>
              <a:t>0</a:t>
            </a:r>
            <a:r>
              <a:rPr lang="tr-TR" dirty="0" smtClean="0"/>
              <a:t>≠μ</a:t>
            </a:r>
            <a:r>
              <a:rPr lang="tr-TR" i="0" baseline="-25000" dirty="0" smtClean="0"/>
              <a:t>1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176CD04-B304-48BC-8D0F-DC2E7529224D}" type="slidenum">
              <a:rPr lang="tr-TR">
                <a:solidFill>
                  <a:schemeClr val="tx2"/>
                </a:solidFill>
                <a:latin typeface="+mj-lt"/>
              </a:rPr>
              <a:pPr/>
              <a:t>22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22249" name="Object 9"/>
          <p:cNvGraphicFramePr>
            <a:graphicFrameLocks noChangeAspect="1"/>
          </p:cNvGraphicFramePr>
          <p:nvPr>
            <p:ph sz="quarter" idx="1"/>
          </p:nvPr>
        </p:nvGraphicFramePr>
        <p:xfrm>
          <a:off x="2843808" y="4365104"/>
          <a:ext cx="2808312" cy="1088937"/>
        </p:xfrm>
        <a:graphic>
          <a:graphicData uri="http://schemas.openxmlformats.org/presentationml/2006/ole">
            <p:oleObj spid="_x0000_s522249" name="Equation" r:id="rId3" imgW="1244520" imgH="482400" progId="Equation.3">
              <p:embed/>
            </p:oleObj>
          </a:graphicData>
        </a:graphic>
      </p:graphicFrame>
      <p:sp>
        <p:nvSpPr>
          <p:cNvPr id="522246" name="Text Box 6"/>
          <p:cNvSpPr txBox="1">
            <a:spLocks noChangeArrowheads="1"/>
          </p:cNvSpPr>
          <p:nvPr/>
        </p:nvSpPr>
        <p:spPr bwMode="auto">
          <a:xfrm>
            <a:off x="1042988" y="5697538"/>
            <a:ext cx="219348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>
                <a:solidFill>
                  <a:schemeClr val="tx2"/>
                </a:solidFill>
                <a:latin typeface="+mj-lt"/>
              </a:rPr>
              <a:t>Accept if &lt; X</a:t>
            </a:r>
            <a:r>
              <a:rPr lang="tr-TR" sz="2400" baseline="30000">
                <a:solidFill>
                  <a:schemeClr val="tx2"/>
                </a:solidFill>
                <a:latin typeface="+mj-lt"/>
              </a:rPr>
              <a:t>2</a:t>
            </a:r>
            <a:r>
              <a:rPr lang="tr-TR" baseline="-25000">
                <a:solidFill>
                  <a:schemeClr val="tx2"/>
                </a:solidFill>
                <a:latin typeface="+mj-lt"/>
              </a:rPr>
              <a:t>α,1</a:t>
            </a:r>
          </a:p>
          <a:p>
            <a:r>
              <a:rPr lang="tr-TR">
                <a:solidFill>
                  <a:schemeClr val="tx2"/>
                </a:solidFill>
                <a:latin typeface="+mj-lt"/>
              </a:rPr>
              <a:t> </a:t>
            </a:r>
          </a:p>
        </p:txBody>
      </p:sp>
      <p:pic>
        <p:nvPicPr>
          <p:cNvPr id="52224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2204864"/>
            <a:ext cx="714375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8229600" cy="796086"/>
          </a:xfrm>
        </p:spPr>
        <p:txBody>
          <a:bodyPr>
            <a:normAutofit/>
          </a:bodyPr>
          <a:lstStyle/>
          <a:p>
            <a:r>
              <a:rPr lang="tr-TR" i="1" dirty="0"/>
              <a:t>K</a:t>
            </a:r>
            <a:r>
              <a:rPr lang="tr-TR" dirty="0"/>
              <a:t>-Fold CV Paired </a:t>
            </a:r>
            <a:r>
              <a:rPr lang="tr-TR" i="1" dirty="0"/>
              <a:t>t</a:t>
            </a:r>
            <a:r>
              <a:rPr lang="tr-TR" dirty="0"/>
              <a:t> Test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F6E2EE2-FF16-4487-94A2-4E3AC274264C}" type="slidenum">
              <a:rPr lang="tr-TR">
                <a:solidFill>
                  <a:schemeClr val="tx2"/>
                </a:solidFill>
                <a:latin typeface="+mj-lt"/>
              </a:rPr>
              <a:pPr/>
              <a:t>23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23279" name="Object 15"/>
          <p:cNvGraphicFramePr>
            <a:graphicFrameLocks noChangeAspect="1"/>
          </p:cNvGraphicFramePr>
          <p:nvPr>
            <p:ph sz="quarter" idx="1"/>
          </p:nvPr>
        </p:nvGraphicFramePr>
        <p:xfrm>
          <a:off x="1043608" y="3861048"/>
          <a:ext cx="7016330" cy="2304256"/>
        </p:xfrm>
        <a:graphic>
          <a:graphicData uri="http://schemas.openxmlformats.org/presentationml/2006/ole">
            <p:oleObj spid="_x0000_s523279" name="Equation" r:id="rId3" imgW="3441600" imgH="1130040" progId="Equation.3">
              <p:embed/>
            </p:oleObj>
          </a:graphicData>
        </a:graphic>
      </p:graphicFrame>
      <p:sp>
        <p:nvSpPr>
          <p:cNvPr id="523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62880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Use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-fold cv to get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training/validation folds</a:t>
            </a:r>
          </a:p>
          <a:p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Errors of classifiers 1 and 2 on fold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</a:p>
          <a:p>
            <a:pPr>
              <a:buNone/>
            </a:pPr>
            <a:r>
              <a:rPr lang="tr-TR" i="1" dirty="0" smtClean="0">
                <a:solidFill>
                  <a:schemeClr val="tx2"/>
                </a:solidFill>
                <a:latin typeface="+mj-lt"/>
              </a:rPr>
              <a:t>	p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–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: Paired difference on fold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The null hypothesis is whether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has mean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938962"/>
          </a:xfrm>
        </p:spPr>
        <p:txBody>
          <a:bodyPr/>
          <a:lstStyle/>
          <a:p>
            <a:r>
              <a:rPr lang="tr-TR" dirty="0"/>
              <a:t>5×2 cv Paired </a:t>
            </a:r>
            <a:r>
              <a:rPr lang="tr-TR" i="1" dirty="0"/>
              <a:t>t</a:t>
            </a:r>
            <a:r>
              <a:rPr lang="tr-TR" dirty="0"/>
              <a:t> Test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1E311DE-30E2-470F-ACA4-A84CF9DD1A3C}" type="slidenum">
              <a:rPr lang="tr-TR">
                <a:solidFill>
                  <a:schemeClr val="tx2"/>
                </a:solidFill>
                <a:latin typeface="+mj-lt"/>
              </a:rPr>
              <a:pPr/>
              <a:t>24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24302" name="Object 14"/>
          <p:cNvGraphicFramePr>
            <a:graphicFrameLocks noChangeAspect="1"/>
          </p:cNvGraphicFramePr>
          <p:nvPr>
            <p:ph sz="quarter" idx="1"/>
          </p:nvPr>
        </p:nvGraphicFramePr>
        <p:xfrm>
          <a:off x="2123728" y="3645024"/>
          <a:ext cx="5085326" cy="1427460"/>
        </p:xfrm>
        <a:graphic>
          <a:graphicData uri="http://schemas.openxmlformats.org/presentationml/2006/ole">
            <p:oleObj spid="_x0000_s524302" name="Equation" r:id="rId3" imgW="2895480" imgH="812520" progId="Equation.3">
              <p:embed/>
            </p:oleObj>
          </a:graphicData>
        </a:graphic>
      </p:graphicFrame>
      <p:sp>
        <p:nvSpPr>
          <p:cNvPr id="524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62880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Use 5×2 cv to get 2 folds of 5 tra/val replications (Dietterich, 1998) </a:t>
            </a:r>
          </a:p>
          <a:p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)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:  difference btw errors of 1 and 2 on fold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 2 of replication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=1,...,5</a:t>
            </a:r>
          </a:p>
        </p:txBody>
      </p:sp>
      <p:sp>
        <p:nvSpPr>
          <p:cNvPr id="524297" name="Text Box 9"/>
          <p:cNvSpPr txBox="1">
            <a:spLocks noChangeArrowheads="1"/>
          </p:cNvSpPr>
          <p:nvPr/>
        </p:nvSpPr>
        <p:spPr bwMode="auto">
          <a:xfrm>
            <a:off x="755650" y="5373688"/>
            <a:ext cx="7993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>
                <a:solidFill>
                  <a:schemeClr val="tx2"/>
                </a:solidFill>
                <a:latin typeface="+mj-lt"/>
              </a:rPr>
              <a:t>Two-sided test: Accept H</a:t>
            </a:r>
            <a:r>
              <a:rPr lang="tr-TR" sz="2400" baseline="-25000">
                <a:solidFill>
                  <a:schemeClr val="tx2"/>
                </a:solidFill>
                <a:latin typeface="+mj-lt"/>
              </a:rPr>
              <a:t>0</a:t>
            </a:r>
            <a:r>
              <a:rPr lang="tr-TR" sz="2400">
                <a:solidFill>
                  <a:schemeClr val="tx2"/>
                </a:solidFill>
                <a:latin typeface="+mj-lt"/>
              </a:rPr>
              <a:t>: 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μ</a:t>
            </a:r>
            <a:r>
              <a:rPr lang="tr-TR" sz="2400" baseline="-25000">
                <a:solidFill>
                  <a:schemeClr val="tx2"/>
                </a:solidFill>
                <a:latin typeface="+mj-lt"/>
              </a:rPr>
              <a:t>0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>
                <a:solidFill>
                  <a:schemeClr val="tx2"/>
                </a:solidFill>
                <a:latin typeface="+mj-lt"/>
              </a:rPr>
              <a:t>=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  μ</a:t>
            </a:r>
            <a:r>
              <a:rPr lang="tr-TR" sz="2400" baseline="-25000">
                <a:solidFill>
                  <a:schemeClr val="tx2"/>
                </a:solidFill>
                <a:latin typeface="+mj-lt"/>
              </a:rPr>
              <a:t>1</a:t>
            </a:r>
            <a:r>
              <a:rPr lang="tr-TR" sz="2400">
                <a:solidFill>
                  <a:schemeClr val="tx2"/>
                </a:solidFill>
                <a:latin typeface="+mj-lt"/>
              </a:rPr>
              <a:t> if in (-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baseline="-25000">
                <a:solidFill>
                  <a:schemeClr val="tx2"/>
                </a:solidFill>
                <a:latin typeface="+mj-lt"/>
              </a:rPr>
              <a:t>α/2,5</a:t>
            </a:r>
            <a:r>
              <a:rPr lang="tr-TR">
                <a:solidFill>
                  <a:schemeClr val="tx2"/>
                </a:solidFill>
                <a:latin typeface="+mj-lt"/>
              </a:rPr>
              <a:t>,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baseline="-25000">
                <a:solidFill>
                  <a:schemeClr val="tx2"/>
                </a:solidFill>
                <a:latin typeface="+mj-lt"/>
              </a:rPr>
              <a:t>α/2,5</a:t>
            </a:r>
            <a:r>
              <a:rPr lang="tr-TR" sz="2400">
                <a:solidFill>
                  <a:schemeClr val="tx2"/>
                </a:solidFill>
                <a:latin typeface="+mj-lt"/>
              </a:rPr>
              <a:t>) </a:t>
            </a:r>
          </a:p>
        </p:txBody>
      </p:sp>
      <p:sp>
        <p:nvSpPr>
          <p:cNvPr id="524299" name="Text Box 11"/>
          <p:cNvSpPr txBox="1">
            <a:spLocks noChangeArrowheads="1"/>
          </p:cNvSpPr>
          <p:nvPr/>
        </p:nvSpPr>
        <p:spPr bwMode="auto">
          <a:xfrm>
            <a:off x="755650" y="5734050"/>
            <a:ext cx="75612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>
                <a:solidFill>
                  <a:schemeClr val="tx2"/>
                </a:solidFill>
                <a:latin typeface="+mj-lt"/>
              </a:rPr>
              <a:t>One-sided test:  Accept H</a:t>
            </a:r>
            <a:r>
              <a:rPr lang="tr-TR" sz="2400" baseline="-25000">
                <a:solidFill>
                  <a:schemeClr val="tx2"/>
                </a:solidFill>
                <a:latin typeface="+mj-lt"/>
              </a:rPr>
              <a:t>0</a:t>
            </a:r>
            <a:r>
              <a:rPr lang="tr-TR" sz="2400">
                <a:solidFill>
                  <a:schemeClr val="tx2"/>
                </a:solidFill>
                <a:latin typeface="+mj-lt"/>
              </a:rPr>
              <a:t>: 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μ</a:t>
            </a:r>
            <a:r>
              <a:rPr lang="tr-TR" sz="2400" baseline="-25000">
                <a:solidFill>
                  <a:schemeClr val="tx2"/>
                </a:solidFill>
                <a:latin typeface="+mj-lt"/>
              </a:rPr>
              <a:t>0  </a:t>
            </a:r>
            <a:r>
              <a:rPr lang="tr-TR" i="1">
                <a:solidFill>
                  <a:schemeClr val="tx2"/>
                </a:solidFill>
                <a:latin typeface="+mj-lt"/>
              </a:rPr>
              <a:t>≤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 μ</a:t>
            </a:r>
            <a:r>
              <a:rPr lang="tr-TR" sz="2400" baseline="-25000">
                <a:solidFill>
                  <a:schemeClr val="tx2"/>
                </a:solidFill>
                <a:latin typeface="+mj-lt"/>
              </a:rPr>
              <a:t>1</a:t>
            </a:r>
            <a:r>
              <a:rPr lang="tr-TR" sz="2400">
                <a:solidFill>
                  <a:schemeClr val="tx2"/>
                </a:solidFill>
                <a:latin typeface="+mj-lt"/>
              </a:rPr>
              <a:t> if &lt; 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t</a:t>
            </a:r>
            <a:r>
              <a:rPr lang="tr-TR" sz="2400" baseline="-25000">
                <a:solidFill>
                  <a:schemeClr val="tx2"/>
                </a:solidFill>
                <a:latin typeface="+mj-lt"/>
              </a:rPr>
              <a:t>α,5</a:t>
            </a:r>
            <a:r>
              <a:rPr lang="tr-TR" sz="2400">
                <a:solidFill>
                  <a:schemeClr val="tx2"/>
                </a:solidFill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5×2 cv Paired </a:t>
            </a:r>
            <a:r>
              <a:rPr lang="tr-TR" i="1" dirty="0"/>
              <a:t>F</a:t>
            </a:r>
            <a:r>
              <a:rPr lang="tr-TR" dirty="0"/>
              <a:t> Test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5FA0001-039F-43E2-8E70-C328E8DE709B}" type="slidenum">
              <a:rPr lang="tr-TR">
                <a:solidFill>
                  <a:schemeClr val="tx2"/>
                </a:solidFill>
                <a:latin typeface="+mj-lt"/>
              </a:rPr>
              <a:pPr/>
              <a:t>25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25320" name="Object 8"/>
          <p:cNvGraphicFramePr>
            <a:graphicFrameLocks noChangeAspect="1"/>
          </p:cNvGraphicFramePr>
          <p:nvPr>
            <p:ph sz="quarter" idx="1"/>
          </p:nvPr>
        </p:nvGraphicFramePr>
        <p:xfrm>
          <a:off x="2295525" y="2214563"/>
          <a:ext cx="3151188" cy="1325562"/>
        </p:xfrm>
        <a:graphic>
          <a:graphicData uri="http://schemas.openxmlformats.org/presentationml/2006/ole">
            <p:oleObj spid="_x0000_s525320" name="Equation" r:id="rId3" imgW="1358640" imgH="571320" progId="Equation.3">
              <p:embed/>
            </p:oleObj>
          </a:graphicData>
        </a:graphic>
      </p:graphicFrame>
      <p:sp>
        <p:nvSpPr>
          <p:cNvPr id="525318" name="Text Box 6"/>
          <p:cNvSpPr txBox="1">
            <a:spLocks noChangeArrowheads="1"/>
          </p:cNvSpPr>
          <p:nvPr/>
        </p:nvSpPr>
        <p:spPr bwMode="auto">
          <a:xfrm>
            <a:off x="857224" y="3786190"/>
            <a:ext cx="56253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Two-sided test: Accept H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: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  μ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if &lt;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F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α,10,5</a:t>
            </a: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Comparing </a:t>
            </a:r>
            <a:r>
              <a:rPr lang="tr-TR" i="1" dirty="0"/>
              <a:t>L</a:t>
            </a:r>
            <a:r>
              <a:rPr lang="tr-TR" dirty="0"/>
              <a:t>&gt;2 Algorithms: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Analysis </a:t>
            </a:r>
            <a:r>
              <a:rPr lang="tr-TR" dirty="0"/>
              <a:t>of Variance (Anova)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1236014-8B4C-4CCB-80A5-8228EACA6954}" type="slidenum">
              <a:rPr lang="tr-TR">
                <a:solidFill>
                  <a:schemeClr val="tx2"/>
                </a:solidFill>
                <a:latin typeface="+mj-lt"/>
              </a:rPr>
              <a:pPr/>
              <a:t>26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26347" name="Object 11"/>
          <p:cNvGraphicFramePr>
            <a:graphicFrameLocks noChangeAspect="1"/>
          </p:cNvGraphicFramePr>
          <p:nvPr>
            <p:ph sz="quarter" idx="1"/>
          </p:nvPr>
        </p:nvGraphicFramePr>
        <p:xfrm>
          <a:off x="2536825" y="1916113"/>
          <a:ext cx="2989263" cy="503237"/>
        </p:xfrm>
        <a:graphic>
          <a:graphicData uri="http://schemas.openxmlformats.org/presentationml/2006/ole">
            <p:oleObj spid="_x0000_s526347" name="Equation" r:id="rId3" imgW="1282680" imgH="215640" progId="Equation.3">
              <p:embed/>
            </p:oleObj>
          </a:graphicData>
        </a:graphic>
      </p:graphicFrame>
      <p:sp>
        <p:nvSpPr>
          <p:cNvPr id="526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916832"/>
            <a:ext cx="8229600" cy="3886200"/>
          </a:xfrm>
        </p:spPr>
        <p:txBody>
          <a:bodyPr/>
          <a:lstStyle/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Errors of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algorithms on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folds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We construct two estimators to 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σ</a:t>
            </a:r>
            <a:r>
              <a:rPr lang="tr-TR" sz="2800" baseline="30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.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One is valid if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true, the other is always valid.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We reject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0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 if the two estimators disagree. </a:t>
            </a:r>
          </a:p>
        </p:txBody>
      </p:sp>
      <p:graphicFrame>
        <p:nvGraphicFramePr>
          <p:cNvPr id="526349" name="Object 13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483768" y="2996952"/>
          <a:ext cx="4044950" cy="473075"/>
        </p:xfrm>
        <a:graphic>
          <a:graphicData uri="http://schemas.openxmlformats.org/presentationml/2006/ole">
            <p:oleObj spid="_x0000_s526349" name="Equation" r:id="rId4" imgW="217152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FE72-271A-433E-A9E8-3A92A9EE3C88}" type="slidenum">
              <a:rPr lang="tr-TR">
                <a:latin typeface="+mj-lt"/>
              </a:rPr>
              <a:pPr/>
              <a:t>27</a:t>
            </a:fld>
            <a:endParaRPr lang="tr-TR">
              <a:latin typeface="+mj-lt"/>
            </a:endParaRPr>
          </a:p>
        </p:txBody>
      </p:sp>
      <p:graphicFrame>
        <p:nvGraphicFramePr>
          <p:cNvPr id="527373" name="Object 13"/>
          <p:cNvGraphicFramePr>
            <a:graphicFrameLocks noChangeAspect="1"/>
          </p:cNvGraphicFramePr>
          <p:nvPr/>
        </p:nvGraphicFramePr>
        <p:xfrm>
          <a:off x="882650" y="525463"/>
          <a:ext cx="5260975" cy="5878512"/>
        </p:xfrm>
        <a:graphic>
          <a:graphicData uri="http://schemas.openxmlformats.org/presentationml/2006/ole">
            <p:oleObj spid="_x0000_s527373" name="Equation" r:id="rId3" imgW="2705040" imgH="3022560" progId="Equation.3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0132-0A13-4D6D-B8C0-0BF4255A3F09}" type="slidenum">
              <a:rPr lang="tr-TR">
                <a:solidFill>
                  <a:schemeClr val="tx2"/>
                </a:solidFill>
                <a:latin typeface="+mj-lt"/>
              </a:rPr>
              <a:pPr/>
              <a:t>28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28400" name="Object 16"/>
          <p:cNvGraphicFramePr>
            <a:graphicFrameLocks noChangeAspect="1"/>
          </p:cNvGraphicFramePr>
          <p:nvPr/>
        </p:nvGraphicFramePr>
        <p:xfrm>
          <a:off x="858838" y="590550"/>
          <a:ext cx="7356475" cy="5614988"/>
        </p:xfrm>
        <a:graphic>
          <a:graphicData uri="http://schemas.openxmlformats.org/presentationml/2006/ole">
            <p:oleObj spid="_x0000_s528400" name="Equation" r:id="rId3" imgW="3377880" imgH="257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11560" y="260648"/>
            <a:ext cx="8305800" cy="941242"/>
          </a:xfrm>
        </p:spPr>
        <p:txBody>
          <a:bodyPr>
            <a:normAutofit/>
          </a:bodyPr>
          <a:lstStyle/>
          <a:p>
            <a:r>
              <a:rPr lang="tr-TR" dirty="0" smtClean="0"/>
              <a:t>ANOVA table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09BA089-26E7-4B4B-A0AD-6CFD8728EA66}" type="slidenum">
              <a:rPr lang="tr-TR" smtClean="0">
                <a:latin typeface="+mj-lt"/>
              </a:rPr>
              <a:pPr/>
              <a:t>29</a:t>
            </a:fld>
            <a:endParaRPr lang="tr-TR" dirty="0">
              <a:latin typeface="+mj-lt"/>
            </a:endParaRPr>
          </a:p>
        </p:txBody>
      </p:sp>
      <p:pic>
        <p:nvPicPr>
          <p:cNvPr id="5693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628800"/>
            <a:ext cx="700087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00100" y="4643446"/>
            <a:ext cx="6005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solidFill>
                  <a:schemeClr val="tx2"/>
                </a:solidFill>
                <a:latin typeface="+mj-lt"/>
              </a:rPr>
              <a:t>If ANOVA rejects, we do pairwise posthoc tests</a:t>
            </a:r>
            <a:endParaRPr lang="tr-TR" sz="24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69347" name="Object 3"/>
          <p:cNvGraphicFramePr>
            <a:graphicFrameLocks noChangeAspect="1"/>
          </p:cNvGraphicFramePr>
          <p:nvPr/>
        </p:nvGraphicFramePr>
        <p:xfrm>
          <a:off x="2857488" y="5072074"/>
          <a:ext cx="2500330" cy="1116134"/>
        </p:xfrm>
        <a:graphic>
          <a:graphicData uri="http://schemas.openxmlformats.org/presentationml/2006/ole">
            <p:oleObj spid="_x0000_s569347" name="Equation" r:id="rId4" imgW="1536480" imgH="6858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9DE0D52-A8B3-417E-9F3E-F502E61FE14F}" type="slidenum">
              <a:rPr lang="tr-TR">
                <a:solidFill>
                  <a:schemeClr val="tx2"/>
                </a:solidFill>
                <a:latin typeface="+mj-lt"/>
              </a:rPr>
              <a:pPr/>
              <a:t>3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068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>
                <a:solidFill>
                  <a:schemeClr val="tx2"/>
                </a:solidFill>
                <a:latin typeface="+mj-lt"/>
              </a:rPr>
              <a:t>Questions:</a:t>
            </a:r>
          </a:p>
          <a:p>
            <a:pPr lvl="1"/>
            <a:r>
              <a:rPr lang="tr-TR" sz="2400">
                <a:solidFill>
                  <a:schemeClr val="tx2"/>
                </a:solidFill>
                <a:latin typeface="+mj-lt"/>
              </a:rPr>
              <a:t>Assessment of the expected error of a learning algorithm: Is the error rate of 1-NN less than 2%?</a:t>
            </a:r>
          </a:p>
          <a:p>
            <a:pPr lvl="1"/>
            <a:r>
              <a:rPr lang="tr-TR" sz="2400">
                <a:solidFill>
                  <a:schemeClr val="tx2"/>
                </a:solidFill>
                <a:latin typeface="+mj-lt"/>
              </a:rPr>
              <a:t>Comparing the expected errors of two algorithms: Is </a:t>
            </a:r>
            <a:r>
              <a:rPr lang="tr-TR" sz="2400" i="1">
                <a:solidFill>
                  <a:schemeClr val="tx2"/>
                </a:solidFill>
                <a:latin typeface="+mj-lt"/>
              </a:rPr>
              <a:t>k</a:t>
            </a:r>
            <a:r>
              <a:rPr lang="tr-TR" sz="2400">
                <a:solidFill>
                  <a:schemeClr val="tx2"/>
                </a:solidFill>
                <a:latin typeface="+mj-lt"/>
              </a:rPr>
              <a:t>-NN more accurate than MLP ?</a:t>
            </a:r>
          </a:p>
          <a:p>
            <a:r>
              <a:rPr lang="tr-TR">
                <a:solidFill>
                  <a:schemeClr val="tx2"/>
                </a:solidFill>
                <a:latin typeface="+mj-lt"/>
              </a:rPr>
              <a:t>Training/validation/test sets</a:t>
            </a:r>
          </a:p>
          <a:p>
            <a:r>
              <a:rPr lang="tr-TR">
                <a:solidFill>
                  <a:schemeClr val="tx2"/>
                </a:solidFill>
                <a:latin typeface="+mj-lt"/>
              </a:rPr>
              <a:t>Resampling methods: </a:t>
            </a:r>
            <a:r>
              <a:rPr lang="tr-TR" i="1">
                <a:solidFill>
                  <a:schemeClr val="tx2"/>
                </a:solidFill>
                <a:latin typeface="+mj-lt"/>
              </a:rPr>
              <a:t>K</a:t>
            </a:r>
            <a:r>
              <a:rPr lang="tr-TR">
                <a:solidFill>
                  <a:schemeClr val="tx2"/>
                </a:solidFill>
                <a:latin typeface="+mj-lt"/>
              </a:rPr>
              <a:t>-fold cross-validation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Comparison over Multiple Datasets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C33FD9-01D0-4CB9-8039-975FB7426B57}" type="slidenum">
              <a:rPr lang="tr-TR" smtClean="0">
                <a:latin typeface="+mj-lt"/>
              </a:rPr>
              <a:pPr/>
              <a:t>30</a:t>
            </a:fld>
            <a:endParaRPr lang="tr-TR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Comparing two algorithms: 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Sign test: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Count how many times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beats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B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over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N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datasets, and check if this could have been by chance if A and B did have the same error rate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Comparing multiple algorithms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Kruskal-Wallis test: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Calculate the average rank of all algorithms on N datasets, and check if these could have been by chance if they all had equal error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If KW rejects, we do pairwise posthoc tests to find which ones have significant rank difference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Instead of testing using a single performance measure, e.g., error, use multiple measures for better discrimination, e.g., [fp-rate,fn-rate]</a:t>
            </a:r>
          </a:p>
          <a:p>
            <a:r>
              <a:rPr lang="tr-TR" dirty="0" smtClean="0"/>
              <a:t>Compare </a:t>
            </a:r>
            <a:r>
              <a:rPr lang="tr-TR" i="1" dirty="0" smtClean="0"/>
              <a:t>p</a:t>
            </a:r>
            <a:r>
              <a:rPr lang="tr-TR" dirty="0" smtClean="0"/>
              <a:t>-dimensional distributions</a:t>
            </a:r>
          </a:p>
          <a:p>
            <a:r>
              <a:rPr lang="tr-TR" dirty="0" smtClean="0"/>
              <a:t>Parametric case: Assume </a:t>
            </a:r>
            <a:r>
              <a:rPr lang="tr-TR" i="1" dirty="0" smtClean="0"/>
              <a:t>p</a:t>
            </a:r>
            <a:r>
              <a:rPr lang="tr-TR" dirty="0" smtClean="0"/>
              <a:t>-variate Gaussians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Multivariate Tests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C33FD9-01D0-4CB9-8039-975FB7426B57}" type="slidenum">
              <a:rPr lang="tr-TR" smtClean="0"/>
              <a:pPr/>
              <a:t>31</a:t>
            </a:fld>
            <a:endParaRPr lang="tr-TR"/>
          </a:p>
        </p:txBody>
      </p:sp>
      <p:pic>
        <p:nvPicPr>
          <p:cNvPr id="5703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293096"/>
            <a:ext cx="32861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Multivariate Pairwise Comparison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C33FD9-01D0-4CB9-8039-975FB7426B57}" type="slidenum">
              <a:rPr lang="tr-TR" smtClean="0"/>
              <a:pPr/>
              <a:t>32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Paired differences: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Hotelling’s multivariate </a:t>
            </a:r>
            <a:r>
              <a:rPr lang="tr-TR" i="1" dirty="0" smtClean="0"/>
              <a:t>T</a:t>
            </a:r>
            <a:r>
              <a:rPr lang="tr-TR" baseline="30000" dirty="0" smtClean="0"/>
              <a:t>2</a:t>
            </a:r>
            <a:r>
              <a:rPr lang="tr-TR" dirty="0" smtClean="0"/>
              <a:t> test </a:t>
            </a:r>
          </a:p>
          <a:p>
            <a:endParaRPr lang="tr-TR" dirty="0" smtClean="0"/>
          </a:p>
          <a:p>
            <a:r>
              <a:rPr lang="tr-TR" dirty="0" smtClean="0"/>
              <a:t>F</a:t>
            </a:r>
            <a:r>
              <a:rPr lang="tr-TR" dirty="0" smtClean="0"/>
              <a:t>or p=1, reduces to paired </a:t>
            </a:r>
            <a:r>
              <a:rPr lang="tr-TR" i="1" dirty="0" smtClean="0"/>
              <a:t>t</a:t>
            </a:r>
            <a:r>
              <a:rPr lang="tr-TR" dirty="0" smtClean="0"/>
              <a:t> test</a:t>
            </a:r>
            <a:endParaRPr lang="tr-TR" dirty="0"/>
          </a:p>
        </p:txBody>
      </p:sp>
      <p:pic>
        <p:nvPicPr>
          <p:cNvPr id="571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628800"/>
            <a:ext cx="194421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13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2420888"/>
            <a:ext cx="390950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13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3789040"/>
            <a:ext cx="2472275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Multivariate ANOVA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FC33FD9-01D0-4CB9-8039-975FB7426B57}" type="slidenum">
              <a:rPr lang="tr-TR" smtClean="0"/>
              <a:pPr/>
              <a:t>33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Comparsion of </a:t>
            </a:r>
            <a:r>
              <a:rPr lang="tr-TR" i="1" dirty="0" smtClean="0"/>
              <a:t>L</a:t>
            </a:r>
            <a:r>
              <a:rPr lang="tr-TR" dirty="0" smtClean="0"/>
              <a:t>&gt;2 algorithms</a:t>
            </a:r>
            <a:endParaRPr lang="tr-TR" dirty="0"/>
          </a:p>
        </p:txBody>
      </p:sp>
      <p:pic>
        <p:nvPicPr>
          <p:cNvPr id="572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276872"/>
            <a:ext cx="45053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24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3140968"/>
            <a:ext cx="406717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24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4941168"/>
            <a:ext cx="15525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24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5733256"/>
            <a:ext cx="7086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Algorithm Preference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8BA5241-B6C4-405A-863B-9AE208AB51E4}" type="slidenum">
              <a:rPr lang="tr-TR">
                <a:solidFill>
                  <a:schemeClr val="tx2"/>
                </a:solidFill>
                <a:latin typeface="+mj-lt"/>
              </a:rPr>
              <a:pPr/>
              <a:t>4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079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Criteria (Application-dependent):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Misclassification error, or risk (loss functions)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Training time/space complexity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Testing time/space complexity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Interpretability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Easy programmability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Cost-sensitive learning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Factors and Response</a:t>
            </a:r>
            <a:endParaRPr lang="tr-T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>
                <a:solidFill>
                  <a:schemeClr val="accent1"/>
                </a:solidFill>
              </a:rPr>
              <a:t>Response function </a:t>
            </a:r>
            <a:r>
              <a:rPr lang="tr-TR" dirty="0" smtClean="0"/>
              <a:t>based on output to be maximized</a:t>
            </a:r>
          </a:p>
          <a:p>
            <a:r>
              <a:rPr lang="tr-TR" dirty="0" smtClean="0"/>
              <a:t>Depends on controllable factors</a:t>
            </a:r>
          </a:p>
          <a:p>
            <a:r>
              <a:rPr lang="tr-TR" dirty="0" smtClean="0"/>
              <a:t>Uncontrollable factors introduce randomness</a:t>
            </a:r>
          </a:p>
          <a:p>
            <a:r>
              <a:rPr lang="tr-TR" dirty="0" smtClean="0"/>
              <a:t>Find the configuration of controllable factors that maximizes response and </a:t>
            </a:r>
            <a:r>
              <a:rPr lang="tr-TR" i="1" dirty="0" smtClean="0"/>
              <a:t>minimally affected by uncontrollable factors</a:t>
            </a:r>
            <a:endParaRPr lang="tr-TR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ACD1213F-244A-4A95-8418-76B091467504}" type="slidenum">
              <a:rPr lang="tr-TR" smtClean="0"/>
              <a:pPr/>
              <a:t>5</a:t>
            </a:fld>
            <a:endParaRPr lang="tr-TR"/>
          </a:p>
        </p:txBody>
      </p:sp>
      <p:pic>
        <p:nvPicPr>
          <p:cNvPr id="5652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700808"/>
            <a:ext cx="4176464" cy="41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Strategies of Experimentation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D1213F-244A-4A95-8418-76B091467504}" type="slidenum">
              <a:rPr lang="tr-TR" smtClean="0">
                <a:latin typeface="+mj-lt"/>
              </a:rPr>
              <a:pPr/>
              <a:t>6</a:t>
            </a:fld>
            <a:endParaRPr lang="tr-TR">
              <a:latin typeface="+mj-lt"/>
            </a:endParaRPr>
          </a:p>
        </p:txBody>
      </p:sp>
      <p:pic>
        <p:nvPicPr>
          <p:cNvPr id="566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742950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42976" y="5357826"/>
            <a:ext cx="64525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solidFill>
                  <a:schemeClr val="accent1"/>
                </a:solidFill>
                <a:latin typeface="+mj-lt"/>
              </a:rPr>
              <a:t>Response surface design 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for approximating  and maximizing </a:t>
            </a:r>
          </a:p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the response function in terms of the controllable factors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1700808"/>
            <a:ext cx="47729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>
                <a:latin typeface="+mj-lt"/>
              </a:rPr>
              <a:t>How to search the factor space?</a:t>
            </a:r>
            <a:endParaRPr lang="tr-TR" sz="2800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Guidelines for ML experiments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D1213F-244A-4A95-8418-76B091467504}" type="slidenum">
              <a:rPr lang="tr-TR" smtClean="0">
                <a:latin typeface="+mj-lt"/>
              </a:rPr>
              <a:pPr/>
              <a:t>7</a:t>
            </a:fld>
            <a:endParaRPr lang="tr-TR">
              <a:latin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Aim of the study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Selection of the response variable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Choice of factors and levels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Choice of experimental design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Performing the experiment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Statistical Analysis of the Data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Conclusions and Recommendations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4071938"/>
          </a:xfrm>
        </p:spPr>
        <p:txBody>
          <a:bodyPr>
            <a:normAutofit fontScale="85000" lnSpcReduction="2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The need for multiple training/validation sets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{X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 Training/validation sets of fold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</a:p>
          <a:p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-fold cross-validation: Divide X into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T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share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-2 parts</a:t>
            </a:r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Resampling and </a:t>
            </a:r>
            <a:br>
              <a:rPr lang="tr-TR" dirty="0"/>
            </a:br>
            <a:r>
              <a:rPr lang="tr-TR" i="1" dirty="0"/>
              <a:t>K</a:t>
            </a:r>
            <a:r>
              <a:rPr lang="tr-TR" dirty="0"/>
              <a:t>-Fold Cross-Validation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B21CA06-1271-4CCF-A0FD-BE098DC5E775}" type="slidenum">
              <a:rPr lang="tr-TR">
                <a:solidFill>
                  <a:schemeClr val="tx2"/>
                </a:solidFill>
                <a:latin typeface="+mj-lt"/>
              </a:rPr>
              <a:pPr/>
              <a:t>8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08933" name="Object 5"/>
          <p:cNvGraphicFramePr>
            <a:graphicFrameLocks noChangeAspect="1"/>
          </p:cNvGraphicFramePr>
          <p:nvPr>
            <p:ph sz="quarter" idx="1"/>
          </p:nvPr>
        </p:nvGraphicFramePr>
        <p:xfrm>
          <a:off x="2195736" y="2996952"/>
          <a:ext cx="4797425" cy="2071688"/>
        </p:xfrm>
        <a:graphic>
          <a:graphicData uri="http://schemas.openxmlformats.org/presentationml/2006/ole">
            <p:oleObj spid="_x0000_s508933" name="Equation" r:id="rId3" imgW="2234880" imgH="965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29600" cy="869234"/>
          </a:xfrm>
        </p:spPr>
        <p:txBody>
          <a:bodyPr>
            <a:normAutofit/>
          </a:bodyPr>
          <a:lstStyle/>
          <a:p>
            <a:r>
              <a:rPr lang="tr-TR" dirty="0"/>
              <a:t>5×2 Cross-Validation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C8192AD-EDB0-4090-81BC-A9F359D7831E}" type="slidenum">
              <a:rPr lang="tr-TR">
                <a:solidFill>
                  <a:schemeClr val="tx2"/>
                </a:solidFill>
                <a:latin typeface="+mj-lt"/>
              </a:rPr>
              <a:pPr/>
              <a:t>9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09960" name="Object 8"/>
          <p:cNvGraphicFramePr>
            <a:graphicFrameLocks noChangeAspect="1"/>
          </p:cNvGraphicFramePr>
          <p:nvPr>
            <p:ph sz="quarter" idx="1"/>
          </p:nvPr>
        </p:nvGraphicFramePr>
        <p:xfrm>
          <a:off x="2643188" y="2143125"/>
          <a:ext cx="3465512" cy="3960813"/>
        </p:xfrm>
        <a:graphic>
          <a:graphicData uri="http://schemas.openxmlformats.org/presentationml/2006/ole">
            <p:oleObj spid="_x0000_s509960" name="Equation" r:id="rId3" imgW="1511280" imgH="1726920" progId="Equation.3">
              <p:embed/>
            </p:oleObj>
          </a:graphicData>
        </a:graphic>
      </p:graphicFrame>
      <p:sp>
        <p:nvSpPr>
          <p:cNvPr id="5099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71625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5 times 2 fold cross-validation (Dietterich, 1998)</a:t>
            </a:r>
          </a:p>
        </p:txBody>
      </p:sp>
      <p:sp>
        <p:nvSpPr>
          <p:cNvPr id="509957" name="Rectangle 5"/>
          <p:cNvSpPr>
            <a:spLocks noChangeArrowheads="1"/>
          </p:cNvSpPr>
          <p:nvPr/>
        </p:nvSpPr>
        <p:spPr bwMode="auto">
          <a:xfrm>
            <a:off x="2357422" y="2071678"/>
            <a:ext cx="3671887" cy="11525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09962" name="Rectangle 10"/>
          <p:cNvSpPr>
            <a:spLocks noChangeArrowheads="1"/>
          </p:cNvSpPr>
          <p:nvPr/>
        </p:nvSpPr>
        <p:spPr bwMode="auto">
          <a:xfrm>
            <a:off x="2357422" y="3286124"/>
            <a:ext cx="3671887" cy="11525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2428860" y="4929198"/>
            <a:ext cx="3671887" cy="11525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5112</TotalTime>
  <Words>683</Words>
  <Application>Microsoft Office PowerPoint</Application>
  <PresentationFormat>On-screen Show (4:3)</PresentationFormat>
  <Paragraphs>201</Paragraphs>
  <Slides>33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Median</vt:lpstr>
      <vt:lpstr>Equation</vt:lpstr>
      <vt:lpstr>INTRODUCTION  TO  Machine  Learning 3rd Edition</vt:lpstr>
      <vt:lpstr>Slide 2</vt:lpstr>
      <vt:lpstr>Introduction</vt:lpstr>
      <vt:lpstr>Algorithm Preference</vt:lpstr>
      <vt:lpstr>Factors and Response</vt:lpstr>
      <vt:lpstr>Strategies of Experimentation</vt:lpstr>
      <vt:lpstr>Guidelines for ML experiments</vt:lpstr>
      <vt:lpstr>Resampling and  K-Fold Cross-Validation</vt:lpstr>
      <vt:lpstr>5×2 Cross-Validation</vt:lpstr>
      <vt:lpstr>Bootstrapping</vt:lpstr>
      <vt:lpstr>Performance Measures</vt:lpstr>
      <vt:lpstr>ROC Curve</vt:lpstr>
      <vt:lpstr>Slide 13</vt:lpstr>
      <vt:lpstr>Precision and Recall</vt:lpstr>
      <vt:lpstr>Interval Estimation</vt:lpstr>
      <vt:lpstr>Slide 16</vt:lpstr>
      <vt:lpstr>Hypothesis Testing</vt:lpstr>
      <vt:lpstr>Slide 18</vt:lpstr>
      <vt:lpstr>Assessing Error: H0:p ≤ p0 vs. H1:p &gt; p0 </vt:lpstr>
      <vt:lpstr>Normal Approximation to the Binomial</vt:lpstr>
      <vt:lpstr>Paired t Test</vt:lpstr>
      <vt:lpstr>Comparing Classifiers: H0:μ0=μ1 vs. H1:μ0≠μ1 </vt:lpstr>
      <vt:lpstr>K-Fold CV Paired t Test</vt:lpstr>
      <vt:lpstr>5×2 cv Paired t Test</vt:lpstr>
      <vt:lpstr>5×2 cv Paired F Test</vt:lpstr>
      <vt:lpstr>Comparing L&gt;2 Algorithms:  Analysis of Variance (Anova)</vt:lpstr>
      <vt:lpstr>Slide 27</vt:lpstr>
      <vt:lpstr>Slide 28</vt:lpstr>
      <vt:lpstr>ANOVA table</vt:lpstr>
      <vt:lpstr>Comparison over Multiple Datasets</vt:lpstr>
      <vt:lpstr>Multivariate Tests</vt:lpstr>
      <vt:lpstr>Multivariate Pairwise Comparison</vt:lpstr>
      <vt:lpstr>Multivariate ANOVA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294</cp:revision>
  <dcterms:created xsi:type="dcterms:W3CDTF">2005-01-24T14:46:28Z</dcterms:created>
  <dcterms:modified xsi:type="dcterms:W3CDTF">2014-07-10T10:49:27Z</dcterms:modified>
</cp:coreProperties>
</file>