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5" r:id="rId1"/>
  </p:sldMasterIdLst>
  <p:notesMasterIdLst>
    <p:notesMasterId r:id="rId17"/>
  </p:notesMasterIdLst>
  <p:handoutMasterIdLst>
    <p:handoutMasterId r:id="rId18"/>
  </p:handoutMasterIdLst>
  <p:sldIdLst>
    <p:sldId id="473" r:id="rId2"/>
    <p:sldId id="459" r:id="rId3"/>
    <p:sldId id="460" r:id="rId4"/>
    <p:sldId id="461" r:id="rId5"/>
    <p:sldId id="462" r:id="rId6"/>
    <p:sldId id="470" r:id="rId7"/>
    <p:sldId id="463" r:id="rId8"/>
    <p:sldId id="464" r:id="rId9"/>
    <p:sldId id="465" r:id="rId10"/>
    <p:sldId id="466" r:id="rId11"/>
    <p:sldId id="467" r:id="rId12"/>
    <p:sldId id="468" r:id="rId13"/>
    <p:sldId id="471" r:id="rId14"/>
    <p:sldId id="469" r:id="rId15"/>
    <p:sldId id="472" r:id="rId16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1" autoAdjust="0"/>
    <p:restoredTop sz="94241" autoAdjust="0"/>
  </p:normalViewPr>
  <p:slideViewPr>
    <p:cSldViewPr snapToGrid="0">
      <p:cViewPr varScale="1">
        <p:scale>
          <a:sx n="91" d="100"/>
          <a:sy n="91" d="100"/>
        </p:scale>
        <p:origin x="-132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3A8EFECF-824A-427C-BD9E-EC132FB23798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8D75549F-A778-44F3-A391-FFB9A460E419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53843-1CF4-4938-B773-3DA6477B563D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A4A9F65-E1AF-45D7-9155-5FFD08C303B0}" type="datetime1">
              <a:rPr lang="en-US" smtClean="0"/>
              <a:t>7/9/2014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A5268A-8994-4891-9D53-54E4D903202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30DD-ADEC-4FD7-BE3B-0132C4171057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6C1FA-BB52-47EA-90AA-1EE20F2130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E699582-E91D-49D3-85CE-AE2ABD3F0350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E6C2824-E746-4B32-884D-54867AF613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0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FD0A9A8-A331-499B-BD71-1EAA1B35F31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E4DCD-A1E8-4D91-9FCD-AC9338AB533A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AE9BCF-8DA5-4300-A545-59BC6912266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42F3F-1A94-468B-9057-ACC17B8BF5B1}" type="datetime1">
              <a:rPr lang="en-US" smtClean="0"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F6AF99F-CF4D-4266-85A7-0DFDFB224A6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11307A5-97B9-4505-9010-F0B6177A8218}" type="datetime1">
              <a:rPr lang="en-US" smtClean="0"/>
              <a:t>7/9/2014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6C41890-761A-4B15-97AB-244F19996EE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7AC7CAF-512E-4FB2-8DAC-30FB43B83C91}" type="datetime1">
              <a:rPr lang="en-US" smtClean="0"/>
              <a:t>7/9/2014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CDAAA8-1DBC-4AB3-B3F9-692435421E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0D8EA-2D06-4DC2-8304-6401023CA9DF}" type="datetime1">
              <a:rPr lang="en-US" smtClean="0"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BAFD7C-DEB0-42EC-93A1-A0CA306ECB5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F8D31-FC7A-41CE-A065-31465CCDF265}" type="datetime1">
              <a:rPr lang="en-US" smtClean="0"/>
              <a:t>7/9/2014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27AEFC-8878-4C77-930F-FCF5A84E179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BC25-A6F0-4E78-99E3-323059B72941}" type="datetime1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F440AE-CD17-43C3-A236-1C105ED6932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35F1D8B-5638-4AA4-B8A9-EEF40C3E29EB}" type="datetime1">
              <a:rPr lang="en-US" smtClean="0"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1D468E4-4F68-4A18-A60C-00BCBD77476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A367B4-3C5C-40BC-8C1C-787143D406F9}" type="datetime1">
              <a:rPr lang="en-US" smtClean="0"/>
              <a:t>7/9/2014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18CC858-BD9F-4EA9-AF4E-73C9EE31701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988840"/>
            <a:ext cx="4915272" cy="2160240"/>
          </a:xfrm>
        </p:spPr>
        <p:txBody>
          <a:bodyPr>
            <a:normAutofit fontScale="90000"/>
          </a:bodyPr>
          <a:lstStyle/>
          <a:p>
            <a:r>
              <a:rPr lang="tr-TR" i="0" dirty="0"/>
              <a:t>INTRODUCTION </a:t>
            </a:r>
            <a:r>
              <a:rPr lang="tr-TR" i="0" dirty="0" smtClean="0"/>
              <a:t/>
            </a:r>
            <a:br>
              <a:rPr lang="tr-TR" i="0" dirty="0" smtClean="0"/>
            </a:br>
            <a:r>
              <a:rPr lang="tr-TR" i="0" dirty="0" smtClean="0"/>
              <a:t>TO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Machine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Learning</a:t>
            </a:r>
            <a:br>
              <a:rPr lang="tr-TR" dirty="0" smtClean="0"/>
            </a:br>
            <a:r>
              <a:rPr lang="tr-TR" sz="2800" dirty="0" smtClean="0"/>
              <a:t>3rd Edition</a:t>
            </a:r>
            <a:endParaRPr lang="tr-TR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4149080"/>
            <a:ext cx="7344816" cy="15841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ETHEM </a:t>
            </a:r>
            <a:r>
              <a:rPr lang="tr-TR" sz="2400" dirty="0" smtClean="0">
                <a:latin typeface="+mj-lt"/>
              </a:rPr>
              <a:t>ALPAYDIN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© The MIT Press, </a:t>
            </a:r>
            <a:r>
              <a:rPr lang="tr-TR" sz="2400" dirty="0" smtClean="0">
                <a:latin typeface="+mj-lt"/>
              </a:rPr>
              <a:t>2014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tr-TR" sz="1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alpaydin@boun.edu.tr</a:t>
            </a: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http://www.cmpe.boun.edu.tr/~</a:t>
            </a:r>
            <a:r>
              <a:rPr lang="tr-TR" sz="2000" i="1" dirty="0" smtClean="0">
                <a:latin typeface="+mj-lt"/>
              </a:rPr>
              <a:t>ethem/i2ml3e</a:t>
            </a:r>
            <a:endParaRPr lang="tr-TR" sz="2000" i="1" dirty="0">
              <a:latin typeface="+mj-lt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131840" y="836712"/>
            <a:ext cx="4895850" cy="3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36866" name="Picture 2" descr="http://mitpress.mit.edu/sites/default/files/imagecache/booklist_node/978026202818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908720"/>
            <a:ext cx="2095500" cy="2371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648" y="228600"/>
            <a:ext cx="8153400" cy="90651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tr-TR" dirty="0"/>
              <a:t>AdaBoost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AAB7B33-0A74-43FE-AED5-36A52E4AC10F}" type="slidenum">
              <a:rPr lang="tr-TR"/>
              <a:pPr/>
              <a:t>10</a:t>
            </a:fld>
            <a:endParaRPr lang="tr-TR"/>
          </a:p>
        </p:txBody>
      </p:sp>
      <p:sp>
        <p:nvSpPr>
          <p:cNvPr id="539655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1478911" cy="4495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Generate a </a:t>
            </a:r>
            <a:r>
              <a:rPr lang="tr-TR" sz="2000" dirty="0">
                <a:solidFill>
                  <a:schemeClr val="accent1"/>
                </a:solidFill>
                <a:latin typeface="+mj-lt"/>
              </a:rPr>
              <a:t>sequence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of base-learners each focusing on previous one’s errors</a:t>
            </a:r>
          </a:p>
          <a:p>
            <a:pPr marL="0" indent="0">
              <a:buFont typeface="Wingdings" pitchFamily="2" charset="2"/>
              <a:buNone/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(Freund and Schapire, 1996)</a:t>
            </a:r>
          </a:p>
        </p:txBody>
      </p:sp>
      <p:pic>
        <p:nvPicPr>
          <p:cNvPr id="5396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2095" y="1584105"/>
            <a:ext cx="5362467" cy="4648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39659" name="Rectangle 11"/>
          <p:cNvSpPr>
            <a:spLocks noChangeArrowheads="1"/>
          </p:cNvSpPr>
          <p:nvPr/>
        </p:nvSpPr>
        <p:spPr bwMode="auto">
          <a:xfrm>
            <a:off x="3340538" y="3941379"/>
            <a:ext cx="5329238" cy="493987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4344" y="294290"/>
            <a:ext cx="8229600" cy="861848"/>
          </a:xfrm>
        </p:spPr>
        <p:txBody>
          <a:bodyPr/>
          <a:lstStyle/>
          <a:p>
            <a:r>
              <a:rPr lang="tr-TR" dirty="0"/>
              <a:t>Mixture of Experts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CC56D2D-2C6F-4913-8C04-F72D6C77BB47}" type="slidenum">
              <a:rPr lang="tr-TR"/>
              <a:pPr/>
              <a:t>11</a:t>
            </a:fld>
            <a:endParaRPr lang="tr-TR"/>
          </a:p>
        </p:txBody>
      </p:sp>
      <p:graphicFrame>
        <p:nvGraphicFramePr>
          <p:cNvPr id="541702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1536700" y="2355850"/>
          <a:ext cx="1525588" cy="936625"/>
        </p:xfrm>
        <a:graphic>
          <a:graphicData uri="http://schemas.openxmlformats.org/presentationml/2006/ole">
            <p:oleObj spid="_x0000_s541702" name="Equation" r:id="rId3" imgW="723600" imgH="444240" progId="Equation.3">
              <p:embed/>
            </p:oleObj>
          </a:graphicData>
        </a:graphic>
      </p:graphicFrame>
      <p:sp>
        <p:nvSpPr>
          <p:cNvPr id="541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0111" y="1607591"/>
            <a:ext cx="8229600" cy="38862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Voting where weights are input-dependent (gating)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(Jacobs et al., 1991)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Experts or gating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can be nonlinear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</a:p>
        </p:txBody>
      </p:sp>
      <p:pic>
        <p:nvPicPr>
          <p:cNvPr id="541700" name="Picture 4" descr="Comb-moe_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24561" y="2230548"/>
            <a:ext cx="5092700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Stacking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47443BA-DBB3-4F52-A406-0BB331350D0A}" type="slidenum">
              <a:rPr lang="tr-TR"/>
              <a:pPr/>
              <a:t>12</a:t>
            </a:fld>
            <a:endParaRPr lang="tr-TR"/>
          </a:p>
        </p:txBody>
      </p:sp>
      <p:sp>
        <p:nvSpPr>
          <p:cNvPr id="542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3394075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Combiner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f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() is another learner (Wolpert, 1992)</a:t>
            </a:r>
          </a:p>
        </p:txBody>
      </p:sp>
      <p:pic>
        <p:nvPicPr>
          <p:cNvPr id="542724" name="Picture 4" descr="Comb-sg_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5923" y="1705030"/>
            <a:ext cx="4341812" cy="43926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Fine-Tuning an Ensemble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Given an ensemble of dependent classifiers, do not use it as is, try to get independence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accent1"/>
                </a:solidFill>
                <a:latin typeface="+mj-lt"/>
              </a:rPr>
              <a:t>Subset selection: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Forward (growing)/Backward (pruning) approaches to improve accuracy/diversity/independence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accent1"/>
                </a:solidFill>
                <a:latin typeface="+mj-lt"/>
              </a:rPr>
              <a:t>Train metaclassifiers: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From the output of correlated classifiers, extract new combinations that are uncorrelated. Using PCA, we get “eigenlearners.”</a:t>
            </a:r>
          </a:p>
          <a:p>
            <a:pPr marL="514350" indent="-514350"/>
            <a:r>
              <a:rPr lang="tr-TR" dirty="0" smtClean="0">
                <a:solidFill>
                  <a:schemeClr val="tx2"/>
                </a:solidFill>
                <a:latin typeface="+mj-lt"/>
              </a:rPr>
              <a:t>Similar to feature selection vs feature extraction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Cascading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53E3B78-AAF8-42D9-BE6E-F27BB1A6B6D1}" type="slidenum">
              <a:rPr lang="tr-TR"/>
              <a:pPr/>
              <a:t>14</a:t>
            </a:fld>
            <a:endParaRPr lang="tr-TR"/>
          </a:p>
        </p:txBody>
      </p:sp>
      <p:sp>
        <p:nvSpPr>
          <p:cNvPr id="543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3149600" cy="38862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Use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only if preceding ones are not confident</a:t>
            </a:r>
          </a:p>
          <a:p>
            <a:pPr marL="0" indent="0"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0" indent="0"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Cascade learners in order of complexity</a:t>
            </a:r>
          </a:p>
        </p:txBody>
      </p:sp>
      <p:pic>
        <p:nvPicPr>
          <p:cNvPr id="543748" name="Picture 4" descr="Comb-casc_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6045" y="1718151"/>
            <a:ext cx="4837699" cy="47877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Combining Multiple </a:t>
            </a:r>
            <a:r>
              <a:rPr lang="tr-TR" dirty="0" smtClean="0"/>
              <a:t>Sources/Views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  <a:latin typeface="+mj-lt"/>
              </a:rPr>
              <a:t>Early integration: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Concat all features and train a single learner</a:t>
            </a:r>
          </a:p>
          <a:p>
            <a:r>
              <a:rPr lang="tr-TR" dirty="0" smtClean="0">
                <a:solidFill>
                  <a:schemeClr val="accent1"/>
                </a:solidFill>
                <a:latin typeface="+mj-lt"/>
              </a:rPr>
              <a:t>Late integration: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With each feature set, train one learner, then either use a fixed rule or stacking to combine decisions</a:t>
            </a:r>
          </a:p>
          <a:p>
            <a:r>
              <a:rPr lang="tr-TR" dirty="0" smtClean="0">
                <a:solidFill>
                  <a:schemeClr val="accent1"/>
                </a:solidFill>
                <a:latin typeface="+mj-lt"/>
              </a:rPr>
              <a:t>Intermediate integration: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With each feature set, calculate a kernel, then use a single SVM with multiple kernels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Combining features vs decisions vs kernels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2000" i="0" dirty="0"/>
              <a:t>CHAPTER </a:t>
            </a:r>
            <a:r>
              <a:rPr lang="tr-TR" sz="2000" i="0" dirty="0" smtClean="0"/>
              <a:t>17:</a:t>
            </a:r>
            <a:r>
              <a:rPr lang="tr-TR" sz="2800" dirty="0" smtClean="0"/>
              <a:t>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dirty="0" smtClean="0"/>
              <a:t>Combining Multiple Learners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Rationale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2B22D65-957B-47A6-9644-8225360B7EC1}" type="slidenum">
              <a:rPr lang="tr-TR"/>
              <a:pPr/>
              <a:t>3</a:t>
            </a:fld>
            <a:endParaRPr lang="tr-TR"/>
          </a:p>
        </p:txBody>
      </p:sp>
      <p:sp>
        <p:nvSpPr>
          <p:cNvPr id="530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256088"/>
          </a:xfrm>
        </p:spPr>
        <p:txBody>
          <a:bodyPr>
            <a:normAutofit fontScale="92500" lnSpcReduction="2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No Free Lunch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Theorem: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There is no algorithm that is always the most accurate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Generate a group of base-learners which when combined has higher accuracy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Different learners use different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Algorithms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Hyperparameters</a:t>
            </a: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Representations 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/Modalities/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Views</a:t>
            </a:r>
            <a:endParaRPr lang="tr-TR" sz="2400" dirty="0">
              <a:solidFill>
                <a:schemeClr val="tx2"/>
              </a:solidFill>
              <a:latin typeface="+mj-lt"/>
            </a:endParaRPr>
          </a:p>
          <a:p>
            <a:pPr lvl="1"/>
            <a:r>
              <a:rPr lang="tr-TR" sz="2400" dirty="0">
                <a:solidFill>
                  <a:schemeClr val="tx2"/>
                </a:solidFill>
                <a:latin typeface="+mj-lt"/>
              </a:rPr>
              <a:t>Training sets</a:t>
            </a:r>
          </a:p>
          <a:p>
            <a:pPr lvl="1"/>
            <a:r>
              <a:rPr lang="tr-TR" sz="2400" dirty="0" smtClean="0">
                <a:solidFill>
                  <a:schemeClr val="tx2"/>
                </a:solidFill>
                <a:latin typeface="+mj-lt"/>
              </a:rPr>
              <a:t>Subproblems</a:t>
            </a:r>
          </a:p>
          <a:p>
            <a:r>
              <a:rPr lang="tr-TR" sz="2600" dirty="0" smtClean="0">
                <a:solidFill>
                  <a:schemeClr val="tx2"/>
                </a:solidFill>
                <a:latin typeface="+mj-lt"/>
              </a:rPr>
              <a:t>Diversity vs accuracy</a:t>
            </a:r>
            <a:endParaRPr lang="tr-TR" sz="26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61" name="Rectangle 5"/>
          <p:cNvSpPr>
            <a:spLocks noGrp="1" noChangeArrowheads="1"/>
          </p:cNvSpPr>
          <p:nvPr>
            <p:ph type="title"/>
          </p:nvPr>
        </p:nvSpPr>
        <p:spPr>
          <a:xfrm>
            <a:off x="630620" y="268014"/>
            <a:ext cx="8119241" cy="898634"/>
          </a:xfrm>
        </p:spPr>
        <p:txBody>
          <a:bodyPr/>
          <a:lstStyle/>
          <a:p>
            <a:r>
              <a:rPr lang="tr-TR" dirty="0"/>
              <a:t>Voting</a:t>
            </a:r>
          </a:p>
        </p:txBody>
      </p:sp>
      <p:sp>
        <p:nvSpPr>
          <p:cNvPr id="531462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Linear combination</a:t>
            </a: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Classification</a:t>
            </a:r>
          </a:p>
        </p:txBody>
      </p:sp>
      <p:graphicFrame>
        <p:nvGraphicFramePr>
          <p:cNvPr id="531470" name="Object 14"/>
          <p:cNvGraphicFramePr>
            <a:graphicFrameLocks noChangeAspect="1"/>
          </p:cNvGraphicFramePr>
          <p:nvPr>
            <p:ph sz="quarter" idx="2"/>
          </p:nvPr>
        </p:nvGraphicFramePr>
        <p:xfrm>
          <a:off x="1103313" y="4772025"/>
          <a:ext cx="1633537" cy="922338"/>
        </p:xfrm>
        <a:graphic>
          <a:graphicData uri="http://schemas.openxmlformats.org/presentationml/2006/ole">
            <p:oleObj spid="_x0000_s531470" name="Equation" r:id="rId3" imgW="787320" imgH="444240" progId="Equation.3">
              <p:embed/>
            </p:oleObj>
          </a:graphicData>
        </a:graphic>
      </p:graphicFrame>
      <p:graphicFrame>
        <p:nvGraphicFramePr>
          <p:cNvPr id="531472" name="Object 16"/>
          <p:cNvGraphicFramePr>
            <a:graphicFrameLocks noChangeAspect="1"/>
          </p:cNvGraphicFramePr>
          <p:nvPr>
            <p:ph sz="quarter" idx="3"/>
          </p:nvPr>
        </p:nvGraphicFramePr>
        <p:xfrm>
          <a:off x="1163638" y="2400300"/>
          <a:ext cx="2552700" cy="1801813"/>
        </p:xfrm>
        <a:graphic>
          <a:graphicData uri="http://schemas.openxmlformats.org/presentationml/2006/ole">
            <p:oleObj spid="_x0000_s531472" name="Equation" r:id="rId4" imgW="1295280" imgH="914400" progId="Equation.3">
              <p:embed/>
            </p:oleObj>
          </a:graphicData>
        </a:graphic>
      </p:graphicFrame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8616F6-572F-4025-BFE7-097400631EEE}" type="slidenum">
              <a:rPr lang="tr-TR"/>
              <a:pPr/>
              <a:t>4</a:t>
            </a:fld>
            <a:endParaRPr lang="tr-TR"/>
          </a:p>
        </p:txBody>
      </p:sp>
      <p:pic>
        <p:nvPicPr>
          <p:cNvPr id="531469" name="Picture 13" descr="Comb-vote_co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20026" y="1767764"/>
            <a:ext cx="4295775" cy="4464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C24922-1A74-419B-B8FB-2F7CB55FA426}" type="slidenum">
              <a:rPr lang="tr-TR"/>
              <a:pPr/>
              <a:t>5</a:t>
            </a:fld>
            <a:endParaRPr lang="tr-TR"/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2759" y="455339"/>
            <a:ext cx="8229600" cy="5627688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Bayesian perspective: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If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iid 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Bias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does not change, variance decreases by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L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If dependent, error increase with positive correlation</a:t>
            </a:r>
          </a:p>
          <a:p>
            <a:pPr>
              <a:buFont typeface="Wingdings" pitchFamily="2" charset="2"/>
              <a:buNone/>
            </a:pPr>
            <a:endParaRPr lang="tr-TR" i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534537" name="Object 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391582" y="2467851"/>
          <a:ext cx="6932612" cy="1790700"/>
        </p:xfrm>
        <a:graphic>
          <a:graphicData uri="http://schemas.openxmlformats.org/presentationml/2006/ole">
            <p:oleObj spid="_x0000_s534537" name="Equation" r:id="rId3" imgW="3835080" imgH="990360" progId="Equation.3">
              <p:embed/>
            </p:oleObj>
          </a:graphicData>
        </a:graphic>
      </p:graphicFrame>
      <p:graphicFrame>
        <p:nvGraphicFramePr>
          <p:cNvPr id="534534" name="Object 6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250731" y="1063078"/>
          <a:ext cx="4787900" cy="865188"/>
        </p:xfrm>
        <a:graphic>
          <a:graphicData uri="http://schemas.openxmlformats.org/presentationml/2006/ole">
            <p:oleObj spid="_x0000_s534534" name="Equation" r:id="rId4" imgW="2108160" imgH="380880" progId="Equation.3">
              <p:embed/>
            </p:oleObj>
          </a:graphicData>
        </a:graphic>
      </p:graphicFrame>
      <p:graphicFrame>
        <p:nvGraphicFramePr>
          <p:cNvPr id="534542" name="Object 14"/>
          <p:cNvGraphicFramePr>
            <a:graphicFrameLocks noChangeAspect="1"/>
          </p:cNvGraphicFramePr>
          <p:nvPr/>
        </p:nvGraphicFramePr>
        <p:xfrm>
          <a:off x="1254482" y="5590110"/>
          <a:ext cx="6519863" cy="873125"/>
        </p:xfrm>
        <a:graphic>
          <a:graphicData uri="http://schemas.openxmlformats.org/presentationml/2006/ole">
            <p:oleObj spid="_x0000_s534542" name="Equation" r:id="rId5" imgW="360648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Fixed Combination Rules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6</a:t>
            </a:fld>
            <a:endParaRPr lang="tr-TR"/>
          </a:p>
        </p:txBody>
      </p:sp>
      <p:pic>
        <p:nvPicPr>
          <p:cNvPr id="560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082" y="2026998"/>
            <a:ext cx="52959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01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2488" y="3426260"/>
            <a:ext cx="3476625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20110" y="1602171"/>
            <a:ext cx="8229600" cy="3886200"/>
          </a:xfrm>
        </p:spPr>
        <p:txBody>
          <a:bodyPr>
            <a:normAutofit fontScale="92500" lnSpcReduction="20000"/>
          </a:bodyPr>
          <a:lstStyle/>
          <a:p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classes;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problems (Dietterich and Bakiri, 1995)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Code matrix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codes classes in terms of learners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One per class</a:t>
            </a:r>
          </a:p>
          <a:p>
            <a:pPr>
              <a:buFont typeface="Wingdings" pitchFamily="2" charset="2"/>
              <a:buNone/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		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Pairwise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-1)/2</a:t>
            </a:r>
          </a:p>
        </p:txBody>
      </p:sp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4345" y="262760"/>
            <a:ext cx="8229600" cy="860408"/>
          </a:xfrm>
        </p:spPr>
        <p:txBody>
          <a:bodyPr>
            <a:normAutofit/>
          </a:bodyPr>
          <a:lstStyle/>
          <a:p>
            <a:r>
              <a:rPr lang="tr-TR" dirty="0"/>
              <a:t>Error-Correcting Output Codes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55FA31D-DADE-4E2C-BCB7-0049C5B1FB72}" type="slidenum">
              <a:rPr lang="tr-TR">
                <a:latin typeface="+mj-lt"/>
              </a:rPr>
              <a:pPr/>
              <a:t>7</a:t>
            </a:fld>
            <a:endParaRPr lang="tr-TR" dirty="0">
              <a:latin typeface="+mj-lt"/>
            </a:endParaRPr>
          </a:p>
        </p:txBody>
      </p:sp>
      <p:graphicFrame>
        <p:nvGraphicFramePr>
          <p:cNvPr id="535591" name="Object 39"/>
          <p:cNvGraphicFramePr>
            <a:graphicFrameLocks noChangeAspect="1"/>
          </p:cNvGraphicFramePr>
          <p:nvPr>
            <p:ph sz="quarter" idx="1"/>
          </p:nvPr>
        </p:nvGraphicFramePr>
        <p:xfrm>
          <a:off x="3269483" y="4504995"/>
          <a:ext cx="4079822" cy="1738149"/>
        </p:xfrm>
        <a:graphic>
          <a:graphicData uri="http://schemas.openxmlformats.org/presentationml/2006/ole">
            <p:oleObj spid="_x0000_s535591" name="Equation" r:id="rId3" imgW="2145960" imgH="914400" progId="Equation.3">
              <p:embed/>
            </p:oleObj>
          </a:graphicData>
        </a:graphic>
      </p:graphicFrame>
      <p:graphicFrame>
        <p:nvGraphicFramePr>
          <p:cNvPr id="535588" name="Object 36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348148" y="2447980"/>
          <a:ext cx="2884487" cy="1716087"/>
        </p:xfrm>
        <a:graphic>
          <a:graphicData uri="http://schemas.openxmlformats.org/presentationml/2006/ole">
            <p:oleObj spid="_x0000_s535588" name="Equation" r:id="rId4" imgW="1536480" imgH="914400" progId="Equation.3">
              <p:embed/>
            </p:oleObj>
          </a:graphicData>
        </a:graphic>
      </p:graphicFrame>
      <p:sp>
        <p:nvSpPr>
          <p:cNvPr id="535586" name="Rectangle 34"/>
          <p:cNvSpPr>
            <a:spLocks noChangeArrowheads="1"/>
          </p:cNvSpPr>
          <p:nvPr/>
        </p:nvSpPr>
        <p:spPr bwMode="auto">
          <a:xfrm>
            <a:off x="3638967" y="5412624"/>
            <a:ext cx="4321175" cy="360363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535587" name="Rectangle 35"/>
          <p:cNvSpPr>
            <a:spLocks noChangeArrowheads="1"/>
          </p:cNvSpPr>
          <p:nvPr/>
        </p:nvSpPr>
        <p:spPr bwMode="auto">
          <a:xfrm>
            <a:off x="4435367" y="4440765"/>
            <a:ext cx="578068" cy="210717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7083BE7-0668-46FF-A684-624B55172F94}" type="slidenum">
              <a:rPr lang="tr-TR"/>
              <a:pPr/>
              <a:t>8</a:t>
            </a:fld>
            <a:endParaRPr lang="tr-TR"/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519113"/>
            <a:ext cx="8229600" cy="5426075"/>
          </a:xfrm>
        </p:spPr>
        <p:txBody>
          <a:bodyPr>
            <a:normAutofit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Full code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=2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baseline="30000" dirty="0">
                <a:solidFill>
                  <a:schemeClr val="tx2"/>
                </a:solidFill>
                <a:latin typeface="+mj-lt"/>
              </a:rPr>
              <a:t>-1)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-1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With reasonable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find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such that the Hamming distance btw rows and columns are maximized.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Voting scheme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Subproblems may be more difficult than one-per-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</a:p>
        </p:txBody>
      </p:sp>
      <p:graphicFrame>
        <p:nvGraphicFramePr>
          <p:cNvPr id="536585" name="Object 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312276" y="1057823"/>
          <a:ext cx="4451350" cy="1660525"/>
        </p:xfrm>
        <a:graphic>
          <a:graphicData uri="http://schemas.openxmlformats.org/presentationml/2006/ole">
            <p:oleObj spid="_x0000_s536585" name="Equation" r:id="rId3" imgW="2450880" imgH="914400" progId="Equation.3">
              <p:embed/>
            </p:oleObj>
          </a:graphicData>
        </a:graphic>
      </p:graphicFrame>
      <p:graphicFrame>
        <p:nvGraphicFramePr>
          <p:cNvPr id="536589" name="Object 13"/>
          <p:cNvGraphicFramePr>
            <a:graphicFrameLocks noChangeAspect="1"/>
          </p:cNvGraphicFramePr>
          <p:nvPr>
            <p:ph sz="half" idx="4294967295"/>
          </p:nvPr>
        </p:nvGraphicFramePr>
        <p:xfrm>
          <a:off x="3825765" y="4155418"/>
          <a:ext cx="1727200" cy="974725"/>
        </p:xfrm>
        <a:graphic>
          <a:graphicData uri="http://schemas.openxmlformats.org/presentationml/2006/ole">
            <p:oleObj spid="_x0000_s536589" name="Equation" r:id="rId4" imgW="787320" imgH="444240" progId="Equation.3">
              <p:embed/>
            </p:oleObj>
          </a:graphicData>
        </a:graphic>
      </p:graphicFrame>
      <p:graphicFrame>
        <p:nvGraphicFramePr>
          <p:cNvPr id="536582" name="Object 6"/>
          <p:cNvGraphicFramePr>
            <a:graphicFrameLocks noChangeAspect="1"/>
          </p:cNvGraphicFramePr>
          <p:nvPr>
            <p:ph sz="quarter" idx="4294967295"/>
          </p:nvPr>
        </p:nvGraphicFramePr>
        <p:xfrm>
          <a:off x="9029700" y="2806700"/>
          <a:ext cx="114300" cy="215900"/>
        </p:xfrm>
        <a:graphic>
          <a:graphicData uri="http://schemas.openxmlformats.org/presentationml/2006/ole">
            <p:oleObj spid="_x0000_s536582" name="Equation" r:id="rId5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Bagging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E23D61A-C925-4361-8415-C75013F51D2B}" type="slidenum">
              <a:rPr lang="tr-TR"/>
              <a:pPr/>
              <a:t>9</a:t>
            </a:fld>
            <a:endParaRPr lang="tr-TR"/>
          </a:p>
        </p:txBody>
      </p:sp>
      <p:sp>
        <p:nvSpPr>
          <p:cNvPr id="538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Use bootstrapping to generate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training sets and train one base-learner with each (Breiman, 1996)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Use voting (Average or median with regression)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Unstable algorithms profit from bagging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5009</TotalTime>
  <Words>385</Words>
  <Application>Microsoft Office PowerPoint</Application>
  <PresentationFormat>On-screen Show (4:3)</PresentationFormat>
  <Paragraphs>102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Median</vt:lpstr>
      <vt:lpstr>Equation</vt:lpstr>
      <vt:lpstr>INTRODUCTION  TO  Machine  Learning 3rd Edition</vt:lpstr>
      <vt:lpstr>CHAPTER 17:  Combining Multiple Learners</vt:lpstr>
      <vt:lpstr>Rationale</vt:lpstr>
      <vt:lpstr>Voting</vt:lpstr>
      <vt:lpstr>Slide 5</vt:lpstr>
      <vt:lpstr>Fixed Combination Rules</vt:lpstr>
      <vt:lpstr>Error-Correcting Output Codes</vt:lpstr>
      <vt:lpstr>Slide 8</vt:lpstr>
      <vt:lpstr>Bagging </vt:lpstr>
      <vt:lpstr>AdaBoost</vt:lpstr>
      <vt:lpstr>Mixture of Experts</vt:lpstr>
      <vt:lpstr>Stacking</vt:lpstr>
      <vt:lpstr>Fine-Tuning an Ensemble</vt:lpstr>
      <vt:lpstr>Cascading</vt:lpstr>
      <vt:lpstr>Combining Multiple Sources/Views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279</cp:revision>
  <dcterms:created xsi:type="dcterms:W3CDTF">2005-01-24T14:46:28Z</dcterms:created>
  <dcterms:modified xsi:type="dcterms:W3CDTF">2014-07-09T15:10:50Z</dcterms:modified>
</cp:coreProperties>
</file>