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25"/>
  </p:notesMasterIdLst>
  <p:handoutMasterIdLst>
    <p:handoutMasterId r:id="rId26"/>
  </p:handoutMasterIdLst>
  <p:sldIdLst>
    <p:sldId id="503" r:id="rId2"/>
    <p:sldId id="459" r:id="rId3"/>
    <p:sldId id="480" r:id="rId4"/>
    <p:sldId id="481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4" autoAdjust="0"/>
    <p:restoredTop sz="94241" autoAdjust="0"/>
  </p:normalViewPr>
  <p:slideViewPr>
    <p:cSldViewPr snapToGrid="0">
      <p:cViewPr varScale="1">
        <p:scale>
          <a:sx n="91" d="100"/>
          <a:sy n="91" d="100"/>
        </p:scale>
        <p:origin x="-142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3A8EFECF-824A-427C-BD9E-EC132FB2379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8D75549F-A778-44F3-A391-FFB9A460E41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3843-1CF4-4938-B773-3DA6477B563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E6A209-8FD0-437D-8038-38E487052645}" type="datetime1">
              <a:rPr lang="en-US" smtClean="0"/>
              <a:t>7/9/2014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5268A-8994-4891-9D53-54E4D90320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CE77-381D-4754-9740-196AD55C1F88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C1FA-BB52-47EA-90AA-1EE20F2130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B16CD6-41EC-4E6F-A9EF-2E2B6B7023E1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6C2824-E746-4B32-884D-54867AF613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40E-125B-4CCF-BA4D-BCCB5A676906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AE9BCF-8DA5-4300-A545-59BC691226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7D78-F763-4B11-AE11-7978370D10FD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6AF99F-CF4D-4266-85A7-0DFDFB224A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C2ACD4-9AA8-4ECD-84C7-565E3668338C}" type="datetime1">
              <a:rPr lang="en-US" smtClean="0"/>
              <a:t>7/9/2014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C41890-761A-4B15-97AB-244F19996E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1455A56-E36E-42F2-8CF1-861506890339}" type="datetime1">
              <a:rPr lang="en-US" smtClean="0"/>
              <a:t>7/9/2014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CDAAA8-1DBC-4AB3-B3F9-692435421E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BE34-CE7E-4ECA-B1CC-54AA8CE0654E}" type="datetime1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BAFD7C-DEB0-42EC-93A1-A0CA306ECB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DD27-D97F-44C1-BFC3-A09AFEA2BFF0}" type="datetime1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AEFC-8878-4C77-930F-FCF5A84E17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450-9B6B-49DE-8286-6BFE24D40C5F}" type="datetime1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F440AE-CD17-43C3-A236-1C105ED6932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A333F9-3A90-4F72-B342-1974C7920108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D468E4-4F68-4A18-A60C-00BCBD77476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F7078A-8C31-4A42-88A2-8BE148B7E0F8}" type="datetime1">
              <a:rPr lang="en-US" smtClean="0"/>
              <a:t>7/9/2014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8CC858-BD9F-4EA9-AF4E-73C9EE3170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149080"/>
            <a:ext cx="7344816" cy="15841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2014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ethem/i2ml3e</a:t>
            </a:r>
            <a:endParaRPr lang="tr-TR" sz="2000" i="1" dirty="0">
              <a:latin typeface="+mj-lt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36866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Bnf3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782" y="1591551"/>
            <a:ext cx="4792662" cy="494982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27AEFC-8878-4C77-930F-FCF5A84E1795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310055"/>
            <a:ext cx="8140262" cy="89863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Causes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148263" y="1844675"/>
            <a:ext cx="351763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Causal inference: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+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	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+ 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	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+ 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sz="2000" i="1" dirty="0">
              <a:solidFill>
                <a:schemeClr val="tx2"/>
              </a:solidFill>
              <a:latin typeface="+mj-lt"/>
            </a:endParaRP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and use the fact that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  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Diagnostic: 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?</a:t>
            </a:r>
            <a:endParaRPr lang="en-GB" sz="2000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27AEFC-8878-4C77-930F-FCF5A84E179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93835" y="294291"/>
            <a:ext cx="8229600" cy="90389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Exploiting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Local Structure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1247830" y="5652344"/>
          <a:ext cx="6480175" cy="415925"/>
        </p:xfrm>
        <a:graphic>
          <a:graphicData uri="http://schemas.openxmlformats.org/presentationml/2006/ole">
            <p:oleObj spid="_x0000_s576514" name="Equation" r:id="rId3" imgW="3174840" imgH="203040" progId="Equation.3">
              <p:embed/>
            </p:oleObj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135688" y="2222500"/>
            <a:ext cx="161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F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= ?</a:t>
            </a:r>
            <a:endParaRPr lang="en-GB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9" name="Picture 10" descr="Bnf4-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375" y="1593686"/>
            <a:ext cx="4716462" cy="3956050"/>
          </a:xfrm>
          <a:prstGeom prst="rect">
            <a:avLst/>
          </a:prstGeom>
          <a:noFill/>
        </p:spPr>
      </p:pic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2034260" y="6027560"/>
          <a:ext cx="4476750" cy="703467"/>
        </p:xfrm>
        <a:graphic>
          <a:graphicData uri="http://schemas.openxmlformats.org/presentationml/2006/ole">
            <p:oleObj spid="_x0000_s576515" name="Equation" r:id="rId5" imgW="2222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27AEFC-8878-4C77-930F-FCF5A84E1795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6" name="Picture 23" descr="Bnconc-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775" y="2044371"/>
            <a:ext cx="2017713" cy="3413125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88578" y="252248"/>
            <a:ext cx="8098221" cy="88286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Classification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893379" y="3191204"/>
            <a:ext cx="16716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diagnostic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</a:t>
            </a:r>
            <a:endParaRPr lang="en-GB" sz="24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994221" y="2082471"/>
            <a:ext cx="3477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Bayes’ rule inverts the arc:</a:t>
            </a:r>
            <a:endParaRPr lang="en-GB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H="1">
            <a:off x="2749002" y="3165366"/>
            <a:ext cx="290513" cy="1152525"/>
          </a:xfrm>
          <a:custGeom>
            <a:avLst/>
            <a:gdLst/>
            <a:ahLst/>
            <a:cxnLst>
              <a:cxn ang="0">
                <a:pos x="31" y="846"/>
              </a:cxn>
              <a:cxn ang="0">
                <a:pos x="485" y="483"/>
              </a:cxn>
              <a:cxn ang="0">
                <a:pos x="76" y="75"/>
              </a:cxn>
              <a:cxn ang="0">
                <a:pos x="31" y="30"/>
              </a:cxn>
            </a:cxnLst>
            <a:rect l="0" t="0" r="r" b="b"/>
            <a:pathLst>
              <a:path w="492" h="846">
                <a:moveTo>
                  <a:pt x="31" y="846"/>
                </a:moveTo>
                <a:cubicBezTo>
                  <a:pt x="254" y="728"/>
                  <a:pt x="478" y="611"/>
                  <a:pt x="485" y="483"/>
                </a:cubicBezTo>
                <a:cubicBezTo>
                  <a:pt x="492" y="355"/>
                  <a:pt x="152" y="150"/>
                  <a:pt x="76" y="75"/>
                </a:cubicBezTo>
                <a:cubicBezTo>
                  <a:pt x="0" y="0"/>
                  <a:pt x="15" y="15"/>
                  <a:pt x="31" y="3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graphicFrame>
        <p:nvGraphicFramePr>
          <p:cNvPr id="11" name="Object 24"/>
          <p:cNvGraphicFramePr>
            <a:graphicFrameLocks noChangeAspect="1"/>
          </p:cNvGraphicFramePr>
          <p:nvPr/>
        </p:nvGraphicFramePr>
        <p:xfrm>
          <a:off x="5564790" y="3026049"/>
          <a:ext cx="2700338" cy="857250"/>
        </p:xfrm>
        <a:graphic>
          <a:graphicData uri="http://schemas.openxmlformats.org/presentationml/2006/ole">
            <p:oleObj spid="_x0000_s577538" name="Equation" r:id="rId4" imgW="1320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27AEFC-8878-4C77-930F-FCF5A84E1795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35875" y="304800"/>
            <a:ext cx="8229600" cy="8513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Naive Bayes’ Classifier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31913" y="4784725"/>
            <a:ext cx="5337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Given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are independent:</a:t>
            </a:r>
          </a:p>
          <a:p>
            <a:endParaRPr lang="tr-TR" sz="2400" dirty="0">
              <a:latin typeface="Lucida Bright" pitchFamily="18" charset="0"/>
            </a:endParaRPr>
          </a:p>
          <a:p>
            <a:r>
              <a:rPr lang="tr-TR" sz="2400" i="1" dirty="0">
                <a:latin typeface="Lucida Bright" pitchFamily="18" charset="0"/>
              </a:rPr>
              <a:t>	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...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</a:t>
            </a:r>
            <a:endParaRPr lang="en-GB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8" name="Picture 8" descr="Bnconc2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628775"/>
            <a:ext cx="5256212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0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9307" y="1508227"/>
            <a:ext cx="446722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0611" name="Object 3"/>
          <p:cNvGraphicFramePr>
            <a:graphicFrameLocks noChangeAspect="1"/>
          </p:cNvGraphicFramePr>
          <p:nvPr/>
        </p:nvGraphicFramePr>
        <p:xfrm>
          <a:off x="263159" y="4328238"/>
          <a:ext cx="4829175" cy="2260600"/>
        </p:xfrm>
        <a:graphic>
          <a:graphicData uri="http://schemas.openxmlformats.org/presentationml/2006/ole">
            <p:oleObj spid="_x0000_s580611" name="Equation" r:id="rId4" imgW="2361960" imgH="110484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27538"/>
          </a:xfrm>
        </p:spPr>
        <p:txBody>
          <a:bodyPr/>
          <a:lstStyle/>
          <a:p>
            <a:r>
              <a:rPr lang="tr-TR" dirty="0" smtClean="0"/>
              <a:t>Linear Regression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14</a:t>
            </a:fld>
            <a:endParaRPr lang="tr-TR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789166" y="2252265"/>
            <a:ext cx="530942" cy="39329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456547" y="4370608"/>
            <a:ext cx="1209367" cy="4817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7101434" y="2382626"/>
            <a:ext cx="575187" cy="280219"/>
          </a:xfrm>
          <a:prstGeom prst="straightConnector1">
            <a:avLst/>
          </a:prstGeom>
          <a:ln w="190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63285" y="4365014"/>
            <a:ext cx="1209367" cy="48178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d-Separation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4045974" cy="438912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A path from node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to node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is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blocked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if</a:t>
            </a:r>
          </a:p>
          <a:p>
            <a:pPr marL="850392" lvl="1" indent="-457200">
              <a:buFont typeface="+mj-lt"/>
              <a:buAutoNum type="alphaLcParenR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The directions of edges on the path meet head-to-tail (case 1) or tail-to-tail (case 2) and the node is in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 or</a:t>
            </a:r>
          </a:p>
          <a:p>
            <a:pPr marL="850392" lvl="1" indent="-457200">
              <a:buFont typeface="+mj-lt"/>
              <a:buAutoNum type="alphaLcParenR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The directions of edges meet head-to-head (case 3) and neither that node nor any of its descendants is in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pPr marL="484632" indent="-457200"/>
            <a:r>
              <a:rPr lang="tr-TR" dirty="0" smtClean="0">
                <a:solidFill>
                  <a:schemeClr val="tx2"/>
                </a:solidFill>
                <a:latin typeface="+mj-lt"/>
              </a:rPr>
              <a:t>If all paths are blocked,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d-separated (conditionally independent) given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.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602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4432" y="800714"/>
            <a:ext cx="248602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71768" y="4906297"/>
            <a:ext cx="35795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BCDF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is blocked given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. </a:t>
            </a:r>
          </a:p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BEFG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is blocked by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BEFD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is blocked unless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(or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G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 is</a:t>
            </a: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given.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Belief Propagation (Pearl, 1988)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Chain: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6031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557" y="2431948"/>
            <a:ext cx="62388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03139" name="Object 3"/>
          <p:cNvGraphicFramePr>
            <a:graphicFrameLocks noChangeAspect="1"/>
          </p:cNvGraphicFramePr>
          <p:nvPr/>
        </p:nvGraphicFramePr>
        <p:xfrm>
          <a:off x="561771" y="3929269"/>
          <a:ext cx="4732540" cy="1557132"/>
        </p:xfrm>
        <a:graphic>
          <a:graphicData uri="http://schemas.openxmlformats.org/presentationml/2006/ole">
            <p:oleObj spid="_x0000_s603139" name="Equation" r:id="rId4" imgW="2705040" imgH="888840" progId="Equation.3">
              <p:embed/>
            </p:oleObj>
          </a:graphicData>
        </a:graphic>
      </p:graphicFrame>
      <p:graphicFrame>
        <p:nvGraphicFramePr>
          <p:cNvPr id="603140" name="Object 4"/>
          <p:cNvGraphicFramePr>
            <a:graphicFrameLocks noChangeAspect="1"/>
          </p:cNvGraphicFramePr>
          <p:nvPr/>
        </p:nvGraphicFramePr>
        <p:xfrm>
          <a:off x="5944881" y="4018319"/>
          <a:ext cx="2422371" cy="1245751"/>
        </p:xfrm>
        <a:graphic>
          <a:graphicData uri="http://schemas.openxmlformats.org/presentationml/2006/ole">
            <p:oleObj spid="_x0000_s603140" name="Equation" r:id="rId5" imgW="133344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Trees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604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5560" y="2006793"/>
            <a:ext cx="37909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04163" name="Object 3"/>
          <p:cNvGraphicFramePr>
            <a:graphicFrameLocks noChangeAspect="1"/>
          </p:cNvGraphicFramePr>
          <p:nvPr/>
        </p:nvGraphicFramePr>
        <p:xfrm>
          <a:off x="896630" y="2193361"/>
          <a:ext cx="3276600" cy="1062037"/>
        </p:xfrm>
        <a:graphic>
          <a:graphicData uri="http://schemas.openxmlformats.org/presentationml/2006/ole">
            <p:oleObj spid="_x0000_s604163" name="Equation" r:id="rId4" imgW="1803240" imgH="583920" progId="Equation.3">
              <p:embed/>
            </p:oleObj>
          </a:graphicData>
        </a:graphic>
      </p:graphicFrame>
      <p:graphicFrame>
        <p:nvGraphicFramePr>
          <p:cNvPr id="604164" name="Object 4"/>
          <p:cNvGraphicFramePr>
            <a:graphicFrameLocks noChangeAspect="1"/>
          </p:cNvGraphicFramePr>
          <p:nvPr/>
        </p:nvGraphicFramePr>
        <p:xfrm>
          <a:off x="1181561" y="3923685"/>
          <a:ext cx="3829050" cy="1062038"/>
        </p:xfrm>
        <a:graphic>
          <a:graphicData uri="http://schemas.openxmlformats.org/presentationml/2006/ole">
            <p:oleObj spid="_x0000_s604164" name="Equation" r:id="rId5" imgW="210816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Polytrees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6051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4082" y="694938"/>
            <a:ext cx="32289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05187" name="Object 3"/>
          <p:cNvGraphicFramePr>
            <a:graphicFrameLocks noChangeAspect="1"/>
          </p:cNvGraphicFramePr>
          <p:nvPr/>
        </p:nvGraphicFramePr>
        <p:xfrm>
          <a:off x="284828" y="1973672"/>
          <a:ext cx="6070845" cy="1447953"/>
        </p:xfrm>
        <a:graphic>
          <a:graphicData uri="http://schemas.openxmlformats.org/presentationml/2006/ole">
            <p:oleObj spid="_x0000_s605187" name="Equation" r:id="rId4" imgW="3517560" imgH="838080" progId="Equation.3">
              <p:embed/>
            </p:oleObj>
          </a:graphicData>
        </a:graphic>
      </p:graphicFrame>
      <p:graphicFrame>
        <p:nvGraphicFramePr>
          <p:cNvPr id="605188" name="Object 4"/>
          <p:cNvGraphicFramePr>
            <a:graphicFrameLocks noChangeAspect="1"/>
          </p:cNvGraphicFramePr>
          <p:nvPr/>
        </p:nvGraphicFramePr>
        <p:xfrm>
          <a:off x="369888" y="4451760"/>
          <a:ext cx="5375276" cy="1522413"/>
        </p:xfrm>
        <a:graphic>
          <a:graphicData uri="http://schemas.openxmlformats.org/presentationml/2006/ole">
            <p:oleObj spid="_x0000_s605188" name="Equation" r:id="rId5" imgW="2958840" imgH="8380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80619" y="5722373"/>
            <a:ext cx="5007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How can we model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U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U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,...,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U</a:t>
            </a:r>
            <a:r>
              <a:rPr lang="tr-TR" sz="2000" i="1" baseline="-25000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 cheaply?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Junction Trees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If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does not separate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30000" dirty="0" smtClean="0">
                <a:solidFill>
                  <a:schemeClr val="tx2"/>
                </a:solidFill>
                <a:latin typeface="+mj-lt"/>
              </a:rPr>
              <a:t>+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30000" dirty="0" smtClean="0">
                <a:solidFill>
                  <a:schemeClr val="tx2"/>
                </a:solidFill>
                <a:latin typeface="+mj-lt"/>
              </a:rPr>
              <a:t>-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 we convert it into a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junction tree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and then apply the polytree algorithm</a:t>
            </a:r>
            <a:endParaRPr lang="tr-TR" baseline="300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6062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508" y="3112525"/>
            <a:ext cx="38290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361472" y="4080387"/>
            <a:ext cx="2053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Tree of moralized,</a:t>
            </a: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clique nodes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14: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Graphical Models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Undirected Graphs: Markov Random Fields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In a Markov random field, dependencies are symmetric, for example, pixels in an image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In an undirected graph,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independent if removing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makes them unconnected.</a:t>
            </a:r>
          </a:p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Potential function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y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 shows how favorable is the particular configuration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over the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clique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The joint is defined in terms of the clique potentials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607234" name="Object 2"/>
          <p:cNvGraphicFramePr>
            <a:graphicFrameLocks noChangeAspect="1"/>
          </p:cNvGraphicFramePr>
          <p:nvPr/>
        </p:nvGraphicFramePr>
        <p:xfrm>
          <a:off x="1387475" y="5191125"/>
          <a:ext cx="6253163" cy="1200150"/>
        </p:xfrm>
        <a:graphic>
          <a:graphicData uri="http://schemas.openxmlformats.org/presentationml/2006/ole">
            <p:oleObj spid="_x0000_s607234" name="Equation" r:id="rId3" imgW="34416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Factor Graphs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Define new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factor nodes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and write the joint in terms of them 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608258" name="Object 2"/>
          <p:cNvGraphicFramePr>
            <a:graphicFrameLocks noChangeAspect="1"/>
          </p:cNvGraphicFramePr>
          <p:nvPr/>
        </p:nvGraphicFramePr>
        <p:xfrm>
          <a:off x="6174759" y="3657293"/>
          <a:ext cx="2122488" cy="1200150"/>
        </p:xfrm>
        <a:graphic>
          <a:graphicData uri="http://schemas.openxmlformats.org/presentationml/2006/ole">
            <p:oleObj spid="_x0000_s608258" name="Equation" r:id="rId3" imgW="1168200" imgH="660240" progId="Equation.3">
              <p:embed/>
            </p:oleObj>
          </a:graphicData>
        </a:graphic>
      </p:graphicFrame>
      <p:pic>
        <p:nvPicPr>
          <p:cNvPr id="6082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2803" y="2760406"/>
            <a:ext cx="45529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Learning a Graphical Model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Learning the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conditional probabilities,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either as tables (for discrete case with small number of parents), or as parametric functions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Learning the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structure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of the graph: Doing a state-space search over a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score function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that uses both goodness of fit to data and some measure of complexity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Influence Diagrams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2BAFD7C-DEB0-42EC-93A1-A0CA306ECB52}" type="slidenum">
              <a:rPr lang="tr-TR" smtClean="0">
                <a:solidFill>
                  <a:schemeClr val="tx2"/>
                </a:solidFill>
                <a:latin typeface="+mj-lt"/>
              </a:rPr>
              <a:pPr/>
              <a:t>23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Picture 9" descr="Bnuti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6828" y="2654300"/>
            <a:ext cx="5724525" cy="2820988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52629" y="3812458"/>
            <a:ext cx="1755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chance node</a:t>
            </a:r>
            <a:endParaRPr lang="en-GB" sz="24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179938" y="2070817"/>
            <a:ext cx="1890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decision node</a:t>
            </a:r>
            <a:endParaRPr lang="en-GB" sz="24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739398" y="3682028"/>
            <a:ext cx="161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utility node</a:t>
            </a:r>
            <a:endParaRPr lang="en-GB" sz="2400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Graphical Models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Aka Bayesian networks, probabilistic networks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solidFill>
                  <a:schemeClr val="accent1"/>
                </a:solidFill>
                <a:latin typeface="+mj-lt"/>
              </a:rPr>
              <a:t>Nodes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hypotheses (random vars) and the probabilities corresponds to our belief in the truth of the hypothesis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solidFill>
                  <a:schemeClr val="accent1"/>
                </a:solidFill>
                <a:latin typeface="+mj-lt"/>
              </a:rPr>
              <a:t>Arcs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direct influences between hypotheses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structure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is represented as a directed acyclic graph (DAG)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parameters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the conditional probabilities in the arcs	(Pearl, 1988, 2000; Jensen, 1996; Lauritzen,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8" descr="Bnf1-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823" y="2356671"/>
            <a:ext cx="2952750" cy="293687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27AEFC-8878-4C77-930F-FCF5A84E179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4345" y="357351"/>
            <a:ext cx="8229600" cy="83031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Causes and Bayes’ Rule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046155" y="1713187"/>
            <a:ext cx="425392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Diagnostic inference: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Knowing that the grass is wet, 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what is the probability that rain is 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the cause?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604948" y="3077396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16023" y="3940996"/>
            <a:ext cx="843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causal</a:t>
            </a:r>
            <a:endParaRPr lang="en-GB" sz="20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2332148" y="3148833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476610" y="3293296"/>
            <a:ext cx="12509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diagnostic</a:t>
            </a:r>
            <a:endParaRPr lang="en-GB" sz="2000" i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3" name="Object 19"/>
          <p:cNvGraphicFramePr>
            <a:graphicFrameLocks noChangeAspect="1"/>
          </p:cNvGraphicFramePr>
          <p:nvPr/>
        </p:nvGraphicFramePr>
        <p:xfrm>
          <a:off x="4300538" y="3667125"/>
          <a:ext cx="4249737" cy="2133600"/>
        </p:xfrm>
        <a:graphic>
          <a:graphicData uri="http://schemas.openxmlformats.org/presentationml/2006/ole">
            <p:oleObj spid="_x0000_s572418" name="Equation" r:id="rId4" imgW="2501640" imgH="1257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Conditional Independence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independent if 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			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conditionally independent given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if 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			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   	or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			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Three canonical cases: Head-to-tail, Tail-to-tail, head-to-head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855" y="273269"/>
            <a:ext cx="8229600" cy="906913"/>
          </a:xfrm>
        </p:spPr>
        <p:txBody>
          <a:bodyPr>
            <a:normAutofit/>
          </a:bodyPr>
          <a:lstStyle/>
          <a:p>
            <a:r>
              <a:rPr lang="tr-TR" dirty="0" smtClean="0"/>
              <a:t>Case 1: Head-to-Head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)+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|~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(~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73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9788" y="2542393"/>
            <a:ext cx="51625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344" y="304801"/>
            <a:ext cx="8229600" cy="840827"/>
          </a:xfrm>
        </p:spPr>
        <p:txBody>
          <a:bodyPr>
            <a:normAutofit/>
          </a:bodyPr>
          <a:lstStyle/>
          <a:p>
            <a:r>
              <a:rPr lang="tr-TR" dirty="0" smtClean="0"/>
              <a:t>Case 2: Tail-to-Tail 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74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586" y="2656823"/>
            <a:ext cx="61341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66" y="273269"/>
            <a:ext cx="8229600" cy="893380"/>
          </a:xfrm>
        </p:spPr>
        <p:txBody>
          <a:bodyPr>
            <a:normAutofit/>
          </a:bodyPr>
          <a:lstStyle/>
          <a:p>
            <a:r>
              <a:rPr lang="tr-TR" dirty="0" smtClean="0"/>
              <a:t>Case 3: Head-to-Head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75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3189" y="2430506"/>
            <a:ext cx="61626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27AEFC-8878-4C77-930F-FCF5A84E179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4856" y="336331"/>
            <a:ext cx="8229600" cy="8723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Causal vs Diagnostic Inference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010753" y="1644267"/>
            <a:ext cx="359130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accent1"/>
                </a:solidFill>
                <a:latin typeface="+mj-lt"/>
              </a:rPr>
              <a:t>Causal inference:</a:t>
            </a:r>
            <a:r>
              <a:rPr lang="tr-TR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If the 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sprinkler is on, what is the 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probability that the grass is wet?</a:t>
            </a:r>
          </a:p>
          <a:p>
            <a:endParaRPr lang="tr-TR" sz="2000" i="1" dirty="0">
              <a:solidFill>
                <a:schemeClr val="tx2"/>
              </a:solidFill>
              <a:latin typeface="+mj-lt"/>
            </a:endParaRP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+ 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+ 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 = 0.95 0.4 + 0.9 0.6 = 0.92</a:t>
            </a:r>
            <a:r>
              <a:rPr lang="tr-TR" sz="2400" dirty="0">
                <a:latin typeface="Lucida Bright" pitchFamily="18" charset="0"/>
              </a:rPr>
              <a:t>	</a:t>
            </a:r>
          </a:p>
          <a:p>
            <a:endParaRPr lang="en-GB" sz="2400" dirty="0">
              <a:latin typeface="Lucida Bright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73100" y="4978400"/>
            <a:ext cx="667977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accent1"/>
                </a:solidFill>
                <a:latin typeface="+mj-lt"/>
              </a:rPr>
              <a:t>Diagnostic inference: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If the grass is wet, what is the probability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that the sprinkler is on?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0.35 &gt; 0.2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0.21	</a:t>
            </a:r>
            <a:r>
              <a:rPr lang="tr-TR" sz="2000" i="1" dirty="0">
                <a:solidFill>
                  <a:schemeClr val="accent1"/>
                </a:solidFill>
                <a:latin typeface="+mj-lt"/>
              </a:rPr>
              <a:t>Explaining away: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Knowing that it has rained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	decreases the probability that the sprinkler is on.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  <a:endParaRPr lang="en-GB" sz="200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9" name="Picture 11" descr="Bnf2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557338"/>
            <a:ext cx="4176712" cy="3351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5258</TotalTime>
  <Words>577</Words>
  <Application>Microsoft Office PowerPoint</Application>
  <PresentationFormat>On-screen Show (4:3)</PresentationFormat>
  <Paragraphs>134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Median</vt:lpstr>
      <vt:lpstr>Equation</vt:lpstr>
      <vt:lpstr>INTRODUCTION  TO  Machine  Learning 3rd Edition</vt:lpstr>
      <vt:lpstr>CHAPTER 14:  Graphical Models</vt:lpstr>
      <vt:lpstr>Graphical Models</vt:lpstr>
      <vt:lpstr>Slide 4</vt:lpstr>
      <vt:lpstr>Conditional Independence</vt:lpstr>
      <vt:lpstr>Case 1: Head-to-Head</vt:lpstr>
      <vt:lpstr>Case 2: Tail-to-Tail </vt:lpstr>
      <vt:lpstr>Case 3: Head-to-Head</vt:lpstr>
      <vt:lpstr>Slide 9</vt:lpstr>
      <vt:lpstr>Slide 10</vt:lpstr>
      <vt:lpstr>Slide 11</vt:lpstr>
      <vt:lpstr>Slide 12</vt:lpstr>
      <vt:lpstr>Slide 13</vt:lpstr>
      <vt:lpstr>Linear Regression</vt:lpstr>
      <vt:lpstr>d-Separation</vt:lpstr>
      <vt:lpstr>Belief Propagation (Pearl, 1988)</vt:lpstr>
      <vt:lpstr>Trees</vt:lpstr>
      <vt:lpstr>Polytrees</vt:lpstr>
      <vt:lpstr>Junction Trees</vt:lpstr>
      <vt:lpstr>Undirected Graphs: Markov Random Fields</vt:lpstr>
      <vt:lpstr>Factor Graphs</vt:lpstr>
      <vt:lpstr>Learning a Graphical Model</vt:lpstr>
      <vt:lpstr>Influence Diagrams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312</cp:revision>
  <dcterms:created xsi:type="dcterms:W3CDTF">2005-01-24T14:46:28Z</dcterms:created>
  <dcterms:modified xsi:type="dcterms:W3CDTF">2014-07-09T14:54:42Z</dcterms:modified>
</cp:coreProperties>
</file>