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79" r:id="rId25"/>
    <p:sldId id="282" r:id="rId26"/>
    <p:sldId id="283" r:id="rId27"/>
    <p:sldId id="278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2" autoAdjust="0"/>
    <p:restoredTop sz="94660"/>
  </p:normalViewPr>
  <p:slideViewPr>
    <p:cSldViewPr>
      <p:cViewPr varScale="1">
        <p:scale>
          <a:sx n="91" d="100"/>
          <a:sy n="91" d="100"/>
        </p:scale>
        <p:origin x="-15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3F389-B20F-42DB-ACD1-7A0AEE80BFD9}" type="datetimeFigureOut">
              <a:rPr lang="tr-TR" smtClean="0"/>
              <a:pPr/>
              <a:t>09.07.2014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A3EF-C626-4252-93EC-129408899E4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8E76BB-15C9-489D-91FE-24B80D227F51}" type="datetime1">
              <a:rPr lang="tr-TR" smtClean="0"/>
              <a:t>09.07.2014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73E1-0A1A-4F92-8B0F-F69A7817A2C4}" type="datetime1">
              <a:rPr lang="tr-TR" smtClean="0"/>
              <a:t>09.07.2014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BDB192-F9CF-4D92-9FD4-696F5B7CEB87}" type="datetime1">
              <a:rPr lang="tr-TR" smtClean="0"/>
              <a:t>09.07.2014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B34F-4252-427A-9BE3-2743ECACF903}" type="datetime1">
              <a:rPr lang="tr-TR" smtClean="0"/>
              <a:t>09.07.2014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82D7B-17C7-414D-8841-CCEC41E83C21}" type="datetime1">
              <a:rPr lang="tr-TR" smtClean="0"/>
              <a:t>09.07.2014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D01C44-38AD-4901-950C-F8E7A0938E86}" type="datetime1">
              <a:rPr lang="tr-TR" smtClean="0"/>
              <a:t>09.07.2014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A2319-205B-4144-B355-7DEE4600A4C5}" type="datetime1">
              <a:rPr lang="tr-TR" smtClean="0"/>
              <a:t>09.07.2014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C32E-8D6F-4204-BB6E-B6C4A05C12DB}" type="datetime1">
              <a:rPr lang="tr-TR" smtClean="0"/>
              <a:t>09.07.2014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70969-44F2-4B17-9557-56A93C4C6706}" type="datetime1">
              <a:rPr lang="tr-TR" smtClean="0"/>
              <a:t>09.07.2014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E6B7B-9574-44B4-BDAB-29F2FDD1668B}" type="datetime1">
              <a:rPr lang="tr-TR" smtClean="0"/>
              <a:t>09.07.2014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61FA87-7F79-4B5C-9668-AE807DB4F6DB}" type="datetime1">
              <a:rPr lang="tr-TR" smtClean="0"/>
              <a:t>09.07.2014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5DCF10-63DB-4461-ABF9-5BED219DC55F}" type="datetime1">
              <a:rPr lang="tr-TR" smtClean="0"/>
              <a:t>09.07.2014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6CB7FB-CCD6-43B2-81B1-17ABB0A809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10</a:t>
            </a:fld>
            <a:endParaRPr lang="tr-TR" dirty="0">
              <a:latin typeface="+mj-lt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0713" y="1247775"/>
            <a:ext cx="53625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Hinge Loss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11</a:t>
            </a:fld>
            <a:endParaRPr lang="tr-TR" dirty="0">
              <a:latin typeface="+mj-lt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4139952" y="2060848"/>
          <a:ext cx="4343400" cy="982663"/>
        </p:xfrm>
        <a:graphic>
          <a:graphicData uri="http://schemas.openxmlformats.org/presentationml/2006/ole">
            <p:oleObj spid="_x0000_s32770" name="Equation" r:id="rId3" imgW="2133360" imgH="482400" progId="Equation.3">
              <p:embed/>
            </p:oleObj>
          </a:graphicData>
        </a:graphic>
      </p:graphicFrame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060848"/>
            <a:ext cx="51054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Symbol" pitchFamily="18" charset="2"/>
              </a:rPr>
              <a:t>n</a:t>
            </a:r>
            <a:r>
              <a:rPr lang="tr-TR" dirty="0" smtClean="0"/>
              <a:t>-SVM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12</a:t>
            </a:fld>
            <a:endParaRPr lang="tr-TR" dirty="0">
              <a:latin typeface="+mj-lt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390775" y="1500188"/>
          <a:ext cx="4854575" cy="4127500"/>
        </p:xfrm>
        <a:graphic>
          <a:graphicData uri="http://schemas.openxmlformats.org/presentationml/2006/ole">
            <p:oleObj spid="_x0000_s33794" name="Equation" r:id="rId3" imgW="2361960" imgH="20062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5805264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dirty="0" smtClean="0">
                <a:solidFill>
                  <a:schemeClr val="tx2"/>
                </a:solidFill>
                <a:latin typeface="Symbol" pitchFamily="18" charset="2"/>
              </a:rPr>
              <a:t>n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 controls the fraction of support vectors 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13</a:t>
            </a:fld>
            <a:endParaRPr lang="tr-TR" dirty="0">
              <a:latin typeface="+mj-lt"/>
            </a:endParaRPr>
          </a:p>
        </p:txBody>
      </p:sp>
      <p:graphicFrame>
        <p:nvGraphicFramePr>
          <p:cNvPr id="5" name="Object 14"/>
          <p:cNvGraphicFramePr>
            <a:graphicFrameLocks noChangeAspect="1"/>
          </p:cNvGraphicFramePr>
          <p:nvPr/>
        </p:nvGraphicFramePr>
        <p:xfrm>
          <a:off x="2195736" y="3933056"/>
          <a:ext cx="4492625" cy="2312740"/>
        </p:xfrm>
        <a:graphic>
          <a:graphicData uri="http://schemas.openxmlformats.org/presentationml/2006/ole">
            <p:oleObj spid="_x0000_s34818" name="Equation" r:id="rId3" imgW="2108160" imgH="1079280" progId="Equation.3">
              <p:embed/>
            </p:oleObj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60648"/>
            <a:ext cx="8075240" cy="8640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Kernel Trick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11560" y="1700808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Preprocess input 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by basis functions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 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= 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φ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		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 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		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 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φ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 SVM solution 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5220072" y="4725144"/>
            <a:ext cx="1428759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995936" y="5445224"/>
            <a:ext cx="1071570" cy="6477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14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260648"/>
            <a:ext cx="8229600" cy="8640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Vectorial Kernels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560" y="1772816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Polynomials of degree 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  <a:endParaRPr kumimoji="0" lang="tr-TR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tr-TR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</a:t>
            </a:r>
            <a:endParaRPr kumimoji="0" lang="tr-TR" sz="2800" b="0" i="0" u="none" strike="noStrike" kern="1200" cap="none" spc="0" normalizeH="0" baseline="3000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857224" y="2571744"/>
          <a:ext cx="2640012" cy="547687"/>
        </p:xfrm>
        <a:graphic>
          <a:graphicData uri="http://schemas.openxmlformats.org/presentationml/2006/ole">
            <p:oleObj spid="_x0000_s35842" name="Equation" r:id="rId3" imgW="1218960" imgH="253800" progId="Equation.3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611560" y="4293096"/>
          <a:ext cx="5940425" cy="2044700"/>
        </p:xfrm>
        <a:graphic>
          <a:graphicData uri="http://schemas.openxmlformats.org/presentationml/2006/ole">
            <p:oleObj spid="_x0000_s35843" name="Equation" r:id="rId4" imgW="3098520" imgH="1066680" progId="Equation.3">
              <p:embed/>
            </p:oleObj>
          </a:graphicData>
        </a:graphic>
      </p:graphicFrame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628800"/>
            <a:ext cx="43624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15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260648"/>
            <a:ext cx="8229600" cy="88356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Vectorial Kernels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560" y="1772816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Radial-basis functions:</a:t>
            </a:r>
          </a:p>
        </p:txBody>
      </p:sp>
      <p:graphicFrame>
        <p:nvGraphicFramePr>
          <p:cNvPr id="10" name="Object 14"/>
          <p:cNvGraphicFramePr>
            <a:graphicFrameLocks noChangeAspect="1"/>
          </p:cNvGraphicFramePr>
          <p:nvPr/>
        </p:nvGraphicFramePr>
        <p:xfrm>
          <a:off x="971600" y="2564904"/>
          <a:ext cx="2698750" cy="1028700"/>
        </p:xfrm>
        <a:graphic>
          <a:graphicData uri="http://schemas.openxmlformats.org/presentationml/2006/ole">
            <p:oleObj spid="_x0000_s36868" name="Equation" r:id="rId3" imgW="1600200" imgH="609480" progId="Equation.3">
              <p:embed/>
            </p:oleObj>
          </a:graphicData>
        </a:graphic>
      </p:graphicFrame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916832"/>
            <a:ext cx="44005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/>
          <a:lstStyle/>
          <a:p>
            <a:r>
              <a:rPr lang="tr-TR" dirty="0" smtClean="0"/>
              <a:t>Defining kernels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16</a:t>
            </a:fld>
            <a:endParaRPr lang="tr-T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Kernel “engineering”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Defining good measures of similarity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String kernels, graph kernels, image kernels, ...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Empirical kernel map: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Define a set of templates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score function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)=[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),...,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)]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K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Symbol" pitchFamily="18" charset="2"/>
              </a:rPr>
              <a:t>f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1700808"/>
            <a:ext cx="8229600" cy="4389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Fixed kernel</a:t>
            </a:r>
            <a:r>
              <a:rPr kumimoji="0" lang="tr-T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combination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tr-TR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tr-TR" sz="2800" noProof="0" dirty="0" smtClean="0">
                <a:solidFill>
                  <a:schemeClr val="tx2"/>
                </a:solidFill>
                <a:latin typeface="+mj-lt"/>
              </a:rPr>
              <a:t>Adaptive kernel combination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lang="tr-TR" sz="2800" noProof="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u="none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lang="tr-TR" sz="2800" noProof="0" dirty="0" smtClean="0">
              <a:solidFill>
                <a:schemeClr val="tx2"/>
              </a:solidFill>
              <a:latin typeface="+mj-lt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Localized</a:t>
            </a:r>
            <a:r>
              <a:rPr kumimoji="0" lang="tr-TR" sz="2800" b="0" u="none" strike="noStrike" kern="120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kernel combination</a:t>
            </a:r>
            <a:endParaRPr kumimoji="0" lang="tr-TR" sz="2800" b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tr-TR" dirty="0" smtClean="0"/>
              <a:t>Multiple Kernel Learning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17</a:t>
            </a:fld>
            <a:endParaRPr lang="tr-TR" dirty="0">
              <a:latin typeface="+mj-lt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5004048" y="1916832"/>
          <a:ext cx="2714625" cy="1143000"/>
        </p:xfrm>
        <a:graphic>
          <a:graphicData uri="http://schemas.openxmlformats.org/presentationml/2006/ole">
            <p:oleObj spid="_x0000_s37890" name="Equation" r:id="rId3" imgW="1688760" imgH="7110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3131840" y="3789040"/>
          <a:ext cx="4164012" cy="1958975"/>
        </p:xfrm>
        <a:graphic>
          <a:graphicData uri="http://schemas.openxmlformats.org/presentationml/2006/ole">
            <p:oleObj spid="_x0000_s37892" name="Equation" r:id="rId4" imgW="2590560" imgH="121896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5364088" y="5877272"/>
          <a:ext cx="3184525" cy="550862"/>
        </p:xfrm>
        <a:graphic>
          <a:graphicData uri="http://schemas.openxmlformats.org/presentationml/2006/ole">
            <p:oleObj spid="_x0000_s37893" name="Equation" r:id="rId5" imgW="198108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/>
          <a:lstStyle/>
          <a:p>
            <a:r>
              <a:rPr lang="tr-TR" dirty="0" smtClean="0"/>
              <a:t>Multiclass Kernel Machines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18</a:t>
            </a:fld>
            <a:endParaRPr lang="tr-T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1-vs-all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Pairwise separation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Error-Correcting Output Codes (section 17.5)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Single multiclass optimization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363663" y="3786188"/>
          <a:ext cx="6629400" cy="1931987"/>
        </p:xfrm>
        <a:graphic>
          <a:graphicData uri="http://schemas.openxmlformats.org/presentationml/2006/ole">
            <p:oleObj spid="_x0000_s38914" name="Equation" r:id="rId3" imgW="32256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19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332656"/>
            <a:ext cx="8075240" cy="7920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SVM for Regression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560" y="1700808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a linear model (possibly kernelized)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)=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x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Use the 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є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-sensitive error function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286256"/>
            <a:ext cx="2667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2411760" y="3140968"/>
          <a:ext cx="5351462" cy="1012825"/>
        </p:xfrm>
        <a:graphic>
          <a:graphicData uri="http://schemas.openxmlformats.org/presentationml/2006/ole">
            <p:oleObj spid="_x0000_s39938" name="Equation" r:id="rId4" imgW="2819160" imgH="533160" progId="Equation.3">
              <p:embed/>
            </p:oleObj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/>
        </p:nvGraphicFramePr>
        <p:xfrm>
          <a:off x="1866900" y="4941888"/>
          <a:ext cx="3035300" cy="1557337"/>
        </p:xfrm>
        <a:graphic>
          <a:graphicData uri="http://schemas.openxmlformats.org/presentationml/2006/ole">
            <p:oleObj spid="_x0000_s39939" name="Equation" r:id="rId5" imgW="1434960" imgH="736560" progId="Equation.3">
              <p:embed/>
            </p:oleObj>
          </a:graphicData>
        </a:graphic>
      </p:graphicFrame>
      <p:graphicFrame>
        <p:nvGraphicFramePr>
          <p:cNvPr id="10" name="Object 20"/>
          <p:cNvGraphicFramePr>
            <a:graphicFrameLocks noChangeAspect="1"/>
          </p:cNvGraphicFramePr>
          <p:nvPr/>
        </p:nvGraphicFramePr>
        <p:xfrm>
          <a:off x="1222375" y="4149725"/>
          <a:ext cx="3167063" cy="850900"/>
        </p:xfrm>
        <a:graphic>
          <a:graphicData uri="http://schemas.openxmlformats.org/presentationml/2006/ole">
            <p:oleObj spid="_x0000_s39940" name="Equation" r:id="rId6" imgW="15620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13: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Kernel Machines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20</a:t>
            </a:fld>
            <a:endParaRPr lang="tr-TR" dirty="0">
              <a:latin typeface="+mj-lt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338" y="1357313"/>
            <a:ext cx="52673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 smtClean="0"/>
              <a:t>Kernel Regression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Polynomial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Gaussian kernel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21</a:t>
            </a:fld>
            <a:endParaRPr lang="tr-TR" dirty="0">
              <a:latin typeface="+mj-lt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571744"/>
            <a:ext cx="36671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500306"/>
            <a:ext cx="35337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Kernel Machines for Ranking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We require not only that scores be correct order but at least +1 unit margin.</a:t>
            </a:r>
          </a:p>
          <a:p>
            <a:r>
              <a:rPr lang="tr-TR" dirty="0" smtClean="0"/>
              <a:t>Linear case:</a:t>
            </a:r>
            <a:endParaRPr lang="tr-TR" dirty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619672" y="3284984"/>
          <a:ext cx="6144955" cy="2088232"/>
        </p:xfrm>
        <a:graphic>
          <a:graphicData uri="http://schemas.openxmlformats.org/presentationml/2006/ole">
            <p:oleObj spid="_x0000_s61442" name="Equation" r:id="rId3" imgW="261612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One-Class Kernel Machines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23</a:t>
            </a:fld>
            <a:endParaRPr lang="tr-T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Consider a sphere with center 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radius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642910" y="2500306"/>
          <a:ext cx="5168900" cy="3867150"/>
        </p:xfrm>
        <a:graphic>
          <a:graphicData uri="http://schemas.openxmlformats.org/presentationml/2006/ole">
            <p:oleObj spid="_x0000_s43010" name="Equation" r:id="rId3" imgW="2514600" imgH="1879560" progId="Equation.3">
              <p:embed/>
            </p:oleObj>
          </a:graphicData>
        </a:graphic>
      </p:graphicFrame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928795" y="4357694"/>
            <a:ext cx="857256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857752" y="4429132"/>
            <a:ext cx="928694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2714620"/>
            <a:ext cx="3071834" cy="307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24</a:t>
            </a:fld>
            <a:endParaRPr lang="tr-TR" dirty="0">
              <a:latin typeface="+mj-lt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1819275"/>
            <a:ext cx="60007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Large Margin Nearest Neighbor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Learns the matrix </a:t>
            </a:r>
            <a:r>
              <a:rPr lang="tr-TR" b="1" dirty="0" smtClean="0"/>
              <a:t>M</a:t>
            </a:r>
            <a:r>
              <a:rPr lang="tr-TR" dirty="0" smtClean="0"/>
              <a:t> of Mahalanobis metric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D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,</a:t>
            </a:r>
            <a:r>
              <a:rPr lang="tr-TR" b="1" i="1" dirty="0" smtClean="0"/>
              <a:t>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j</a:t>
            </a:r>
            <a:r>
              <a:rPr lang="tr-TR" dirty="0" smtClean="0"/>
              <a:t>)=(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-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j</a:t>
            </a:r>
            <a:r>
              <a:rPr lang="tr-TR" dirty="0" smtClean="0"/>
              <a:t>)</a:t>
            </a:r>
            <a:r>
              <a:rPr lang="tr-TR" baseline="30000" dirty="0" smtClean="0"/>
              <a:t>T</a:t>
            </a:r>
            <a:r>
              <a:rPr lang="tr-TR" b="1" dirty="0" smtClean="0"/>
              <a:t>M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-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j</a:t>
            </a:r>
            <a:r>
              <a:rPr lang="tr-TR" dirty="0" smtClean="0"/>
              <a:t>)</a:t>
            </a:r>
          </a:p>
          <a:p>
            <a:r>
              <a:rPr lang="tr-TR" dirty="0" smtClean="0"/>
              <a:t>For three instances </a:t>
            </a:r>
            <a:r>
              <a:rPr lang="tr-TR" i="1" dirty="0" smtClean="0"/>
              <a:t>i</a:t>
            </a:r>
            <a:r>
              <a:rPr lang="tr-TR" dirty="0" smtClean="0"/>
              <a:t>, </a:t>
            </a:r>
            <a:r>
              <a:rPr lang="tr-TR" i="1" dirty="0" smtClean="0"/>
              <a:t>j</a:t>
            </a:r>
            <a:r>
              <a:rPr lang="tr-TR" dirty="0" smtClean="0"/>
              <a:t>, and </a:t>
            </a:r>
            <a:r>
              <a:rPr lang="tr-TR" i="1" dirty="0" smtClean="0"/>
              <a:t>l</a:t>
            </a:r>
            <a:r>
              <a:rPr lang="tr-TR" dirty="0" smtClean="0"/>
              <a:t>, where </a:t>
            </a:r>
            <a:r>
              <a:rPr lang="tr-TR" i="1" dirty="0" smtClean="0"/>
              <a:t>i</a:t>
            </a:r>
            <a:r>
              <a:rPr lang="tr-TR" dirty="0" smtClean="0"/>
              <a:t> and </a:t>
            </a:r>
            <a:r>
              <a:rPr lang="tr-TR" i="1" dirty="0" smtClean="0"/>
              <a:t>j</a:t>
            </a:r>
            <a:r>
              <a:rPr lang="tr-TR" dirty="0" smtClean="0"/>
              <a:t> are of the same class and </a:t>
            </a:r>
            <a:r>
              <a:rPr lang="tr-TR" i="1" dirty="0" smtClean="0"/>
              <a:t>l</a:t>
            </a:r>
            <a:r>
              <a:rPr lang="tr-TR" dirty="0" smtClean="0"/>
              <a:t> different, we require</a:t>
            </a:r>
          </a:p>
          <a:p>
            <a:pPr>
              <a:buNone/>
            </a:pPr>
            <a:r>
              <a:rPr lang="tr-TR" i="1" dirty="0" smtClean="0"/>
              <a:t>	D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,</a:t>
            </a:r>
            <a:r>
              <a:rPr lang="tr-TR" b="1" i="1" dirty="0" smtClean="0"/>
              <a:t>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l</a:t>
            </a:r>
            <a:r>
              <a:rPr lang="tr-TR" dirty="0" smtClean="0"/>
              <a:t>) &gt; </a:t>
            </a:r>
            <a:r>
              <a:rPr lang="tr-TR" i="1" dirty="0" smtClean="0"/>
              <a:t>D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i</a:t>
            </a:r>
            <a:r>
              <a:rPr lang="tr-TR" dirty="0" smtClean="0"/>
              <a:t>,</a:t>
            </a:r>
            <a:r>
              <a:rPr lang="tr-TR" b="1" i="1" dirty="0" smtClean="0"/>
              <a:t> x</a:t>
            </a:r>
            <a:r>
              <a:rPr lang="tr-TR" i="1" baseline="30000" dirty="0" smtClean="0"/>
              <a:t>j</a:t>
            </a:r>
            <a:r>
              <a:rPr lang="tr-TR" dirty="0" smtClean="0"/>
              <a:t>)+1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and if this is not satisfied, we have a slack for the difference and we learn M to minimize the sum of such slacks over all </a:t>
            </a:r>
            <a:r>
              <a:rPr lang="tr-TR" i="1" dirty="0" smtClean="0"/>
              <a:t>i</a:t>
            </a:r>
            <a:r>
              <a:rPr lang="tr-TR" dirty="0" smtClean="0"/>
              <a:t>,</a:t>
            </a:r>
            <a:r>
              <a:rPr lang="tr-TR" i="1" dirty="0" smtClean="0"/>
              <a:t>j</a:t>
            </a:r>
            <a:r>
              <a:rPr lang="tr-TR" dirty="0" smtClean="0"/>
              <a:t>,</a:t>
            </a:r>
            <a:r>
              <a:rPr lang="tr-TR" i="1" dirty="0" smtClean="0"/>
              <a:t>l</a:t>
            </a:r>
            <a:r>
              <a:rPr lang="tr-TR" dirty="0" smtClean="0"/>
              <a:t> triples (</a:t>
            </a:r>
            <a:r>
              <a:rPr lang="tr-TR" i="1" dirty="0" smtClean="0"/>
              <a:t>j</a:t>
            </a:r>
            <a:r>
              <a:rPr lang="tr-TR" dirty="0" smtClean="0"/>
              <a:t> and </a:t>
            </a:r>
            <a:r>
              <a:rPr lang="tr-TR" i="1" dirty="0" smtClean="0"/>
              <a:t>l</a:t>
            </a:r>
            <a:r>
              <a:rPr lang="tr-TR" dirty="0" smtClean="0"/>
              <a:t> being one of </a:t>
            </a:r>
            <a:r>
              <a:rPr lang="tr-TR" i="1" dirty="0" smtClean="0"/>
              <a:t>k</a:t>
            </a:r>
            <a:r>
              <a:rPr lang="tr-TR" dirty="0" smtClean="0"/>
              <a:t> neighbors of </a:t>
            </a:r>
            <a:r>
              <a:rPr lang="tr-TR" i="1" dirty="0" smtClean="0"/>
              <a:t>i</a:t>
            </a:r>
            <a:r>
              <a:rPr lang="tr-TR" dirty="0" smtClean="0"/>
              <a:t>, over all </a:t>
            </a:r>
            <a:r>
              <a:rPr lang="tr-TR" i="1" dirty="0" smtClean="0"/>
              <a:t>i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LMNN algorithm (Weinberger and Saul 2009)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LMCA algorithm (Torresani and Lee 2007) uses  a similar approach where </a:t>
            </a:r>
            <a:r>
              <a:rPr lang="tr-TR" b="1" dirty="0" smtClean="0"/>
              <a:t>M</a:t>
            </a:r>
            <a:r>
              <a:rPr lang="tr-TR" dirty="0" smtClean="0"/>
              <a:t>=</a:t>
            </a:r>
            <a:r>
              <a:rPr lang="tr-TR" b="1" dirty="0" smtClean="0"/>
              <a:t>L</a:t>
            </a:r>
            <a:r>
              <a:rPr lang="tr-TR" baseline="30000" dirty="0" smtClean="0"/>
              <a:t>T</a:t>
            </a:r>
            <a:r>
              <a:rPr lang="tr-TR" b="1" dirty="0" smtClean="0"/>
              <a:t>L </a:t>
            </a:r>
            <a:r>
              <a:rPr lang="tr-TR" dirty="0" smtClean="0"/>
              <a:t>and learns </a:t>
            </a:r>
            <a:r>
              <a:rPr lang="tr-TR" b="1" dirty="0" smtClean="0"/>
              <a:t>L</a:t>
            </a:r>
            <a:endParaRPr lang="tr-TR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Learning a Distance Measure 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/>
              <a:pPr/>
              <a:t>26</a:t>
            </a:fld>
            <a:endParaRPr lang="tr-TR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132856"/>
            <a:ext cx="62388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69234"/>
          </a:xfrm>
        </p:spPr>
        <p:txBody>
          <a:bodyPr>
            <a:normAutofit/>
          </a:bodyPr>
          <a:lstStyle/>
          <a:p>
            <a:r>
              <a:rPr lang="tr-TR" dirty="0" smtClean="0"/>
              <a:t>Kernel Dimensionality Reduction</a:t>
            </a:r>
            <a:endParaRPr lang="tr-T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27</a:t>
            </a:fld>
            <a:endParaRPr lang="tr-TR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3043230" cy="4389120"/>
          </a:xfrm>
        </p:spPr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Kernel PCA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does PCA on the kernel matrix (equal to canonical PCA with a linear kernel)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Kernel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LDA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CCA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571612"/>
            <a:ext cx="515392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/>
          <a:lstStyle/>
          <a:p>
            <a:r>
              <a:rPr lang="tr-TR" dirty="0" smtClean="0"/>
              <a:t>Kernel Machines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3</a:t>
            </a:fld>
            <a:endParaRPr lang="tr-T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Discriminant-based: No need to estimate densities first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Define the discriminant in terms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support vectors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The use of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kernel functions,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application-specific measures of similarity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No need to represent instances as vectors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Convex optimization problems with a unique solution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r"/>
            <a:fld id="{07945056-924C-4EF3-9DBF-A3C8C7422096}" type="slidenum">
              <a:rPr lang="tr-TR">
                <a:latin typeface="+mj-lt"/>
              </a:rPr>
              <a:pPr algn="r"/>
              <a:t>4</a:t>
            </a:fld>
            <a:endParaRPr lang="tr-TR" dirty="0">
              <a:latin typeface="+mj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60648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Optimal Separating Hyperplane</a:t>
            </a:r>
            <a:endParaRPr kumimoji="0" lang="tr-TR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11188" y="5780088"/>
            <a:ext cx="5150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(Cortes and Vapnik, 1995; Vapnik, 1995)</a:t>
            </a:r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1907704" y="1484784"/>
          <a:ext cx="5328592" cy="3739040"/>
        </p:xfrm>
        <a:graphic>
          <a:graphicData uri="http://schemas.openxmlformats.org/presentationml/2006/ole">
            <p:oleObj spid="_x0000_s25602" name="Equation" r:id="rId3" imgW="2425680" imgH="1701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r"/>
            <a:fld id="{C4879F51-F908-45F9-A550-6EA67E05D6C9}" type="slidenum">
              <a:rPr lang="tr-TR">
                <a:latin typeface="+mj-lt"/>
              </a:rPr>
              <a:pPr algn="r"/>
              <a:t>5</a:t>
            </a:fld>
            <a:endParaRPr lang="tr-TR" dirty="0"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560" y="260648"/>
            <a:ext cx="8229600" cy="9000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Margin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560" y="1700808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from the discriminant to the closest instances on either side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Distance of x to the hyperplane 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We require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 a unique sol’n, fix </a:t>
            </a:r>
            <a:r>
              <a:rPr kumimoji="0" lang="tr-T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ρ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</a:t>
            </a:r>
            <a:r>
              <a:rPr kumimoji="0" lang="tr-T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||=1, and to max margin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940152" y="2636912"/>
          <a:ext cx="1474788" cy="1017588"/>
        </p:xfrm>
        <a:graphic>
          <a:graphicData uri="http://schemas.openxmlformats.org/presentationml/2006/ole">
            <p:oleObj spid="_x0000_s26626" name="Equation" r:id="rId3" imgW="736560" imgH="507960" progId="Equation.3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2843808" y="3501008"/>
          <a:ext cx="2544762" cy="889000"/>
        </p:xfrm>
        <a:graphic>
          <a:graphicData uri="http://schemas.openxmlformats.org/presentationml/2006/ole">
            <p:oleObj spid="_x0000_s26627" name="Equation" r:id="rId4" imgW="1346040" imgH="469800" progId="Equation.3">
              <p:embed/>
            </p:oleObj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979712" y="5373216"/>
          <a:ext cx="5522913" cy="792163"/>
        </p:xfrm>
        <a:graphic>
          <a:graphicData uri="http://schemas.openxmlformats.org/presentationml/2006/ole">
            <p:oleObj spid="_x0000_s26628" name="Equation" r:id="rId5" imgW="2743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05800" cy="796086"/>
          </a:xfrm>
        </p:spPr>
        <p:txBody>
          <a:bodyPr>
            <a:normAutofit/>
          </a:bodyPr>
          <a:lstStyle/>
          <a:p>
            <a:r>
              <a:rPr lang="tr-TR" dirty="0" smtClean="0"/>
              <a:t>Margin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6</a:t>
            </a:fld>
            <a:endParaRPr lang="tr-TR" dirty="0">
              <a:latin typeface="+mj-lt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5500494" cy="444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7</a:t>
            </a:fld>
            <a:endParaRPr lang="tr-TR" dirty="0">
              <a:latin typeface="+mj-lt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379538" y="811213"/>
          <a:ext cx="5637212" cy="4962525"/>
        </p:xfrm>
        <a:graphic>
          <a:graphicData uri="http://schemas.openxmlformats.org/presentationml/2006/ole">
            <p:oleObj spid="_x0000_s28674" name="Equation" r:id="rId3" imgW="2743200" imgH="241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8</a:t>
            </a:fld>
            <a:endParaRPr lang="tr-TR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4348" y="4786322"/>
            <a:ext cx="77755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Most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are 0 and only a small number have α</a:t>
            </a:r>
            <a:r>
              <a:rPr lang="tr-TR" sz="24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&gt;0; they are the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support vectors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285852" y="1071546"/>
          <a:ext cx="5899150" cy="3343275"/>
        </p:xfrm>
        <a:graphic>
          <a:graphicData uri="http://schemas.openxmlformats.org/presentationml/2006/ole">
            <p:oleObj spid="_x0000_s29698" name="Equation" r:id="rId3" imgW="2869920" imgH="1625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CB7FB-CCD6-43B2-81B1-17ABB0A809B6}" type="slidenum">
              <a:rPr lang="tr-TR" smtClean="0">
                <a:latin typeface="+mj-lt"/>
              </a:rPr>
              <a:pPr/>
              <a:t>9</a:t>
            </a:fld>
            <a:endParaRPr lang="tr-TR" dirty="0">
              <a:latin typeface="+mj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188640"/>
            <a:ext cx="8229600" cy="9361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Soft Margin Hyperplane</a:t>
            </a:r>
            <a:endParaRPr kumimoji="0" lang="tr-T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560" y="1628800"/>
            <a:ext cx="8229600" cy="3886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Not linearly separable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Soft error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New primal is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1152525" y="2492375"/>
          <a:ext cx="2879725" cy="530225"/>
        </p:xfrm>
        <a:graphic>
          <a:graphicData uri="http://schemas.openxmlformats.org/presentationml/2006/ole">
            <p:oleObj spid="_x0000_s30722" name="Equation" r:id="rId3" imgW="1307880" imgH="241200" progId="Equation.3">
              <p:embed/>
            </p:oleObj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928794" y="3929066"/>
          <a:ext cx="820738" cy="762000"/>
        </p:xfrm>
        <a:graphic>
          <a:graphicData uri="http://schemas.openxmlformats.org/presentationml/2006/ole">
            <p:oleObj spid="_x0000_s30723" name="Equation" r:id="rId4" imgW="368280" imgH="342720" progId="Equation.3">
              <p:embed/>
            </p:oleObj>
          </a:graphicData>
        </a:graphic>
      </p:graphicFrame>
      <p:graphicFrame>
        <p:nvGraphicFramePr>
          <p:cNvPr id="10" name="Object 18"/>
          <p:cNvGraphicFramePr>
            <a:graphicFrameLocks noChangeAspect="1"/>
          </p:cNvGraphicFramePr>
          <p:nvPr/>
        </p:nvGraphicFramePr>
        <p:xfrm>
          <a:off x="1187624" y="5301208"/>
          <a:ext cx="7343775" cy="774700"/>
        </p:xfrm>
        <a:graphic>
          <a:graphicData uri="http://schemas.openxmlformats.org/presentationml/2006/ole">
            <p:oleObj spid="_x0000_s30724" name="Equation" r:id="rId5" imgW="3720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155</TotalTime>
  <Words>382</Words>
  <Application>Microsoft Office PowerPoint</Application>
  <PresentationFormat>On-screen Show (4:3)</PresentationFormat>
  <Paragraphs>127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Median</vt:lpstr>
      <vt:lpstr>Equation</vt:lpstr>
      <vt:lpstr>Microsoft Equation 3.0</vt:lpstr>
      <vt:lpstr>INTRODUCTION  TO  Machine  Learning 3rd Edition</vt:lpstr>
      <vt:lpstr>CHAPTER 13:  Kernel Machines</vt:lpstr>
      <vt:lpstr>Kernel Machines</vt:lpstr>
      <vt:lpstr>Slide 4</vt:lpstr>
      <vt:lpstr>Slide 5</vt:lpstr>
      <vt:lpstr>Margin</vt:lpstr>
      <vt:lpstr>Slide 7</vt:lpstr>
      <vt:lpstr>Slide 8</vt:lpstr>
      <vt:lpstr>Slide 9</vt:lpstr>
      <vt:lpstr>Slide 10</vt:lpstr>
      <vt:lpstr>Hinge Loss</vt:lpstr>
      <vt:lpstr>n-SVM</vt:lpstr>
      <vt:lpstr>Slide 13</vt:lpstr>
      <vt:lpstr>Slide 14</vt:lpstr>
      <vt:lpstr>Slide 15</vt:lpstr>
      <vt:lpstr>Defining kernels</vt:lpstr>
      <vt:lpstr>Multiple Kernel Learning</vt:lpstr>
      <vt:lpstr>Multiclass Kernel Machines</vt:lpstr>
      <vt:lpstr>Slide 19</vt:lpstr>
      <vt:lpstr>Slide 20</vt:lpstr>
      <vt:lpstr>Kernel Regression</vt:lpstr>
      <vt:lpstr>Kernel Machines for Ranking</vt:lpstr>
      <vt:lpstr>One-Class Kernel Machines</vt:lpstr>
      <vt:lpstr>Slide 24</vt:lpstr>
      <vt:lpstr>Large Margin Nearest Neighbor</vt:lpstr>
      <vt:lpstr>Learning a Distance Measure </vt:lpstr>
      <vt:lpstr>Kernel Dimensionality Reduction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Machine Learning 2nd Edition</dc:title>
  <dc:creator>ethem alpaydın</dc:creator>
  <cp:lastModifiedBy>ethem alpaydın</cp:lastModifiedBy>
  <cp:revision>28</cp:revision>
  <dcterms:created xsi:type="dcterms:W3CDTF">2010-02-24T14:37:12Z</dcterms:created>
  <dcterms:modified xsi:type="dcterms:W3CDTF">2014-07-09T14:02:44Z</dcterms:modified>
</cp:coreProperties>
</file>