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0"/>
  </p:notesMasterIdLst>
  <p:handoutMasterIdLst>
    <p:handoutMasterId r:id="rId41"/>
  </p:handoutMasterIdLst>
  <p:sldIdLst>
    <p:sldId id="526" r:id="rId2"/>
    <p:sldId id="459" r:id="rId3"/>
    <p:sldId id="460" r:id="rId4"/>
    <p:sldId id="492" r:id="rId5"/>
    <p:sldId id="493" r:id="rId6"/>
    <p:sldId id="494" r:id="rId7"/>
    <p:sldId id="495" r:id="rId8"/>
    <p:sldId id="496" r:id="rId9"/>
    <p:sldId id="517" r:id="rId10"/>
    <p:sldId id="518" r:id="rId11"/>
    <p:sldId id="497" r:id="rId12"/>
    <p:sldId id="498" r:id="rId13"/>
    <p:sldId id="499" r:id="rId14"/>
    <p:sldId id="500" r:id="rId15"/>
    <p:sldId id="501" r:id="rId16"/>
    <p:sldId id="502" r:id="rId17"/>
    <p:sldId id="506" r:id="rId18"/>
    <p:sldId id="505" r:id="rId19"/>
    <p:sldId id="503" r:id="rId20"/>
    <p:sldId id="504" r:id="rId21"/>
    <p:sldId id="507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7" r:id="rId39"/>
  </p:sldIdLst>
  <p:sldSz cx="9144000" cy="6858000" type="screen4x3"/>
  <p:notesSz cx="10234613" cy="70993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B2B2B2"/>
    <a:srgbClr val="66FF33"/>
    <a:srgbClr val="3333FF"/>
    <a:srgbClr val="990033"/>
    <a:srgbClr val="FF6600"/>
    <a:srgbClr val="FF00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241" autoAdjust="0"/>
  </p:normalViewPr>
  <p:slideViewPr>
    <p:cSldViewPr>
      <p:cViewPr varScale="1">
        <p:scale>
          <a:sx n="91" d="100"/>
          <a:sy n="91" d="100"/>
        </p:scale>
        <p:origin x="-13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254" y="-84"/>
      </p:cViewPr>
      <p:guideLst>
        <p:guide orient="horz" pos="2236"/>
        <p:guide pos="32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52BA44FE-7B85-43D5-AE63-0C17B3098B30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2113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31E5A5A0-617D-497C-ABE4-338040C919AB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7B864A4-B3FA-4B3C-A54F-0FA114F67F81}" type="datetime1">
              <a:rPr lang="en-US" smtClean="0"/>
              <a:t>7/9/2014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945DB-4308-4D31-8986-49B2179901C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7083-A75F-49CE-A9DF-CC10A4E0D257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1B5D-C583-49A4-BB48-8BFB0EE914E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1B63459-AE0B-4789-A38A-A836F17A7783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08F1F93-15A9-49B8-8A66-92005BA982F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A6B73DB-64DA-4021-9E79-6D5FA54F99A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642100"/>
            <a:ext cx="6048375" cy="215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881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AC6385-E1AF-4C1C-97A4-8637B2D460B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650-5449-47BA-9B7E-7EDC84CA6932}" type="datetime1">
              <a:rPr lang="en-US" smtClean="0"/>
              <a:t>7/9/2014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BBAB8D-3F76-49F2-A93D-717D0CF5353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DF16-E584-47ED-9D29-3AE5C15C1486}" type="datetime1">
              <a:rPr lang="en-US" smtClean="0"/>
              <a:t>7/9/2014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2E42778-EF39-4F4B-AC23-AF85414C9DA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315A2E2-F747-47D8-BCC2-F62472A62734}" type="datetime1">
              <a:rPr lang="en-US" smtClean="0"/>
              <a:t>7/9/2014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5D63DAC-9BB8-45D2-B4AC-60723BA3F75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11AA8CC-1E5E-4FA7-B5D5-A4F9D7BE9E2A}" type="datetime1">
              <a:rPr lang="en-US" smtClean="0"/>
              <a:t>7/9/2014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94ADC7-1EA8-4E32-A169-A8458046E2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67A47-0023-4653-9FC2-9ABD6162E14C}" type="datetime1">
              <a:rPr lang="en-US" smtClean="0"/>
              <a:t>7/9/2014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1C680-7754-4417-960D-DD18787A755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A8F3-5A58-4AD8-9913-A25C17690C79}" type="datetime1">
              <a:rPr lang="en-US" smtClean="0"/>
              <a:t>7/9/2014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04E7F-769E-4EF8-83A3-CED047E5F3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1BB65-B265-453A-84A5-6D45C08819D0}" type="datetime1">
              <a:rPr lang="en-US" smtClean="0"/>
              <a:t>7/9/2014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C4882F-80C0-4721-BEC6-A4EC8F3CC52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96D5BC-F756-4C30-AB5C-0072E3D27F9D}" type="datetime1">
              <a:rPr lang="en-US" smtClean="0"/>
              <a:t>7/9/2014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CE86FA7-7AE7-4E8F-AC50-94444DF92F7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85AC20-5EA7-4B8B-8697-C3AD71748F07}" type="datetime1">
              <a:rPr lang="en-US" smtClean="0"/>
              <a:t>7/9/2014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Lecture Notes for E Alpaydın 2010 Introduction to Machine Learning 2e © The MIT Press (V1.0)</a:t>
            </a:r>
            <a:endParaRPr lang="tr-T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A2F12FB-8D5F-43C4-BFEC-5786600BF0E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1840" y="1988840"/>
            <a:ext cx="4915272" cy="2160240"/>
          </a:xfrm>
        </p:spPr>
        <p:txBody>
          <a:bodyPr>
            <a:normAutofit fontScale="90000"/>
          </a:bodyPr>
          <a:lstStyle/>
          <a:p>
            <a:r>
              <a:rPr lang="tr-TR" i="0" dirty="0"/>
              <a:t>INTRODUCTION </a:t>
            </a:r>
            <a:r>
              <a:rPr lang="tr-TR" i="0" dirty="0" smtClean="0"/>
              <a:t/>
            </a:r>
            <a:br>
              <a:rPr lang="tr-TR" i="0" dirty="0" smtClean="0"/>
            </a:br>
            <a:r>
              <a:rPr lang="tr-TR" i="0" dirty="0" smtClean="0"/>
              <a:t>TO</a:t>
            </a:r>
            <a:r>
              <a:rPr lang="tr-TR" dirty="0" smtClean="0"/>
              <a:t> 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Machine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Learning</a:t>
            </a:r>
            <a:br>
              <a:rPr lang="tr-TR" dirty="0" smtClean="0"/>
            </a:br>
            <a:r>
              <a:rPr lang="tr-TR" sz="2800" dirty="0" smtClean="0"/>
              <a:t>3rd Edition</a:t>
            </a:r>
            <a:endParaRPr lang="tr-TR" sz="2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9552" y="4149080"/>
            <a:ext cx="7344816" cy="1584176"/>
          </a:xfrm>
          <a:prstGeom prst="rect">
            <a:avLst/>
          </a:prstGeom>
        </p:spPr>
        <p:txBody>
          <a:bodyPr vert="horz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ETHEM ALPAYDIN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© The MIT Press, 2014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alpaydin@boun.edu.tr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http://www.cmpe.boun.edu.tr/~ethem/i2ml3e</a:t>
            </a: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131840" y="836712"/>
            <a:ext cx="4895850" cy="36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Lecture Slides for</a:t>
            </a:r>
          </a:p>
        </p:txBody>
      </p:sp>
      <p:pic>
        <p:nvPicPr>
          <p:cNvPr id="15" name="Picture 2" descr="http://mitpress.mit.edu/sites/default/files/imagecache/booklist_node/9780262028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2095500" cy="2371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700808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Single sigmoid output</a:t>
            </a: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endParaRPr lang="tr-TR" dirty="0">
              <a:solidFill>
                <a:schemeClr val="tx2"/>
              </a:solidFill>
              <a:latin typeface="+mj-lt"/>
            </a:endParaRPr>
          </a:p>
          <a:p>
            <a:r>
              <a:rPr lang="tr-TR" i="1" dirty="0">
                <a:solidFill>
                  <a:schemeClr val="tx2"/>
                </a:solidFill>
                <a:latin typeface="+mj-lt"/>
              </a:rPr>
              <a:t>K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&gt;2 softmax outputs</a:t>
            </a:r>
          </a:p>
          <a:p>
            <a:endParaRPr lang="tr-TR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Classification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AD75DD5-5E2D-4BBE-B710-698D7CA6DC19}" type="slidenum">
              <a:rPr lang="tr-TR"/>
              <a:pPr/>
              <a:t>10</a:t>
            </a:fld>
            <a:endParaRPr lang="tr-TR"/>
          </a:p>
        </p:txBody>
      </p:sp>
      <p:graphicFrame>
        <p:nvGraphicFramePr>
          <p:cNvPr id="435210" name="Object 10"/>
          <p:cNvGraphicFramePr>
            <a:graphicFrameLocks noChangeAspect="1"/>
          </p:cNvGraphicFramePr>
          <p:nvPr>
            <p:ph sz="quarter" idx="1"/>
          </p:nvPr>
        </p:nvGraphicFramePr>
        <p:xfrm>
          <a:off x="1979712" y="2348880"/>
          <a:ext cx="4959350" cy="1393825"/>
        </p:xfrm>
        <a:graphic>
          <a:graphicData uri="http://schemas.openxmlformats.org/presentationml/2006/ole">
            <p:oleObj spid="_x0000_s435210" name="Equation" r:id="rId3" imgW="2666880" imgH="749160" progId="Equation.3">
              <p:embed/>
            </p:oleObj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1259632" y="4509120"/>
          <a:ext cx="6338887" cy="1482725"/>
        </p:xfrm>
        <a:graphic>
          <a:graphicData uri="http://schemas.openxmlformats.org/presentationml/2006/ole">
            <p:oleObj spid="_x0000_s435212" name="Equation" r:id="rId4" imgW="314928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Learning Boolean AND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84F2F08-6D04-4D6A-AC2F-1F5B3C1D77D2}" type="slidenum">
              <a:rPr lang="tr-TR"/>
              <a:pPr/>
              <a:t>11</a:t>
            </a:fld>
            <a:endParaRPr lang="tr-TR"/>
          </a:p>
        </p:txBody>
      </p:sp>
      <p:pic>
        <p:nvPicPr>
          <p:cNvPr id="405513" name="Picture 9" descr="Per2-and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205038"/>
            <a:ext cx="7618412" cy="3833812"/>
          </a:xfrm>
          <a:prstGeom prst="rect">
            <a:avLst/>
          </a:prstGeom>
          <a:noFill/>
        </p:spPr>
      </p:pic>
      <p:pic>
        <p:nvPicPr>
          <p:cNvPr id="405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908050"/>
            <a:ext cx="21336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829230"/>
          </a:xfrm>
        </p:spPr>
        <p:txBody>
          <a:bodyPr>
            <a:normAutofit/>
          </a:bodyPr>
          <a:lstStyle/>
          <a:p>
            <a:r>
              <a:rPr lang="tr-TR" dirty="0"/>
              <a:t>XOR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  <a:p>
            <a:r>
              <a:rPr lang="tr-TR" sz="2800" dirty="0">
                <a:solidFill>
                  <a:schemeClr val="tx2"/>
                </a:solidFill>
                <a:latin typeface="+mj-lt"/>
              </a:rPr>
              <a:t>No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0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,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 satisfy:</a:t>
            </a:r>
          </a:p>
        </p:txBody>
      </p:sp>
      <p:graphicFrame>
        <p:nvGraphicFramePr>
          <p:cNvPr id="406538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971600" y="4509120"/>
          <a:ext cx="2803525" cy="1800225"/>
        </p:xfrm>
        <a:graphic>
          <a:graphicData uri="http://schemas.openxmlformats.org/presentationml/2006/ole">
            <p:oleObj spid="_x0000_s406538" name="Equation" r:id="rId3" imgW="1384200" imgH="888840" progId="Equation.3">
              <p:embed/>
            </p:oleObj>
          </a:graphicData>
        </a:graphic>
      </p:graphicFrame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8C5143-AE91-4249-953E-68279BCA7499}" type="slidenum">
              <a:rPr lang="tr-TR"/>
              <a:pPr/>
              <a:t>12</a:t>
            </a:fld>
            <a:endParaRPr lang="tr-TR"/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557338"/>
            <a:ext cx="21812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6536" name="Picture 8" descr="Per-xor_c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3024188" cy="2855913"/>
          </a:xfrm>
          <a:prstGeom prst="rect">
            <a:avLst/>
          </a:prstGeom>
          <a:noFill/>
        </p:spPr>
      </p:pic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4643438" y="4652963"/>
            <a:ext cx="3467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(Minsky and Papert, 1969)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78" name="Picture 26" descr="Ml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4073525" cy="4824413"/>
          </a:xfrm>
          <a:prstGeom prst="rect">
            <a:avLst/>
          </a:prstGeom>
          <a:noFill/>
        </p:spPr>
      </p:pic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Multilayer Perceptrons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BB2A4F8-E2AC-49FE-842A-7F060937B573}" type="slidenum">
              <a:rPr lang="tr-TR"/>
              <a:pPr/>
              <a:t>13</a:t>
            </a:fld>
            <a:endParaRPr lang="tr-TR"/>
          </a:p>
        </p:txBody>
      </p:sp>
      <p:graphicFrame>
        <p:nvGraphicFramePr>
          <p:cNvPr id="407580" name="Object 28"/>
          <p:cNvGraphicFramePr>
            <a:graphicFrameLocks noChangeAspect="1"/>
          </p:cNvGraphicFramePr>
          <p:nvPr>
            <p:ph sz="quarter" idx="1"/>
          </p:nvPr>
        </p:nvGraphicFramePr>
        <p:xfrm>
          <a:off x="4640263" y="1933575"/>
          <a:ext cx="3822700" cy="2744788"/>
        </p:xfrm>
        <a:graphic>
          <a:graphicData uri="http://schemas.openxmlformats.org/presentationml/2006/ole">
            <p:oleObj spid="_x0000_s407580" name="Equation" r:id="rId4" imgW="1981080" imgH="1422360" progId="Equation.3">
              <p:embed/>
            </p:oleObj>
          </a:graphicData>
        </a:graphic>
      </p:graphicFrame>
      <p:sp>
        <p:nvSpPr>
          <p:cNvPr id="407579" name="Rectangle 27"/>
          <p:cNvSpPr>
            <a:spLocks noChangeArrowheads="1"/>
          </p:cNvSpPr>
          <p:nvPr/>
        </p:nvSpPr>
        <p:spPr bwMode="auto">
          <a:xfrm>
            <a:off x="4932363" y="5661025"/>
            <a:ext cx="3143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(Rumelhart et al., 1986)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29C490-73CE-4F5E-9840-A182E2F85A38}" type="slidenum">
              <a:rPr lang="tr-TR"/>
              <a:pPr/>
              <a:t>14</a:t>
            </a:fld>
            <a:endParaRPr lang="tr-TR"/>
          </a:p>
        </p:txBody>
      </p:sp>
      <p:pic>
        <p:nvPicPr>
          <p:cNvPr id="408585" name="Picture 9" descr="Mlp-xor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832475" cy="5434012"/>
          </a:xfrm>
          <a:prstGeom prst="rect">
            <a:avLst/>
          </a:prstGeom>
          <a:noFill/>
        </p:spPr>
      </p:pic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99592" y="6093296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XOR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= 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~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 OR (~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baseline="-25000" dirty="0">
                <a:solidFill>
                  <a:schemeClr val="tx2"/>
                </a:solidFill>
                <a:latin typeface="+mj-lt"/>
              </a:rPr>
              <a:t>2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705" name="Picture 9" descr="Mlp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073525" cy="4824413"/>
          </a:xfrm>
          <a:prstGeom prst="rect">
            <a:avLst/>
          </a:prstGeom>
          <a:noFill/>
        </p:spPr>
      </p:pic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Backpropagation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A3078D8-0F00-4566-9A92-C34AA1C3C919}" type="slidenum">
              <a:rPr lang="tr-TR"/>
              <a:pPr/>
              <a:t>15</a:t>
            </a:fld>
            <a:endParaRPr lang="tr-TR"/>
          </a:p>
        </p:txBody>
      </p:sp>
      <p:grpSp>
        <p:nvGrpSpPr>
          <p:cNvPr id="413710" name="Group 14"/>
          <p:cNvGrpSpPr>
            <a:grpSpLocks/>
          </p:cNvGrpSpPr>
          <p:nvPr/>
        </p:nvGrpSpPr>
        <p:grpSpPr bwMode="auto">
          <a:xfrm>
            <a:off x="4508501" y="1866900"/>
            <a:ext cx="4154487" cy="3432175"/>
            <a:chOff x="2840" y="1223"/>
            <a:chExt cx="2617" cy="2162"/>
          </a:xfrm>
        </p:grpSpPr>
        <p:graphicFrame>
          <p:nvGraphicFramePr>
            <p:cNvPr id="413707" name="Object 11"/>
            <p:cNvGraphicFramePr>
              <a:graphicFrameLocks noChangeAspect="1"/>
            </p:cNvGraphicFramePr>
            <p:nvPr/>
          </p:nvGraphicFramePr>
          <p:xfrm>
            <a:off x="2840" y="1223"/>
            <a:ext cx="2617" cy="2137"/>
          </p:xfrm>
          <a:graphic>
            <a:graphicData uri="http://schemas.openxmlformats.org/presentationml/2006/ole">
              <p:oleObj spid="_x0000_s413707" name="Equation" r:id="rId4" imgW="2286000" imgH="1866600" progId="Equation.3">
                <p:embed/>
              </p:oleObj>
            </a:graphicData>
          </a:graphic>
        </p:graphicFrame>
        <p:sp>
          <p:nvSpPr>
            <p:cNvPr id="413709" name="Rectangle 13"/>
            <p:cNvSpPr>
              <a:spLocks noChangeArrowheads="1"/>
            </p:cNvSpPr>
            <p:nvPr/>
          </p:nvSpPr>
          <p:spPr bwMode="auto">
            <a:xfrm>
              <a:off x="3152" y="2795"/>
              <a:ext cx="1724" cy="59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4BF8D-2848-4E14-9B19-F6E8A37C5D0B}" type="slidenum">
              <a:rPr lang="tr-TR">
                <a:latin typeface="+mj-lt"/>
              </a:rPr>
              <a:pPr/>
              <a:t>16</a:t>
            </a:fld>
            <a:endParaRPr lang="tr-TR">
              <a:latin typeface="+mj-lt"/>
            </a:endParaRPr>
          </a:p>
        </p:txBody>
      </p:sp>
      <p:graphicFrame>
        <p:nvGraphicFramePr>
          <p:cNvPr id="415772" name="Object 28"/>
          <p:cNvGraphicFramePr>
            <a:graphicFrameLocks noChangeAspect="1"/>
          </p:cNvGraphicFramePr>
          <p:nvPr>
            <p:ph sz="half" idx="4294967295"/>
          </p:nvPr>
        </p:nvGraphicFramePr>
        <p:xfrm>
          <a:off x="755576" y="4221088"/>
          <a:ext cx="2174875" cy="412750"/>
        </p:xfrm>
        <a:graphic>
          <a:graphicData uri="http://schemas.openxmlformats.org/presentationml/2006/ole">
            <p:oleObj spid="_x0000_s415772" name="Equation" r:id="rId3" imgW="1206360" imgH="228600" progId="Equation.3">
              <p:embed/>
            </p:oleObj>
          </a:graphicData>
        </a:graphic>
      </p:graphicFrame>
      <p:graphicFrame>
        <p:nvGraphicFramePr>
          <p:cNvPr id="415774" name="Object 30"/>
          <p:cNvGraphicFramePr>
            <a:graphicFrameLocks noChangeAspect="1"/>
          </p:cNvGraphicFramePr>
          <p:nvPr>
            <p:ph sz="half" idx="4294967295"/>
          </p:nvPr>
        </p:nvGraphicFramePr>
        <p:xfrm>
          <a:off x="683568" y="1916832"/>
          <a:ext cx="2289175" cy="973137"/>
        </p:xfrm>
        <a:graphic>
          <a:graphicData uri="http://schemas.openxmlformats.org/presentationml/2006/ole">
            <p:oleObj spid="_x0000_s415774" name="Equation" r:id="rId4" imgW="1015920" imgH="431640" progId="Equation.3">
              <p:embed/>
            </p:oleObj>
          </a:graphicData>
        </a:graphic>
      </p:graphicFrame>
      <p:graphicFrame>
        <p:nvGraphicFramePr>
          <p:cNvPr id="415781" name="Object 37"/>
          <p:cNvGraphicFramePr>
            <a:graphicFrameLocks noChangeAspect="1"/>
          </p:cNvGraphicFramePr>
          <p:nvPr/>
        </p:nvGraphicFramePr>
        <p:xfrm>
          <a:off x="3914775" y="3236913"/>
          <a:ext cx="4192588" cy="3119437"/>
        </p:xfrm>
        <a:graphic>
          <a:graphicData uri="http://schemas.openxmlformats.org/presentationml/2006/ole">
            <p:oleObj spid="_x0000_s415781" name="Equation" r:id="rId5" imgW="2184120" imgH="1625400" progId="Equation.3">
              <p:embed/>
            </p:oleObj>
          </a:graphicData>
        </a:graphic>
      </p:graphicFrame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tr-TR" sz="4000" dirty="0">
                <a:solidFill>
                  <a:schemeClr val="tx2"/>
                </a:solidFill>
                <a:latin typeface="+mj-lt"/>
              </a:rPr>
              <a:t>Regression</a:t>
            </a:r>
          </a:p>
        </p:txBody>
      </p:sp>
      <p:sp>
        <p:nvSpPr>
          <p:cNvPr id="415760" name="Rectangle 16"/>
          <p:cNvSpPr>
            <a:spLocks noChangeArrowheads="1"/>
          </p:cNvSpPr>
          <p:nvPr/>
        </p:nvSpPr>
        <p:spPr bwMode="auto">
          <a:xfrm>
            <a:off x="6786578" y="5000636"/>
            <a:ext cx="1000132" cy="431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15762" name="Rectangle 18"/>
          <p:cNvSpPr>
            <a:spLocks noChangeArrowheads="1"/>
          </p:cNvSpPr>
          <p:nvPr/>
        </p:nvSpPr>
        <p:spPr bwMode="auto">
          <a:xfrm>
            <a:off x="1285851" y="4214818"/>
            <a:ext cx="1000133" cy="431800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V="1">
            <a:off x="1692275" y="4724400"/>
            <a:ext cx="0" cy="9366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4" name="Line 20"/>
          <p:cNvSpPr>
            <a:spLocks noChangeShapeType="1"/>
          </p:cNvSpPr>
          <p:nvPr/>
        </p:nvSpPr>
        <p:spPr bwMode="auto">
          <a:xfrm flipV="1">
            <a:off x="1692275" y="3068638"/>
            <a:ext cx="0" cy="9366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 flipV="1">
            <a:off x="2987675" y="1412875"/>
            <a:ext cx="1439863" cy="5032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>
            <a:off x="7019925" y="1484313"/>
            <a:ext cx="0" cy="4318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7" name="Line 23"/>
          <p:cNvSpPr>
            <a:spLocks noChangeShapeType="1"/>
          </p:cNvSpPr>
          <p:nvPr/>
        </p:nvSpPr>
        <p:spPr bwMode="auto">
          <a:xfrm>
            <a:off x="7019925" y="2852738"/>
            <a:ext cx="0" cy="2889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15768" name="Text Box 24"/>
          <p:cNvSpPr txBox="1">
            <a:spLocks noChangeArrowheads="1"/>
          </p:cNvSpPr>
          <p:nvPr/>
        </p:nvSpPr>
        <p:spPr bwMode="auto">
          <a:xfrm>
            <a:off x="395288" y="3429000"/>
            <a:ext cx="966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solidFill>
                  <a:srgbClr val="3333FF"/>
                </a:solidFill>
                <a:latin typeface="+mj-lt"/>
              </a:rPr>
              <a:t>Forward</a:t>
            </a:r>
          </a:p>
        </p:txBody>
      </p:sp>
      <p:sp>
        <p:nvSpPr>
          <p:cNvPr id="415769" name="Text Box 25"/>
          <p:cNvSpPr txBox="1">
            <a:spLocks noChangeArrowheads="1"/>
          </p:cNvSpPr>
          <p:nvPr/>
        </p:nvSpPr>
        <p:spPr bwMode="auto">
          <a:xfrm>
            <a:off x="7380288" y="2852738"/>
            <a:ext cx="11095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solidFill>
                  <a:srgbClr val="FF0000"/>
                </a:solidFill>
                <a:latin typeface="+mj-lt"/>
              </a:rPr>
              <a:t>Backward</a:t>
            </a:r>
          </a:p>
        </p:txBody>
      </p:sp>
      <p:sp>
        <p:nvSpPr>
          <p:cNvPr id="415770" name="Text Box 26"/>
          <p:cNvSpPr txBox="1">
            <a:spLocks noChangeArrowheads="1"/>
          </p:cNvSpPr>
          <p:nvPr/>
        </p:nvSpPr>
        <p:spPr bwMode="auto">
          <a:xfrm>
            <a:off x="1476375" y="580548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b="1" i="1">
                <a:latin typeface="+mj-lt"/>
              </a:rPr>
              <a:t>x</a:t>
            </a:r>
          </a:p>
        </p:txBody>
      </p:sp>
      <p:graphicFrame>
        <p:nvGraphicFramePr>
          <p:cNvPr id="415779" name="Object 35"/>
          <p:cNvGraphicFramePr>
            <a:graphicFrameLocks noChangeAspect="1"/>
          </p:cNvGraphicFramePr>
          <p:nvPr/>
        </p:nvGraphicFramePr>
        <p:xfrm>
          <a:off x="4578350" y="692150"/>
          <a:ext cx="3368675" cy="835025"/>
        </p:xfrm>
        <a:graphic>
          <a:graphicData uri="http://schemas.openxmlformats.org/presentationml/2006/ole">
            <p:oleObj spid="_x0000_s415779" name="Equation" r:id="rId6" imgW="1688760" imgH="419040" progId="Equation.3">
              <p:embed/>
            </p:oleObj>
          </a:graphicData>
        </a:graphic>
      </p:graphicFrame>
      <p:graphicFrame>
        <p:nvGraphicFramePr>
          <p:cNvPr id="415780" name="Object 36"/>
          <p:cNvGraphicFramePr>
            <a:graphicFrameLocks noChangeAspect="1"/>
          </p:cNvGraphicFramePr>
          <p:nvPr/>
        </p:nvGraphicFramePr>
        <p:xfrm>
          <a:off x="5160963" y="1998663"/>
          <a:ext cx="2420937" cy="709612"/>
        </p:xfrm>
        <a:graphic>
          <a:graphicData uri="http://schemas.openxmlformats.org/presentationml/2006/ole">
            <p:oleObj spid="_x0000_s415780" name="Equation" r:id="rId7" imgW="11682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/>
              <a:t>Regression with Multiple Outputs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3C77952-7333-421C-994C-C7885003BFFB}" type="slidenum">
              <a:rPr lang="tr-TR"/>
              <a:pPr/>
              <a:t>17</a:t>
            </a:fld>
            <a:endParaRPr lang="tr-TR"/>
          </a:p>
        </p:txBody>
      </p:sp>
      <p:graphicFrame>
        <p:nvGraphicFramePr>
          <p:cNvPr id="419864" name="Object 24"/>
          <p:cNvGraphicFramePr>
            <a:graphicFrameLocks noChangeAspect="1"/>
          </p:cNvGraphicFramePr>
          <p:nvPr>
            <p:ph sz="quarter" idx="1"/>
          </p:nvPr>
        </p:nvGraphicFramePr>
        <p:xfrm>
          <a:off x="747713" y="2135188"/>
          <a:ext cx="5918200" cy="3633787"/>
        </p:xfrm>
        <a:graphic>
          <a:graphicData uri="http://schemas.openxmlformats.org/presentationml/2006/ole">
            <p:oleObj spid="_x0000_s419864" name="Equation" r:id="rId3" imgW="2730240" imgH="1676160" progId="Equation.3">
              <p:embed/>
            </p:oleObj>
          </a:graphicData>
        </a:graphic>
      </p:graphicFrame>
      <p:sp>
        <p:nvSpPr>
          <p:cNvPr id="419848" name="Oval 8"/>
          <p:cNvSpPr>
            <a:spLocks noChangeArrowheads="1"/>
          </p:cNvSpPr>
          <p:nvPr/>
        </p:nvSpPr>
        <p:spPr bwMode="auto">
          <a:xfrm>
            <a:off x="7019925" y="3500438"/>
            <a:ext cx="431800" cy="4318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49" name="Oval 9"/>
          <p:cNvSpPr>
            <a:spLocks noChangeArrowheads="1"/>
          </p:cNvSpPr>
          <p:nvPr/>
        </p:nvSpPr>
        <p:spPr bwMode="auto">
          <a:xfrm>
            <a:off x="7019925" y="45085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8027988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1" name="Oval 11"/>
          <p:cNvSpPr>
            <a:spLocks noChangeArrowheads="1"/>
          </p:cNvSpPr>
          <p:nvPr/>
        </p:nvSpPr>
        <p:spPr bwMode="auto">
          <a:xfrm>
            <a:off x="6227763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 flipV="1">
            <a:off x="7235825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6948488" y="213360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33CC"/>
              </a:solidFill>
            </a:endParaRPr>
          </a:p>
        </p:txBody>
      </p:sp>
      <p:sp>
        <p:nvSpPr>
          <p:cNvPr id="419854" name="Line 14"/>
          <p:cNvSpPr>
            <a:spLocks noChangeShapeType="1"/>
          </p:cNvSpPr>
          <p:nvPr/>
        </p:nvSpPr>
        <p:spPr bwMode="auto">
          <a:xfrm flipH="1" flipV="1">
            <a:off x="7164388" y="2565400"/>
            <a:ext cx="71437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V="1">
            <a:off x="7308850" y="2565400"/>
            <a:ext cx="8636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7" name="Line 17"/>
          <p:cNvSpPr>
            <a:spLocks noChangeShapeType="1"/>
          </p:cNvSpPr>
          <p:nvPr/>
        </p:nvSpPr>
        <p:spPr bwMode="auto">
          <a:xfrm flipH="1" flipV="1">
            <a:off x="6443663" y="2565400"/>
            <a:ext cx="720725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19858" name="Text Box 18"/>
          <p:cNvSpPr txBox="1">
            <a:spLocks noChangeArrowheads="1"/>
          </p:cNvSpPr>
          <p:nvPr/>
        </p:nvSpPr>
        <p:spPr bwMode="auto">
          <a:xfrm>
            <a:off x="7451725" y="3500438"/>
            <a:ext cx="47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z</a:t>
            </a:r>
            <a:r>
              <a:rPr lang="tr-TR" sz="2400" i="1" baseline="-25000">
                <a:latin typeface="Lucida Bright" pitchFamily="18" charset="0"/>
              </a:rPr>
              <a:t>h</a:t>
            </a:r>
          </a:p>
        </p:txBody>
      </p:sp>
      <p:sp>
        <p:nvSpPr>
          <p:cNvPr id="419860" name="Text Box 20"/>
          <p:cNvSpPr txBox="1">
            <a:spLocks noChangeArrowheads="1"/>
          </p:cNvSpPr>
          <p:nvPr/>
        </p:nvSpPr>
        <p:spPr bwMode="auto">
          <a:xfrm>
            <a:off x="7235825" y="2636838"/>
            <a:ext cx="54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v</a:t>
            </a:r>
            <a:r>
              <a:rPr lang="tr-TR" sz="2400" i="1" baseline="-25000">
                <a:latin typeface="Lucida Bright" pitchFamily="18" charset="0"/>
              </a:rPr>
              <a:t>ih</a:t>
            </a:r>
          </a:p>
        </p:txBody>
      </p:sp>
      <p:sp>
        <p:nvSpPr>
          <p:cNvPr id="419861" name="Text Box 21"/>
          <p:cNvSpPr txBox="1">
            <a:spLocks noChangeArrowheads="1"/>
          </p:cNvSpPr>
          <p:nvPr/>
        </p:nvSpPr>
        <p:spPr bwMode="auto">
          <a:xfrm>
            <a:off x="6804025" y="15573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y</a:t>
            </a:r>
            <a:r>
              <a:rPr lang="tr-TR" sz="2400" i="1" baseline="-25000">
                <a:latin typeface="Lucida Bright" pitchFamily="18" charset="0"/>
              </a:rPr>
              <a:t>i</a:t>
            </a:r>
          </a:p>
        </p:txBody>
      </p:sp>
      <p:sp>
        <p:nvSpPr>
          <p:cNvPr id="419862" name="Text Box 22"/>
          <p:cNvSpPr txBox="1">
            <a:spLocks noChangeArrowheads="1"/>
          </p:cNvSpPr>
          <p:nvPr/>
        </p:nvSpPr>
        <p:spPr bwMode="auto">
          <a:xfrm>
            <a:off x="7596188" y="4581525"/>
            <a:ext cx="409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x</a:t>
            </a:r>
            <a:r>
              <a:rPr lang="tr-TR" sz="2400" i="1" baseline="-25000">
                <a:latin typeface="Lucida Bright" pitchFamily="18" charset="0"/>
              </a:rPr>
              <a:t>j</a:t>
            </a:r>
          </a:p>
        </p:txBody>
      </p:sp>
      <p:sp>
        <p:nvSpPr>
          <p:cNvPr id="419863" name="Text Box 23"/>
          <p:cNvSpPr txBox="1">
            <a:spLocks noChangeArrowheads="1"/>
          </p:cNvSpPr>
          <p:nvPr/>
        </p:nvSpPr>
        <p:spPr bwMode="auto">
          <a:xfrm>
            <a:off x="6516688" y="3933825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Lucida Bright" pitchFamily="18" charset="0"/>
              </a:rPr>
              <a:t>w</a:t>
            </a:r>
            <a:r>
              <a:rPr lang="tr-TR" sz="2400" i="1" baseline="-25000">
                <a:latin typeface="Lucida Bright" pitchFamily="18" charset="0"/>
              </a:rPr>
              <a:t>hj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44A77-43D9-4E59-8870-E489C6972DD4}" type="slidenum">
              <a:rPr lang="tr-TR"/>
              <a:pPr/>
              <a:t>18</a:t>
            </a:fld>
            <a:endParaRPr lang="tr-TR"/>
          </a:p>
        </p:txBody>
      </p:sp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309563"/>
            <a:ext cx="69723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A07E-712E-4C96-ADF0-8E4B02326F8F}" type="slidenum">
              <a:rPr lang="tr-TR"/>
              <a:pPr/>
              <a:t>19</a:t>
            </a:fld>
            <a:endParaRPr lang="tr-TR"/>
          </a:p>
        </p:txBody>
      </p:sp>
      <p:pic>
        <p:nvPicPr>
          <p:cNvPr id="41678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581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678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349500"/>
            <a:ext cx="51816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000" i="0" dirty="0"/>
              <a:t>CHAPTER </a:t>
            </a:r>
            <a:r>
              <a:rPr lang="tr-TR" sz="2000" i="0" dirty="0" smtClean="0"/>
              <a:t>11:</a:t>
            </a:r>
            <a:r>
              <a:rPr lang="tr-TR" sz="2800" dirty="0" smtClean="0"/>
              <a:t> </a:t>
            </a:r>
            <a:r>
              <a:rPr lang="tr-TR" sz="2800" dirty="0"/>
              <a:t/>
            </a:r>
            <a:br>
              <a:rPr lang="tr-TR" sz="2800" dirty="0"/>
            </a:br>
            <a:r>
              <a:rPr lang="tr-TR" dirty="0" smtClean="0"/>
              <a:t>Multilayer Perceptrons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29A42-BD76-4FF8-B931-9E5852720B2E}" type="slidenum">
              <a:rPr lang="tr-TR"/>
              <a:pPr/>
              <a:t>20</a:t>
            </a:fld>
            <a:endParaRPr lang="tr-TR"/>
          </a:p>
        </p:txBody>
      </p:sp>
      <p:pic>
        <p:nvPicPr>
          <p:cNvPr id="417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509588"/>
            <a:ext cx="73628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763713" y="17018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w</a:t>
            </a:r>
            <a:r>
              <a:rPr lang="tr-TR" sz="1800" i="1" baseline="-25000">
                <a:latin typeface="Lucida Bright" pitchFamily="18" charset="0"/>
              </a:rPr>
              <a:t>h</a:t>
            </a:r>
            <a:r>
              <a:rPr lang="tr-TR" sz="1800" i="1">
                <a:latin typeface="Lucida Bright" pitchFamily="18" charset="0"/>
              </a:rPr>
              <a:t>x</a:t>
            </a:r>
            <a:r>
              <a:rPr lang="tr-TR" sz="1800">
                <a:latin typeface="Lucida Bright" pitchFamily="18" charset="0"/>
              </a:rPr>
              <a:t>+</a:t>
            </a:r>
            <a:r>
              <a:rPr lang="tr-TR" sz="1800" i="1">
                <a:latin typeface="Lucida Bright" pitchFamily="18" charset="0"/>
              </a:rPr>
              <a:t>w</a:t>
            </a:r>
            <a:r>
              <a:rPr lang="tr-TR" sz="1800" baseline="-25000">
                <a:latin typeface="Lucida Bright" pitchFamily="18" charset="0"/>
              </a:rPr>
              <a:t>0</a:t>
            </a:r>
            <a:endParaRPr lang="tr-TR" sz="1800" i="1" baseline="-25000">
              <a:latin typeface="Lucida Bright" pitchFamily="18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4067175" y="220503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z</a:t>
            </a:r>
            <a:r>
              <a:rPr lang="tr-TR" sz="1800" i="1" baseline="-25000">
                <a:latin typeface="Lucida Bright" pitchFamily="18" charset="0"/>
              </a:rPr>
              <a:t>h</a:t>
            </a:r>
            <a:endParaRPr lang="tr-TR" sz="2400" i="1">
              <a:latin typeface="Lucida Bright" pitchFamily="18" charset="0"/>
            </a:endParaRP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732588" y="1989138"/>
            <a:ext cx="627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i="1">
                <a:latin typeface="Lucida Bright" pitchFamily="18" charset="0"/>
              </a:rPr>
              <a:t>v</a:t>
            </a:r>
            <a:r>
              <a:rPr lang="tr-TR" sz="1800" i="1" baseline="-25000">
                <a:latin typeface="Lucida Bright" pitchFamily="18" charset="0"/>
              </a:rPr>
              <a:t>h</a:t>
            </a:r>
            <a:r>
              <a:rPr lang="tr-TR" sz="1800" i="1">
                <a:latin typeface="Lucida Bright" pitchFamily="18" charset="0"/>
              </a:rPr>
              <a:t>z</a:t>
            </a:r>
            <a:r>
              <a:rPr lang="tr-TR" sz="1800" i="1" baseline="-25000">
                <a:latin typeface="Lucida Bright" pitchFamily="18" charset="0"/>
              </a:rPr>
              <a:t>h</a:t>
            </a:r>
            <a:endParaRPr lang="tr-TR" sz="2400" i="1">
              <a:latin typeface="Lucida Br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352928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One sigmoid output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 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for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(C</a:t>
            </a:r>
            <a:r>
              <a:rPr lang="tr-TR" baseline="-25000" dirty="0">
                <a:solidFill>
                  <a:schemeClr val="tx2"/>
                </a:solidFill>
                <a:latin typeface="+mj-lt"/>
              </a:rPr>
              <a:t>1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|</a:t>
            </a:r>
            <a:r>
              <a:rPr lang="tr-TR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) and </a:t>
            </a:r>
            <a:endParaRPr lang="tr-TR" dirty="0" smtClean="0">
              <a:solidFill>
                <a:schemeClr val="tx2"/>
              </a:solidFill>
              <a:latin typeface="+mj-lt"/>
            </a:endParaRPr>
          </a:p>
          <a:p>
            <a:pPr>
              <a:buNone/>
            </a:pPr>
            <a:r>
              <a:rPr lang="tr-TR" i="1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tr-TR" i="1" dirty="0" smtClean="0">
                <a:solidFill>
                  <a:schemeClr val="tx2"/>
                </a:solidFill>
                <a:latin typeface="+mj-lt"/>
              </a:rPr>
              <a:t>P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(C</a:t>
            </a:r>
            <a:r>
              <a:rPr lang="tr-TR" baseline="-25000" dirty="0" smtClean="0">
                <a:solidFill>
                  <a:schemeClr val="tx2"/>
                </a:solidFill>
                <a:latin typeface="+mj-lt"/>
              </a:rPr>
              <a:t>2</a:t>
            </a:r>
            <a:r>
              <a:rPr lang="tr-TR" dirty="0" smtClean="0">
                <a:solidFill>
                  <a:schemeClr val="tx2"/>
                </a:solidFill>
                <a:latin typeface="+mj-lt"/>
              </a:rPr>
              <a:t>|</a:t>
            </a:r>
            <a:r>
              <a:rPr lang="tr-TR" b="1" i="1" dirty="0" smtClean="0">
                <a:solidFill>
                  <a:schemeClr val="tx2"/>
                </a:solidFill>
                <a:latin typeface="+mj-lt"/>
              </a:rPr>
              <a:t>x</a:t>
            </a:r>
            <a:r>
              <a:rPr lang="tr-TR" i="1" baseline="30000" dirty="0" smtClean="0">
                <a:solidFill>
                  <a:schemeClr val="tx2"/>
                </a:solidFill>
                <a:latin typeface="+mj-lt"/>
              </a:rPr>
              <a:t>t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) 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≡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 1-</a:t>
            </a:r>
            <a:r>
              <a:rPr lang="tr-TR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i="1" baseline="30000" dirty="0">
                <a:solidFill>
                  <a:schemeClr val="tx2"/>
                </a:solidFill>
                <a:latin typeface="+mj-lt"/>
              </a:rPr>
              <a:t>t</a:t>
            </a:r>
          </a:p>
          <a:p>
            <a:endParaRPr lang="tr-TR" i="1" baseline="30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Two-Class Discrimination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596C4C4-96F5-4F19-AB7D-C0CE01D568D6}" type="slidenum">
              <a:rPr lang="tr-TR"/>
              <a:pPr/>
              <a:t>21</a:t>
            </a:fld>
            <a:endParaRPr lang="tr-TR"/>
          </a:p>
        </p:txBody>
      </p:sp>
      <p:graphicFrame>
        <p:nvGraphicFramePr>
          <p:cNvPr id="420873" name="Object 9"/>
          <p:cNvGraphicFramePr>
            <a:graphicFrameLocks noChangeAspect="1"/>
          </p:cNvGraphicFramePr>
          <p:nvPr>
            <p:ph sz="quarter" idx="1"/>
          </p:nvPr>
        </p:nvGraphicFramePr>
        <p:xfrm>
          <a:off x="1691680" y="2924944"/>
          <a:ext cx="5968364" cy="3240360"/>
        </p:xfrm>
        <a:graphic>
          <a:graphicData uri="http://schemas.openxmlformats.org/presentationml/2006/ole">
            <p:oleObj spid="_x0000_s420873" name="Equation" r:id="rId3" imgW="2806560" imgH="1523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K</a:t>
            </a:r>
            <a:r>
              <a:rPr lang="tr-TR" dirty="0"/>
              <a:t>&gt;2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20D682A-A611-4FB0-A9C7-F17CA643D109}" type="slidenum">
              <a:rPr lang="tr-TR"/>
              <a:pPr/>
              <a:t>22</a:t>
            </a:fld>
            <a:endParaRPr lang="tr-TR"/>
          </a:p>
        </p:txBody>
      </p:sp>
      <p:graphicFrame>
        <p:nvGraphicFramePr>
          <p:cNvPr id="421898" name="Object 10"/>
          <p:cNvGraphicFramePr>
            <a:graphicFrameLocks noChangeAspect="1"/>
          </p:cNvGraphicFramePr>
          <p:nvPr>
            <p:ph sz="quarter" idx="1"/>
          </p:nvPr>
        </p:nvGraphicFramePr>
        <p:xfrm>
          <a:off x="827584" y="1916832"/>
          <a:ext cx="7542166" cy="3672408"/>
        </p:xfrm>
        <a:graphic>
          <a:graphicData uri="http://schemas.openxmlformats.org/presentationml/2006/ole">
            <p:oleObj spid="_x0000_s421898" name="Equation" r:id="rId3" imgW="3390840" imgH="1650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Multiple Hidden Layers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EC84CB9C-704B-4659-A981-ED419319D293}" type="slidenum">
              <a:rPr lang="tr-TR"/>
              <a:pPr/>
              <a:t>23</a:t>
            </a:fld>
            <a:endParaRPr lang="tr-TR"/>
          </a:p>
        </p:txBody>
      </p:sp>
      <p:graphicFrame>
        <p:nvGraphicFramePr>
          <p:cNvPr id="422917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1259632" y="3284984"/>
          <a:ext cx="6470433" cy="2448272"/>
        </p:xfrm>
        <a:graphic>
          <a:graphicData uri="http://schemas.openxmlformats.org/presentationml/2006/ole">
            <p:oleObj spid="_x0000_s422917" name="Equation" r:id="rId3" imgW="3759120" imgH="1422360" progId="Equation.3">
              <p:embed/>
            </p:oleObj>
          </a:graphicData>
        </a:graphic>
      </p:graphicFrame>
      <p:sp>
        <p:nvSpPr>
          <p:cNvPr id="422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229600" cy="3886200"/>
          </a:xfrm>
        </p:spPr>
        <p:txBody>
          <a:bodyPr/>
          <a:lstStyle/>
          <a:p>
            <a:r>
              <a:rPr lang="tr-TR" dirty="0">
                <a:latin typeface="+mj-lt"/>
              </a:rPr>
              <a:t>MLP with one hidden layer is a </a:t>
            </a:r>
            <a:r>
              <a:rPr lang="tr-TR" dirty="0">
                <a:solidFill>
                  <a:schemeClr val="accent1"/>
                </a:solidFill>
                <a:latin typeface="+mj-lt"/>
              </a:rPr>
              <a:t>universal approximator </a:t>
            </a:r>
            <a:r>
              <a:rPr lang="tr-TR" dirty="0">
                <a:latin typeface="+mj-lt"/>
              </a:rPr>
              <a:t>(Hornik et al., 1989), but using multiple layers may lead to simpler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00808"/>
            <a:ext cx="8229600" cy="3886200"/>
          </a:xfrm>
        </p:spPr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Momentum</a:t>
            </a: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endParaRPr lang="tr-TR" dirty="0">
              <a:solidFill>
                <a:schemeClr val="tx2"/>
              </a:solidFill>
              <a:latin typeface="+mj-lt"/>
            </a:endParaRP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Adaptive learning rate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Improving Convergence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256A30-31FB-4475-A74E-645553E62A33}" type="slidenum">
              <a:rPr lang="tr-TR"/>
              <a:pPr/>
              <a:t>24</a:t>
            </a:fld>
            <a:endParaRPr lang="tr-TR"/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2123728" y="2276872"/>
          <a:ext cx="3600400" cy="1137170"/>
        </p:xfrm>
        <a:graphic>
          <a:graphicData uri="http://schemas.openxmlformats.org/presentationml/2006/ole">
            <p:oleObj spid="_x0000_s423943" name="Equation" r:id="rId3" imgW="1447560" imgH="457200" progId="Equation.3">
              <p:embed/>
            </p:oleObj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915816" y="4653136"/>
          <a:ext cx="3194050" cy="995363"/>
        </p:xfrm>
        <a:graphic>
          <a:graphicData uri="http://schemas.openxmlformats.org/presentationml/2006/ole">
            <p:oleObj spid="_x0000_s423945" name="Equation" r:id="rId4" imgW="1549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Overfitting/Overtraining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5EF6D72-7150-4B26-B453-32DE50ACA0C9}" type="slidenum">
              <a:rPr lang="tr-TR"/>
              <a:pPr/>
              <a:t>25</a:t>
            </a:fld>
            <a:endParaRPr lang="tr-TR"/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5484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tr-TR" sz="2800" dirty="0">
                <a:solidFill>
                  <a:schemeClr val="tx2"/>
                </a:solidFill>
                <a:latin typeface="+mj-lt"/>
              </a:rPr>
              <a:t>Number of weights: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H 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d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+1)+(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+1)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K</a:t>
            </a:r>
          </a:p>
        </p:txBody>
      </p:sp>
      <p:pic>
        <p:nvPicPr>
          <p:cNvPr id="4249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5724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896FD52-02EA-43EB-8A01-914FC7B336C9}" type="slidenum">
              <a:rPr lang="tr-TR"/>
              <a:pPr/>
              <a:t>26</a:t>
            </a:fld>
            <a:endParaRPr lang="tr-TR"/>
          </a:p>
        </p:txBody>
      </p:sp>
      <p:pic>
        <p:nvPicPr>
          <p:cNvPr id="425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36613"/>
            <a:ext cx="69151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Structured MLP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2C0261D-29E3-4DC2-89A2-E3804A9D4E34}" type="slidenum">
              <a:rPr lang="tr-TR"/>
              <a:pPr/>
              <a:t>27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Convolutional networks (Deep learning)</a:t>
            </a:r>
            <a:endParaRPr lang="tr-TR" dirty="0"/>
          </a:p>
        </p:txBody>
      </p:sp>
      <p:pic>
        <p:nvPicPr>
          <p:cNvPr id="427017" name="Picture 9" descr="Mlp-struct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6913562" cy="3236912"/>
          </a:xfrm>
          <a:prstGeom prst="rect">
            <a:avLst/>
          </a:prstGeom>
          <a:noFill/>
        </p:spPr>
      </p:pic>
      <p:sp>
        <p:nvSpPr>
          <p:cNvPr id="427018" name="Text Box 10"/>
          <p:cNvSpPr txBox="1">
            <a:spLocks noChangeArrowheads="1"/>
          </p:cNvSpPr>
          <p:nvPr/>
        </p:nvSpPr>
        <p:spPr bwMode="auto">
          <a:xfrm>
            <a:off x="611188" y="5661025"/>
            <a:ext cx="2589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(Le Cun et al, 1989)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Weight Sharing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167FB19-799F-436E-91E3-67466A9CDE5A}" type="slidenum">
              <a:rPr lang="tr-TR"/>
              <a:pPr/>
              <a:t>28</a:t>
            </a:fld>
            <a:endParaRPr lang="tr-TR"/>
          </a:p>
        </p:txBody>
      </p:sp>
      <p:pic>
        <p:nvPicPr>
          <p:cNvPr id="428040" name="Picture 8" descr="Mlp-share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060575"/>
            <a:ext cx="5667375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792088"/>
          </a:xfrm>
        </p:spPr>
        <p:txBody>
          <a:bodyPr>
            <a:normAutofit/>
          </a:bodyPr>
          <a:lstStyle/>
          <a:p>
            <a:r>
              <a:rPr lang="tr-TR" dirty="0"/>
              <a:t>Hints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86B7836-B253-4DCD-895A-325FB8D99E2F}" type="slidenum">
              <a:rPr lang="tr-TR"/>
              <a:pPr/>
              <a:t>29</a:t>
            </a:fld>
            <a:endParaRPr lang="tr-TR"/>
          </a:p>
        </p:txBody>
      </p:sp>
      <p:graphicFrame>
        <p:nvGraphicFramePr>
          <p:cNvPr id="429072" name="Object 16"/>
          <p:cNvGraphicFramePr>
            <a:graphicFrameLocks noChangeAspect="1"/>
          </p:cNvGraphicFramePr>
          <p:nvPr>
            <p:ph sz="quarter" idx="1"/>
          </p:nvPr>
        </p:nvGraphicFramePr>
        <p:xfrm>
          <a:off x="3275856" y="4941168"/>
          <a:ext cx="4611687" cy="1338262"/>
        </p:xfrm>
        <a:graphic>
          <a:graphicData uri="http://schemas.openxmlformats.org/presentationml/2006/ole">
            <p:oleObj spid="_x0000_s429072" name="Equation" r:id="rId3" imgW="2450880" imgH="711000" progId="Equation.3">
              <p:embed/>
            </p:oleObj>
          </a:graphicData>
        </a:graphic>
      </p:graphicFrame>
      <p:sp>
        <p:nvSpPr>
          <p:cNvPr id="4290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229600" cy="3886200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Invariance to translation, rotation, size</a:t>
            </a: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Virtual examples</a:t>
            </a:r>
          </a:p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Augmented error: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’=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+λ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</a:p>
          <a:p>
            <a:pPr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If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x’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and </a:t>
            </a:r>
            <a:r>
              <a:rPr lang="tr-TR" sz="2400" b="1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are the “same”: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E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h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=[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g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|θ)-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g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x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’|θ)]</a:t>
            </a:r>
            <a:r>
              <a:rPr lang="tr-TR" sz="2400" baseline="30000" dirty="0">
                <a:solidFill>
                  <a:schemeClr val="tx2"/>
                </a:solidFill>
                <a:latin typeface="+mj-lt"/>
              </a:rPr>
              <a:t>2</a:t>
            </a:r>
          </a:p>
          <a:p>
            <a:pPr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Approximation hint:</a:t>
            </a:r>
          </a:p>
        </p:txBody>
      </p:sp>
      <p:pic>
        <p:nvPicPr>
          <p:cNvPr id="4290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000240"/>
            <a:ext cx="541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5868144" y="3501008"/>
            <a:ext cx="27568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(Abu-Mostafa,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Neural Networks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02982A1-4610-4048-89E7-AE5986A707B0}" type="slidenum">
              <a:rPr lang="tr-TR"/>
              <a:pPr/>
              <a:t>3</a:t>
            </a:fld>
            <a:endParaRPr lang="tr-TR"/>
          </a:p>
        </p:txBody>
      </p:sp>
      <p:sp>
        <p:nvSpPr>
          <p:cNvPr id="3624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Networks of processing units (neurons) with connections (synapses) between them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Large number of neurons: 10</a:t>
            </a:r>
            <a:r>
              <a:rPr lang="tr-TR" baseline="30000" dirty="0">
                <a:solidFill>
                  <a:schemeClr val="tx2"/>
                </a:solidFill>
                <a:latin typeface="+mj-lt"/>
              </a:rPr>
              <a:t>10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Large connectitivity: 10</a:t>
            </a:r>
            <a:r>
              <a:rPr lang="tr-TR" baseline="30000" dirty="0">
                <a:solidFill>
                  <a:schemeClr val="tx2"/>
                </a:solidFill>
                <a:latin typeface="+mj-lt"/>
              </a:rPr>
              <a:t>5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Parallel processing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Distributed computation/memory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Robust to noise, failures</a:t>
            </a:r>
          </a:p>
        </p:txBody>
      </p:sp>
      <p:sp>
        <p:nvSpPr>
          <p:cNvPr id="362503" name="Oval 7"/>
          <p:cNvSpPr>
            <a:spLocks noChangeArrowheads="1"/>
          </p:cNvSpPr>
          <p:nvPr/>
        </p:nvSpPr>
        <p:spPr bwMode="auto">
          <a:xfrm>
            <a:off x="6011863" y="5013325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4" name="Oval 8"/>
          <p:cNvSpPr>
            <a:spLocks noChangeArrowheads="1"/>
          </p:cNvSpPr>
          <p:nvPr/>
        </p:nvSpPr>
        <p:spPr bwMode="auto">
          <a:xfrm>
            <a:off x="4572000" y="5805488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5" name="Oval 9"/>
          <p:cNvSpPr>
            <a:spLocks noChangeArrowheads="1"/>
          </p:cNvSpPr>
          <p:nvPr/>
        </p:nvSpPr>
        <p:spPr bwMode="auto">
          <a:xfrm>
            <a:off x="7380288" y="53006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6" name="Oval 10"/>
          <p:cNvSpPr>
            <a:spLocks noChangeArrowheads="1"/>
          </p:cNvSpPr>
          <p:nvPr/>
        </p:nvSpPr>
        <p:spPr bwMode="auto">
          <a:xfrm>
            <a:off x="7164388" y="40052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7" name="Oval 11"/>
          <p:cNvSpPr>
            <a:spLocks noChangeArrowheads="1"/>
          </p:cNvSpPr>
          <p:nvPr/>
        </p:nvSpPr>
        <p:spPr bwMode="auto">
          <a:xfrm>
            <a:off x="6357950" y="6000768"/>
            <a:ext cx="431800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362508" name="Line 12"/>
          <p:cNvSpPr>
            <a:spLocks noChangeShapeType="1"/>
          </p:cNvSpPr>
          <p:nvPr/>
        </p:nvSpPr>
        <p:spPr bwMode="auto">
          <a:xfrm flipV="1">
            <a:off x="4932363" y="5300663"/>
            <a:ext cx="10795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09" name="Line 13"/>
          <p:cNvSpPr>
            <a:spLocks noChangeShapeType="1"/>
          </p:cNvSpPr>
          <p:nvPr/>
        </p:nvSpPr>
        <p:spPr bwMode="auto">
          <a:xfrm flipH="1" flipV="1">
            <a:off x="6227762" y="5445124"/>
            <a:ext cx="273063" cy="5556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0" name="Line 14"/>
          <p:cNvSpPr>
            <a:spLocks noChangeShapeType="1"/>
          </p:cNvSpPr>
          <p:nvPr/>
        </p:nvSpPr>
        <p:spPr bwMode="auto">
          <a:xfrm flipV="1">
            <a:off x="6372225" y="4365625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1" name="Line 15"/>
          <p:cNvSpPr>
            <a:spLocks noChangeShapeType="1"/>
          </p:cNvSpPr>
          <p:nvPr/>
        </p:nvSpPr>
        <p:spPr bwMode="auto">
          <a:xfrm flipH="1" flipV="1">
            <a:off x="7380288" y="4437063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62512" name="Line 16"/>
          <p:cNvSpPr>
            <a:spLocks noChangeShapeType="1"/>
          </p:cNvSpPr>
          <p:nvPr/>
        </p:nvSpPr>
        <p:spPr bwMode="auto">
          <a:xfrm flipV="1">
            <a:off x="6572263" y="4437062"/>
            <a:ext cx="734999" cy="15637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Tuning the Network Size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Destructive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Weight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decay:</a:t>
            </a:r>
          </a:p>
          <a:p>
            <a:endParaRPr lang="tr-TR" sz="2400" dirty="0">
              <a:solidFill>
                <a:schemeClr val="tx2"/>
              </a:solidFill>
              <a:latin typeface="+mj-lt"/>
            </a:endParaRPr>
          </a:p>
          <a:p>
            <a:endParaRPr lang="tr-TR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2135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Constructive</a:t>
            </a:r>
          </a:p>
          <a:p>
            <a:pPr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Growing 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networks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AC98F331-927C-45CA-8B23-BE9870724DD7}" type="slidenum">
              <a:rPr lang="tr-TR">
                <a:solidFill>
                  <a:schemeClr val="tx2"/>
                </a:solidFill>
                <a:latin typeface="+mj-lt"/>
              </a:rPr>
              <a:pPr/>
              <a:t>30</a:t>
            </a:fld>
            <a:endParaRPr lang="tr-TR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32134" name="Picture 6" descr="Mlp-inc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00372"/>
            <a:ext cx="5113337" cy="2668588"/>
          </a:xfrm>
          <a:prstGeom prst="rect">
            <a:avLst/>
          </a:prstGeom>
          <a:noFill/>
        </p:spPr>
      </p:pic>
      <p:sp>
        <p:nvSpPr>
          <p:cNvPr id="432136" name="Text Box 8"/>
          <p:cNvSpPr txBox="1">
            <a:spLocks noChangeArrowheads="1"/>
          </p:cNvSpPr>
          <p:nvPr/>
        </p:nvSpPr>
        <p:spPr bwMode="auto">
          <a:xfrm>
            <a:off x="3708400" y="5734050"/>
            <a:ext cx="124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>
                <a:solidFill>
                  <a:schemeClr val="tx2"/>
                </a:solidFill>
                <a:latin typeface="+mj-lt"/>
              </a:rPr>
              <a:t>(Ash, 1989)</a:t>
            </a:r>
          </a:p>
        </p:txBody>
      </p:sp>
      <p:sp>
        <p:nvSpPr>
          <p:cNvPr id="432137" name="Text Box 9"/>
          <p:cNvSpPr txBox="1">
            <a:spLocks noChangeArrowheads="1"/>
          </p:cNvSpPr>
          <p:nvPr/>
        </p:nvSpPr>
        <p:spPr bwMode="auto">
          <a:xfrm>
            <a:off x="6000760" y="5715016"/>
            <a:ext cx="28620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800" dirty="0">
                <a:solidFill>
                  <a:schemeClr val="tx2"/>
                </a:solidFill>
                <a:latin typeface="+mj-lt"/>
              </a:rPr>
              <a:t>(Fahlman and Lebiere, 1989)</a:t>
            </a:r>
          </a:p>
        </p:txBody>
      </p:sp>
      <p:graphicFrame>
        <p:nvGraphicFramePr>
          <p:cNvPr id="432138" name="Object 10"/>
          <p:cNvGraphicFramePr>
            <a:graphicFrameLocks noChangeAspect="1"/>
          </p:cNvGraphicFramePr>
          <p:nvPr/>
        </p:nvGraphicFramePr>
        <p:xfrm>
          <a:off x="817563" y="3068638"/>
          <a:ext cx="2613025" cy="1812925"/>
        </p:xfrm>
        <a:graphic>
          <a:graphicData uri="http://schemas.openxmlformats.org/presentationml/2006/ole">
            <p:oleObj spid="_x0000_s432138" name="Equation" r:id="rId4" imgW="124452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72816"/>
            <a:ext cx="8229600" cy="43275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Consider weights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i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 as random vars, prior 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p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(</a:t>
            </a:r>
            <a:r>
              <a:rPr lang="tr-TR" sz="24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400" i="1" baseline="-25000" dirty="0">
                <a:solidFill>
                  <a:schemeClr val="tx2"/>
                </a:solidFill>
                <a:latin typeface="+mj-lt"/>
              </a:rPr>
              <a:t>i</a:t>
            </a:r>
            <a:r>
              <a:rPr lang="tr-TR" sz="24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tr-TR" sz="2400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Weight decay, ridge regression, regularization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>
                <a:solidFill>
                  <a:schemeClr val="tx2"/>
                </a:solidFill>
                <a:latin typeface="+mj-lt"/>
              </a:rPr>
              <a:t>		cost=data-misfit + λ </a:t>
            </a: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complexity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400" dirty="0" smtClean="0">
                <a:solidFill>
                  <a:schemeClr val="tx2"/>
                </a:solidFill>
                <a:latin typeface="+mj-lt"/>
              </a:rPr>
              <a:t>	More about Bayesian methods in chapter 14</a:t>
            </a:r>
            <a:endParaRPr lang="tr-T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Bayesian Learning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5FD2207-BAF5-4AD0-BFFC-A7C3393BD282}" type="slidenum">
              <a:rPr lang="tr-TR">
                <a:solidFill>
                  <a:schemeClr val="tx2"/>
                </a:solidFill>
                <a:latin typeface="+mj-lt"/>
              </a:rPr>
              <a:pPr/>
              <a:t>31</a:t>
            </a:fld>
            <a:endParaRPr lang="tr-TR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36235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1619672" y="2276872"/>
          <a:ext cx="6030913" cy="2511425"/>
        </p:xfrm>
        <a:graphic>
          <a:graphicData uri="http://schemas.openxmlformats.org/presentationml/2006/ole">
            <p:oleObj spid="_x0000_s436235" name="Equation" r:id="rId3" imgW="3416040" imgH="1422360" progId="Equation.3">
              <p:embed/>
            </p:oleObj>
          </a:graphicData>
        </a:graphic>
      </p:graphicFrame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7935913" y="185102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229600" cy="868664"/>
          </a:xfrm>
        </p:spPr>
        <p:txBody>
          <a:bodyPr>
            <a:normAutofit/>
          </a:bodyPr>
          <a:lstStyle/>
          <a:p>
            <a:r>
              <a:rPr lang="tr-TR" dirty="0"/>
              <a:t>Dimensionality Reduction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44E197F-9D8C-4D1D-B4C4-5D24E157B330}" type="slidenum">
              <a:rPr lang="tr-TR"/>
              <a:pPr/>
              <a:t>32</a:t>
            </a:fld>
            <a:endParaRPr lang="tr-TR"/>
          </a:p>
        </p:txBody>
      </p:sp>
      <p:pic>
        <p:nvPicPr>
          <p:cNvPr id="437254" name="Picture 6" descr="Mlp-auto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8388350" cy="43053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7664" y="6093296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+mn-lt"/>
              </a:rPr>
              <a:t>Autoencoder networks</a:t>
            </a:r>
            <a:endParaRPr lang="tr-T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A44-26CE-46BB-B44F-F8DE75CA70C4}" type="slidenum">
              <a:rPr lang="tr-TR"/>
              <a:pPr/>
              <a:t>33</a:t>
            </a:fld>
            <a:endParaRPr lang="tr-TR"/>
          </a:p>
        </p:txBody>
      </p:sp>
      <p:pic>
        <p:nvPicPr>
          <p:cNvPr id="438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585788"/>
            <a:ext cx="67913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Learning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FF84D20-F257-40A1-828B-A4AAEECFCC5E}" type="slidenum">
              <a:rPr lang="tr-TR"/>
              <a:pPr/>
              <a:t>34</a:t>
            </a:fld>
            <a:endParaRPr lang="tr-TR"/>
          </a:p>
        </p:txBody>
      </p:sp>
      <p:sp>
        <p:nvSpPr>
          <p:cNvPr id="4392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Applications: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recognition: Speech recognition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reproduction: Time-series prediction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Sequence association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Network architectures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Time-delay networks (Waibel et al., 1989)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Recurrent networks (Rumelhart et al., 1986)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797226"/>
          </a:xfrm>
        </p:spPr>
        <p:txBody>
          <a:bodyPr>
            <a:normAutofit/>
          </a:bodyPr>
          <a:lstStyle/>
          <a:p>
            <a:r>
              <a:rPr lang="tr-TR" dirty="0"/>
              <a:t>Time-Delay Neural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DE7576A-AE84-4CE9-8C4B-464035B9EF9D}" type="slidenum">
              <a:rPr lang="tr-TR"/>
              <a:pPr/>
              <a:t>35</a:t>
            </a:fld>
            <a:endParaRPr lang="tr-TR"/>
          </a:p>
        </p:txBody>
      </p:sp>
      <p:pic>
        <p:nvPicPr>
          <p:cNvPr id="440324" name="Picture 4" descr="Mlp-tdnn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250353" cy="482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896144"/>
          </a:xfrm>
        </p:spPr>
        <p:txBody>
          <a:bodyPr/>
          <a:lstStyle/>
          <a:p>
            <a:r>
              <a:rPr lang="tr-TR" dirty="0"/>
              <a:t>Recurrent Networks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00E7F12-5430-436F-9033-2DBDC0F13875}" type="slidenum">
              <a:rPr lang="tr-TR"/>
              <a:pPr/>
              <a:t>36</a:t>
            </a:fld>
            <a:endParaRPr lang="tr-TR"/>
          </a:p>
        </p:txBody>
      </p:sp>
      <p:pic>
        <p:nvPicPr>
          <p:cNvPr id="441349" name="Picture 5" descr="Mlp-rec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8713787" cy="317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6" name="Picture 4" descr="Mlp-unfold_c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92150"/>
            <a:ext cx="7127875" cy="5489575"/>
          </a:xfrm>
          <a:prstGeom prst="rect">
            <a:avLst/>
          </a:prstGeom>
          <a:noFill/>
        </p:spPr>
      </p:pic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Unfolding in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0C94EF5-BE9D-4336-B05A-9DCB70FC6F3A}" type="slidenum">
              <a:rPr lang="tr-TR"/>
              <a:pPr/>
              <a:t>37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Deep Networks</a:t>
            </a:r>
            <a:endParaRPr lang="tr-T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E71C680-7754-4417-960D-DD18787A7558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/>
              <a:t>Layers of feature extraction units</a:t>
            </a:r>
          </a:p>
          <a:p>
            <a:r>
              <a:rPr lang="tr-TR" sz="2800" dirty="0" smtClean="0"/>
              <a:t>Can have local receptive fields as in convolution networks, or can be fully connected</a:t>
            </a:r>
          </a:p>
          <a:p>
            <a:r>
              <a:rPr lang="tr-TR" sz="2800" dirty="0" smtClean="0"/>
              <a:t>Can be trained layer by layer using an autoencoder in an unsupervised manner</a:t>
            </a:r>
            <a:endParaRPr lang="tr-TR" sz="2800" dirty="0" smtClean="0"/>
          </a:p>
          <a:p>
            <a:r>
              <a:rPr lang="tr-TR" sz="2800" dirty="0" smtClean="0"/>
              <a:t>No need to craft the right features or the right basis functions or the right dimensionality reduction method; learns </a:t>
            </a:r>
            <a:r>
              <a:rPr lang="tr-TR" sz="2800" dirty="0" smtClean="0">
                <a:solidFill>
                  <a:schemeClr val="accent1"/>
                </a:solidFill>
              </a:rPr>
              <a:t>multiple layers of abstraction </a:t>
            </a:r>
            <a:r>
              <a:rPr lang="tr-TR" sz="2800" dirty="0" smtClean="0"/>
              <a:t>all by itself given a lot of data and a lot of computation</a:t>
            </a:r>
          </a:p>
          <a:p>
            <a:r>
              <a:rPr lang="tr-TR" sz="2800" dirty="0" smtClean="0"/>
              <a:t>Applications in vision, language processing, ...</a:t>
            </a:r>
            <a:endParaRPr lang="tr-T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Understanding the Brain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68D77806-8D20-489C-A952-0FF0822F1713}" type="slidenum">
              <a:rPr lang="tr-TR"/>
              <a:pPr/>
              <a:t>4</a:t>
            </a:fld>
            <a:endParaRPr lang="tr-TR"/>
          </a:p>
        </p:txBody>
      </p:sp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Levels of analysis (Marr, 1982)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Computational theory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Representation and algorithm</a:t>
            </a:r>
          </a:p>
          <a:p>
            <a:pPr marL="838200" lvl="1" indent="-381000">
              <a:buFont typeface="Wingdings" pitchFamily="2" charset="2"/>
              <a:buAutoNum type="arabicPeriod"/>
            </a:pPr>
            <a:r>
              <a:rPr lang="tr-TR" dirty="0">
                <a:solidFill>
                  <a:schemeClr val="tx2"/>
                </a:solidFill>
                <a:latin typeface="+mj-lt"/>
              </a:rPr>
              <a:t>Hardware implementation</a:t>
            </a:r>
          </a:p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Reverse engineering: From hardware to theory</a:t>
            </a:r>
          </a:p>
          <a:p>
            <a:pPr marL="457200" indent="-457200"/>
            <a:r>
              <a:rPr lang="tr-TR" dirty="0">
                <a:solidFill>
                  <a:schemeClr val="tx2"/>
                </a:solidFill>
                <a:latin typeface="+mj-lt"/>
              </a:rPr>
              <a:t>Parallel processing: SIMD vs MIMD</a:t>
            </a:r>
          </a:p>
          <a:p>
            <a:pPr marL="457200" indent="-457200"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  <a:latin typeface="+mj-lt"/>
              </a:rPr>
              <a:t>	Neural net: SIMD with modifiable local memory</a:t>
            </a:r>
          </a:p>
          <a:p>
            <a:pPr marL="457200" indent="-457200">
              <a:buFont typeface="Wingdings" pitchFamily="2" charset="2"/>
              <a:buNone/>
            </a:pPr>
            <a:r>
              <a:rPr lang="tr-TR" dirty="0">
                <a:solidFill>
                  <a:schemeClr val="tx2"/>
                </a:solidFill>
                <a:latin typeface="+mj-lt"/>
              </a:rPr>
              <a:t>	Learning: Update by training/experience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97" name="Picture 13" descr="Per1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565400"/>
            <a:ext cx="5137150" cy="3578225"/>
          </a:xfrm>
          <a:prstGeom prst="rect">
            <a:avLst/>
          </a:prstGeom>
          <a:noFill/>
        </p:spPr>
      </p:pic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Perceptron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D4E372C-7E53-4D9F-AAE1-C11CB37445F3}" type="slidenum">
              <a:rPr lang="tr-TR"/>
              <a:pPr/>
              <a:t>5</a:t>
            </a:fld>
            <a:endParaRPr lang="tr-TR"/>
          </a:p>
        </p:txBody>
      </p:sp>
      <p:graphicFrame>
        <p:nvGraphicFramePr>
          <p:cNvPr id="400402" name="Object 18"/>
          <p:cNvGraphicFramePr>
            <a:graphicFrameLocks noChangeAspect="1"/>
          </p:cNvGraphicFramePr>
          <p:nvPr>
            <p:ph sz="quarter" idx="1"/>
          </p:nvPr>
        </p:nvGraphicFramePr>
        <p:xfrm>
          <a:off x="5004048" y="1700808"/>
          <a:ext cx="3387725" cy="2238375"/>
        </p:xfrm>
        <a:graphic>
          <a:graphicData uri="http://schemas.openxmlformats.org/presentationml/2006/ole">
            <p:oleObj spid="_x0000_s400402" name="Equation" r:id="rId4" imgW="1460160" imgH="965160" progId="Equation.3">
              <p:embed/>
            </p:oleObj>
          </a:graphicData>
        </a:graphic>
      </p:graphicFrame>
      <p:sp>
        <p:nvSpPr>
          <p:cNvPr id="400398" name="Text Box 14"/>
          <p:cNvSpPr txBox="1">
            <a:spLocks noChangeArrowheads="1"/>
          </p:cNvSpPr>
          <p:nvPr/>
        </p:nvSpPr>
        <p:spPr bwMode="auto">
          <a:xfrm>
            <a:off x="5580063" y="4005263"/>
            <a:ext cx="2474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(Rosenblatt, 1962)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What a Perceptron Does 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72816"/>
            <a:ext cx="3886200" cy="4572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tx2"/>
                </a:solidFill>
                <a:latin typeface="+mj-lt"/>
              </a:rPr>
              <a:t>Regression: 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y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=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wx</a:t>
            </a:r>
            <a:r>
              <a:rPr lang="tr-TR" sz="2800" dirty="0">
                <a:solidFill>
                  <a:schemeClr val="tx2"/>
                </a:solidFill>
                <a:latin typeface="+mj-lt"/>
              </a:rPr>
              <a:t>+</a:t>
            </a:r>
            <a:r>
              <a:rPr lang="tr-TR" sz="2800" i="1" dirty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>
                <a:solidFill>
                  <a:schemeClr val="tx2"/>
                </a:solidFill>
                <a:latin typeface="+mj-lt"/>
              </a:rPr>
              <a:t>0</a:t>
            </a:r>
          </a:p>
        </p:txBody>
      </p:sp>
      <p:sp>
        <p:nvSpPr>
          <p:cNvPr id="401426" name="Rectangle 18"/>
          <p:cNvSpPr>
            <a:spLocks noGrp="1" noChangeArrowheads="1"/>
          </p:cNvSpPr>
          <p:nvPr>
            <p:ph sz="quarter" idx="2"/>
          </p:nvPr>
        </p:nvSpPr>
        <p:spPr>
          <a:xfrm>
            <a:off x="4499992" y="1700808"/>
            <a:ext cx="4644008" cy="38862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2"/>
                </a:solidFill>
                <a:latin typeface="+mj-lt"/>
              </a:rPr>
              <a:t>Classification:</a:t>
            </a:r>
            <a:r>
              <a:rPr lang="tr-TR" sz="2800" i="1" dirty="0" smtClean="0">
                <a:solidFill>
                  <a:schemeClr val="tx2"/>
                </a:solidFill>
                <a:latin typeface="+mj-lt"/>
              </a:rPr>
              <a:t>y</a:t>
            </a:r>
            <a:r>
              <a:rPr lang="tr-TR" sz="2800" dirty="0" smtClean="0">
                <a:solidFill>
                  <a:schemeClr val="tx2"/>
                </a:solidFill>
                <a:latin typeface="+mj-lt"/>
              </a:rPr>
              <a:t>=1(</a:t>
            </a:r>
            <a:r>
              <a:rPr lang="tr-TR" sz="2800" i="1" dirty="0" smtClean="0">
                <a:solidFill>
                  <a:schemeClr val="tx2"/>
                </a:solidFill>
                <a:latin typeface="+mj-lt"/>
              </a:rPr>
              <a:t>wx</a:t>
            </a:r>
            <a:r>
              <a:rPr lang="tr-TR" sz="2800" dirty="0" smtClean="0">
                <a:solidFill>
                  <a:schemeClr val="tx2"/>
                </a:solidFill>
                <a:latin typeface="+mj-lt"/>
              </a:rPr>
              <a:t>+</a:t>
            </a:r>
            <a:r>
              <a:rPr lang="tr-TR" sz="2800" i="1" dirty="0" smtClean="0">
                <a:solidFill>
                  <a:schemeClr val="tx2"/>
                </a:solidFill>
                <a:latin typeface="+mj-lt"/>
              </a:rPr>
              <a:t>w</a:t>
            </a:r>
            <a:r>
              <a:rPr lang="tr-TR" sz="2800" baseline="-25000" dirty="0" smtClean="0">
                <a:solidFill>
                  <a:schemeClr val="tx2"/>
                </a:solidFill>
                <a:latin typeface="+mj-lt"/>
              </a:rPr>
              <a:t>0</a:t>
            </a:r>
            <a:r>
              <a:rPr lang="tr-TR" sz="2800" dirty="0" smtClean="0">
                <a:solidFill>
                  <a:schemeClr val="tx2"/>
                </a:solidFill>
                <a:latin typeface="+mj-lt"/>
              </a:rPr>
              <a:t>&gt;0</a:t>
            </a:r>
            <a:r>
              <a:rPr lang="tr-TR" sz="2800" dirty="0">
                <a:latin typeface="+mj-lt"/>
              </a:rPr>
              <a:t>)</a:t>
            </a:r>
          </a:p>
        </p:txBody>
      </p:sp>
      <p:sp>
        <p:nvSpPr>
          <p:cNvPr id="7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9A1D7678-640D-4EA5-9CE4-07B498351891}" type="slidenum">
              <a:rPr lang="tr-TR">
                <a:latin typeface="+mj-lt"/>
              </a:rPr>
              <a:pPr/>
              <a:t>6</a:t>
            </a:fld>
            <a:endParaRPr lang="tr-TR">
              <a:latin typeface="+mj-lt"/>
            </a:endParaRPr>
          </a:p>
        </p:txBody>
      </p:sp>
      <p:sp>
        <p:nvSpPr>
          <p:cNvPr id="401412" name="Line 4"/>
          <p:cNvSpPr>
            <a:spLocks noChangeShapeType="1"/>
          </p:cNvSpPr>
          <p:nvPr/>
        </p:nvSpPr>
        <p:spPr bwMode="auto">
          <a:xfrm>
            <a:off x="2843188" y="3860105"/>
            <a:ext cx="143986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1547788" y="2707580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99CCFF"/>
              </a:solidFill>
              <a:latin typeface="+mj-lt"/>
            </a:endParaRPr>
          </a:p>
        </p:txBody>
      </p:sp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1547788" y="450780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 flipV="1">
            <a:off x="1763688" y="3140968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7" name="Line 9"/>
          <p:cNvSpPr>
            <a:spLocks noChangeShapeType="1"/>
          </p:cNvSpPr>
          <p:nvPr/>
        </p:nvSpPr>
        <p:spPr bwMode="auto">
          <a:xfrm flipV="1">
            <a:off x="611163" y="3067943"/>
            <a:ext cx="1008063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18" name="Oval 10"/>
          <p:cNvSpPr>
            <a:spLocks noChangeArrowheads="1"/>
          </p:cNvSpPr>
          <p:nvPr/>
        </p:nvSpPr>
        <p:spPr bwMode="auto">
          <a:xfrm>
            <a:off x="250801" y="4507805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19" name="Text Box 11"/>
          <p:cNvSpPr txBox="1">
            <a:spLocks noChangeArrowheads="1"/>
          </p:cNvSpPr>
          <p:nvPr/>
        </p:nvSpPr>
        <p:spPr bwMode="auto">
          <a:xfrm>
            <a:off x="1835126" y="3283843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</a:p>
        </p:txBody>
      </p:sp>
      <p:sp>
        <p:nvSpPr>
          <p:cNvPr id="401420" name="Text Box 12"/>
          <p:cNvSpPr txBox="1">
            <a:spLocks noChangeArrowheads="1"/>
          </p:cNvSpPr>
          <p:nvPr/>
        </p:nvSpPr>
        <p:spPr bwMode="auto">
          <a:xfrm>
            <a:off x="611163" y="3067943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  <a:r>
              <a:rPr lang="tr-TR" sz="2400" baseline="-25000">
                <a:latin typeface="+mj-lt"/>
              </a:rPr>
              <a:t>0</a:t>
            </a:r>
          </a:p>
        </p:txBody>
      </p:sp>
      <p:sp>
        <p:nvSpPr>
          <p:cNvPr id="401421" name="Text Box 13"/>
          <p:cNvSpPr txBox="1">
            <a:spLocks noChangeArrowheads="1"/>
          </p:cNvSpPr>
          <p:nvPr/>
        </p:nvSpPr>
        <p:spPr bwMode="auto">
          <a:xfrm>
            <a:off x="2051026" y="2491680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22" name="Text Box 14"/>
          <p:cNvSpPr txBox="1">
            <a:spLocks noChangeArrowheads="1"/>
          </p:cNvSpPr>
          <p:nvPr/>
        </p:nvSpPr>
        <p:spPr bwMode="auto">
          <a:xfrm>
            <a:off x="1979588" y="4436368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x</a:t>
            </a:r>
          </a:p>
        </p:txBody>
      </p:sp>
      <p:sp>
        <p:nvSpPr>
          <p:cNvPr id="401423" name="Text Box 15"/>
          <p:cNvSpPr txBox="1">
            <a:spLocks noChangeArrowheads="1"/>
          </p:cNvSpPr>
          <p:nvPr/>
        </p:nvSpPr>
        <p:spPr bwMode="auto">
          <a:xfrm>
            <a:off x="250801" y="5012630"/>
            <a:ext cx="8851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x</a:t>
            </a:r>
            <a:r>
              <a:rPr lang="tr-TR" sz="2400" baseline="-25000" dirty="0">
                <a:latin typeface="+mj-lt"/>
              </a:rPr>
              <a:t>0</a:t>
            </a:r>
            <a:r>
              <a:rPr lang="tr-TR" sz="2400" dirty="0">
                <a:latin typeface="+mj-lt"/>
              </a:rPr>
              <a:t>=+1</a:t>
            </a:r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 flipV="1">
            <a:off x="3563913" y="2491680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5" name="Line 17"/>
          <p:cNvSpPr>
            <a:spLocks noChangeShapeType="1"/>
          </p:cNvSpPr>
          <p:nvPr/>
        </p:nvSpPr>
        <p:spPr bwMode="auto">
          <a:xfrm flipV="1">
            <a:off x="2555851" y="2707580"/>
            <a:ext cx="1943100" cy="16573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7" name="Line 19"/>
          <p:cNvSpPr>
            <a:spLocks noChangeShapeType="1"/>
          </p:cNvSpPr>
          <p:nvPr/>
        </p:nvSpPr>
        <p:spPr bwMode="auto">
          <a:xfrm>
            <a:off x="7092950" y="4005263"/>
            <a:ext cx="14398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28" name="Oval 20"/>
          <p:cNvSpPr>
            <a:spLocks noChangeArrowheads="1"/>
          </p:cNvSpPr>
          <p:nvPr/>
        </p:nvSpPr>
        <p:spPr bwMode="auto">
          <a:xfrm>
            <a:off x="5797550" y="2852738"/>
            <a:ext cx="431800" cy="431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99CCFF"/>
              </a:solidFill>
              <a:latin typeface="+mj-lt"/>
            </a:endParaRPr>
          </a:p>
        </p:txBody>
      </p:sp>
      <p:sp>
        <p:nvSpPr>
          <p:cNvPr id="401429" name="Oval 21"/>
          <p:cNvSpPr>
            <a:spLocks noChangeArrowheads="1"/>
          </p:cNvSpPr>
          <p:nvPr/>
        </p:nvSpPr>
        <p:spPr bwMode="auto">
          <a:xfrm>
            <a:off x="5797550" y="4652963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30" name="Line 22"/>
          <p:cNvSpPr>
            <a:spLocks noChangeShapeType="1"/>
          </p:cNvSpPr>
          <p:nvPr/>
        </p:nvSpPr>
        <p:spPr bwMode="auto">
          <a:xfrm flipV="1">
            <a:off x="6013450" y="3286125"/>
            <a:ext cx="0" cy="1366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1" name="Line 23"/>
          <p:cNvSpPr>
            <a:spLocks noChangeShapeType="1"/>
          </p:cNvSpPr>
          <p:nvPr/>
        </p:nvSpPr>
        <p:spPr bwMode="auto">
          <a:xfrm flipV="1">
            <a:off x="4789488" y="3213100"/>
            <a:ext cx="1077912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2" name="Oval 24"/>
          <p:cNvSpPr>
            <a:spLocks noChangeArrowheads="1"/>
          </p:cNvSpPr>
          <p:nvPr/>
        </p:nvSpPr>
        <p:spPr bwMode="auto">
          <a:xfrm>
            <a:off x="4500563" y="4652963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r-TR">
              <a:latin typeface="+mj-lt"/>
            </a:endParaRPr>
          </a:p>
        </p:txBody>
      </p:sp>
      <p:sp>
        <p:nvSpPr>
          <p:cNvPr id="401433" name="Text Box 25"/>
          <p:cNvSpPr txBox="1">
            <a:spLocks noChangeArrowheads="1"/>
          </p:cNvSpPr>
          <p:nvPr/>
        </p:nvSpPr>
        <p:spPr bwMode="auto">
          <a:xfrm>
            <a:off x="6084888" y="3429000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</a:p>
        </p:txBody>
      </p:sp>
      <p:sp>
        <p:nvSpPr>
          <p:cNvPr id="401434" name="Text Box 26"/>
          <p:cNvSpPr txBox="1">
            <a:spLocks noChangeArrowheads="1"/>
          </p:cNvSpPr>
          <p:nvPr/>
        </p:nvSpPr>
        <p:spPr bwMode="auto">
          <a:xfrm>
            <a:off x="4860925" y="3213100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w</a:t>
            </a:r>
            <a:r>
              <a:rPr lang="tr-TR" sz="2400" baseline="-25000">
                <a:latin typeface="+mj-lt"/>
              </a:rPr>
              <a:t>0</a:t>
            </a:r>
          </a:p>
        </p:txBody>
      </p:sp>
      <p:sp>
        <p:nvSpPr>
          <p:cNvPr id="401435" name="Text Box 27"/>
          <p:cNvSpPr txBox="1">
            <a:spLocks noChangeArrowheads="1"/>
          </p:cNvSpPr>
          <p:nvPr/>
        </p:nvSpPr>
        <p:spPr bwMode="auto">
          <a:xfrm>
            <a:off x="6373813" y="270827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36" name="Text Box 28"/>
          <p:cNvSpPr txBox="1">
            <a:spLocks noChangeArrowheads="1"/>
          </p:cNvSpPr>
          <p:nvPr/>
        </p:nvSpPr>
        <p:spPr bwMode="auto">
          <a:xfrm>
            <a:off x="6227763" y="4581525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x</a:t>
            </a:r>
          </a:p>
        </p:txBody>
      </p:sp>
      <p:sp>
        <p:nvSpPr>
          <p:cNvPr id="401437" name="Line 29"/>
          <p:cNvSpPr>
            <a:spLocks noChangeShapeType="1"/>
          </p:cNvSpPr>
          <p:nvPr/>
        </p:nvSpPr>
        <p:spPr bwMode="auto">
          <a:xfrm flipV="1">
            <a:off x="7812088" y="26368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38" name="Line 30"/>
          <p:cNvSpPr>
            <a:spLocks noChangeShapeType="1"/>
          </p:cNvSpPr>
          <p:nvPr/>
        </p:nvSpPr>
        <p:spPr bwMode="auto">
          <a:xfrm flipV="1">
            <a:off x="6948488" y="2781300"/>
            <a:ext cx="1225550" cy="172878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3" name="Text Box 35"/>
          <p:cNvSpPr txBox="1">
            <a:spLocks noChangeArrowheads="1"/>
          </p:cNvSpPr>
          <p:nvPr/>
        </p:nvSpPr>
        <p:spPr bwMode="auto">
          <a:xfrm>
            <a:off x="5867400" y="2781300"/>
            <a:ext cx="304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s</a:t>
            </a:r>
          </a:p>
        </p:txBody>
      </p:sp>
      <p:sp>
        <p:nvSpPr>
          <p:cNvPr id="401446" name="Line 38"/>
          <p:cNvSpPr>
            <a:spLocks noChangeShapeType="1"/>
          </p:cNvSpPr>
          <p:nvPr/>
        </p:nvSpPr>
        <p:spPr bwMode="auto">
          <a:xfrm>
            <a:off x="7215206" y="3571876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7" name="Line 39"/>
          <p:cNvSpPr>
            <a:spLocks noChangeShapeType="1"/>
          </p:cNvSpPr>
          <p:nvPr/>
        </p:nvSpPr>
        <p:spPr bwMode="auto">
          <a:xfrm>
            <a:off x="6372225" y="4005263"/>
            <a:ext cx="936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>
              <a:latin typeface="+mj-lt"/>
            </a:endParaRPr>
          </a:p>
        </p:txBody>
      </p:sp>
      <p:sp>
        <p:nvSpPr>
          <p:cNvPr id="401448" name="Text Box 40"/>
          <p:cNvSpPr txBox="1">
            <a:spLocks noChangeArrowheads="1"/>
          </p:cNvSpPr>
          <p:nvPr/>
        </p:nvSpPr>
        <p:spPr bwMode="auto">
          <a:xfrm>
            <a:off x="7740650" y="4005263"/>
            <a:ext cx="5084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 dirty="0">
                <a:latin typeface="+mj-lt"/>
              </a:rPr>
              <a:t>w</a:t>
            </a:r>
            <a:r>
              <a:rPr lang="tr-TR" sz="2400" baseline="-25000" dirty="0">
                <a:latin typeface="+mj-lt"/>
              </a:rPr>
              <a:t>0</a:t>
            </a:r>
          </a:p>
        </p:txBody>
      </p:sp>
      <p:sp>
        <p:nvSpPr>
          <p:cNvPr id="401449" name="Text Box 41"/>
          <p:cNvSpPr txBox="1">
            <a:spLocks noChangeArrowheads="1"/>
          </p:cNvSpPr>
          <p:nvPr/>
        </p:nvSpPr>
        <p:spPr bwMode="auto">
          <a:xfrm>
            <a:off x="3635351" y="2420243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y</a:t>
            </a:r>
          </a:p>
        </p:txBody>
      </p:sp>
      <p:sp>
        <p:nvSpPr>
          <p:cNvPr id="401450" name="Text Box 42"/>
          <p:cNvSpPr txBox="1">
            <a:spLocks noChangeArrowheads="1"/>
          </p:cNvSpPr>
          <p:nvPr/>
        </p:nvSpPr>
        <p:spPr bwMode="auto">
          <a:xfrm>
            <a:off x="3922688" y="3788668"/>
            <a:ext cx="317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i="1">
                <a:latin typeface="+mj-lt"/>
              </a:rPr>
              <a:t>x</a:t>
            </a:r>
          </a:p>
        </p:txBody>
      </p:sp>
      <p:sp>
        <p:nvSpPr>
          <p:cNvPr id="401453" name="Oval 45"/>
          <p:cNvSpPr>
            <a:spLocks noChangeArrowheads="1"/>
          </p:cNvSpPr>
          <p:nvPr/>
        </p:nvSpPr>
        <p:spPr bwMode="auto">
          <a:xfrm>
            <a:off x="3922688" y="342830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4" name="Oval 46"/>
          <p:cNvSpPr>
            <a:spLocks noChangeArrowheads="1"/>
          </p:cNvSpPr>
          <p:nvPr/>
        </p:nvSpPr>
        <p:spPr bwMode="auto">
          <a:xfrm>
            <a:off x="3851251" y="299650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5" name="Oval 47"/>
          <p:cNvSpPr>
            <a:spLocks noChangeArrowheads="1"/>
          </p:cNvSpPr>
          <p:nvPr/>
        </p:nvSpPr>
        <p:spPr bwMode="auto">
          <a:xfrm>
            <a:off x="3274988" y="335686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6" name="Oval 48"/>
          <p:cNvSpPr>
            <a:spLocks noChangeArrowheads="1"/>
          </p:cNvSpPr>
          <p:nvPr/>
        </p:nvSpPr>
        <p:spPr bwMode="auto">
          <a:xfrm>
            <a:off x="3419451" y="371564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7" name="Oval 49"/>
          <p:cNvSpPr>
            <a:spLocks noChangeArrowheads="1"/>
          </p:cNvSpPr>
          <p:nvPr/>
        </p:nvSpPr>
        <p:spPr bwMode="auto">
          <a:xfrm>
            <a:off x="2914626" y="436493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58" name="Oval 50"/>
          <p:cNvSpPr>
            <a:spLocks noChangeArrowheads="1"/>
          </p:cNvSpPr>
          <p:nvPr/>
        </p:nvSpPr>
        <p:spPr bwMode="auto">
          <a:xfrm>
            <a:off x="2627288" y="342830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62" name="Oval 54"/>
          <p:cNvSpPr>
            <a:spLocks noChangeArrowheads="1"/>
          </p:cNvSpPr>
          <p:nvPr/>
        </p:nvSpPr>
        <p:spPr bwMode="auto">
          <a:xfrm>
            <a:off x="4714875" y="7748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1463" name="Oval 55"/>
          <p:cNvSpPr>
            <a:spLocks noChangeArrowheads="1"/>
          </p:cNvSpPr>
          <p:nvPr/>
        </p:nvSpPr>
        <p:spPr bwMode="auto">
          <a:xfrm>
            <a:off x="4930775" y="79644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01466" name="Group 58"/>
          <p:cNvGrpSpPr>
            <a:grpSpLocks/>
          </p:cNvGrpSpPr>
          <p:nvPr/>
        </p:nvGrpSpPr>
        <p:grpSpPr bwMode="auto">
          <a:xfrm>
            <a:off x="7885113" y="3933825"/>
            <a:ext cx="144462" cy="142875"/>
            <a:chOff x="4150" y="3748"/>
            <a:chExt cx="91" cy="90"/>
          </a:xfrm>
        </p:grpSpPr>
        <p:sp>
          <p:nvSpPr>
            <p:cNvPr id="401464" name="Line 56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65" name="Line 57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67" name="Group 59"/>
          <p:cNvGrpSpPr>
            <a:grpSpLocks/>
          </p:cNvGrpSpPr>
          <p:nvPr/>
        </p:nvGrpSpPr>
        <p:grpSpPr bwMode="auto">
          <a:xfrm>
            <a:off x="7451725" y="3933825"/>
            <a:ext cx="144463" cy="142875"/>
            <a:chOff x="4150" y="3748"/>
            <a:chExt cx="91" cy="90"/>
          </a:xfrm>
        </p:grpSpPr>
        <p:sp>
          <p:nvSpPr>
            <p:cNvPr id="401468" name="Line 60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69" name="Line 61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0" name="Group 62"/>
          <p:cNvGrpSpPr>
            <a:grpSpLocks/>
          </p:cNvGrpSpPr>
          <p:nvPr/>
        </p:nvGrpSpPr>
        <p:grpSpPr bwMode="auto">
          <a:xfrm>
            <a:off x="7667625" y="3933825"/>
            <a:ext cx="144463" cy="142875"/>
            <a:chOff x="4150" y="3748"/>
            <a:chExt cx="91" cy="90"/>
          </a:xfrm>
        </p:grpSpPr>
        <p:sp>
          <p:nvSpPr>
            <p:cNvPr id="401471" name="Line 63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2" name="Line 64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3" name="Group 65"/>
          <p:cNvGrpSpPr>
            <a:grpSpLocks/>
          </p:cNvGrpSpPr>
          <p:nvPr/>
        </p:nvGrpSpPr>
        <p:grpSpPr bwMode="auto">
          <a:xfrm>
            <a:off x="7812088" y="3933825"/>
            <a:ext cx="144462" cy="142875"/>
            <a:chOff x="4150" y="3748"/>
            <a:chExt cx="91" cy="90"/>
          </a:xfrm>
        </p:grpSpPr>
        <p:sp>
          <p:nvSpPr>
            <p:cNvPr id="401474" name="Line 66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5" name="Line 67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6" name="Group 68"/>
          <p:cNvGrpSpPr>
            <a:grpSpLocks/>
          </p:cNvGrpSpPr>
          <p:nvPr/>
        </p:nvGrpSpPr>
        <p:grpSpPr bwMode="auto">
          <a:xfrm>
            <a:off x="6950075" y="3933825"/>
            <a:ext cx="144463" cy="142875"/>
            <a:chOff x="4150" y="3748"/>
            <a:chExt cx="91" cy="90"/>
          </a:xfrm>
        </p:grpSpPr>
        <p:sp>
          <p:nvSpPr>
            <p:cNvPr id="401477" name="Line 69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78" name="Line 70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79" name="Group 71"/>
          <p:cNvGrpSpPr>
            <a:grpSpLocks/>
          </p:cNvGrpSpPr>
          <p:nvPr/>
        </p:nvGrpSpPr>
        <p:grpSpPr bwMode="auto">
          <a:xfrm>
            <a:off x="6516688" y="3933825"/>
            <a:ext cx="144462" cy="142875"/>
            <a:chOff x="4150" y="3748"/>
            <a:chExt cx="91" cy="90"/>
          </a:xfrm>
        </p:grpSpPr>
        <p:sp>
          <p:nvSpPr>
            <p:cNvPr id="401480" name="Line 72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1" name="Line 73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82" name="Group 74"/>
          <p:cNvGrpSpPr>
            <a:grpSpLocks/>
          </p:cNvGrpSpPr>
          <p:nvPr/>
        </p:nvGrpSpPr>
        <p:grpSpPr bwMode="auto">
          <a:xfrm>
            <a:off x="6732588" y="3933825"/>
            <a:ext cx="144462" cy="142875"/>
            <a:chOff x="4150" y="3748"/>
            <a:chExt cx="91" cy="90"/>
          </a:xfrm>
        </p:grpSpPr>
        <p:sp>
          <p:nvSpPr>
            <p:cNvPr id="401483" name="Line 75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4" name="Line 76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pSp>
        <p:nvGrpSpPr>
          <p:cNvPr id="401485" name="Group 77"/>
          <p:cNvGrpSpPr>
            <a:grpSpLocks/>
          </p:cNvGrpSpPr>
          <p:nvPr/>
        </p:nvGrpSpPr>
        <p:grpSpPr bwMode="auto">
          <a:xfrm>
            <a:off x="6877050" y="3933825"/>
            <a:ext cx="144463" cy="142875"/>
            <a:chOff x="4150" y="3748"/>
            <a:chExt cx="91" cy="90"/>
          </a:xfrm>
        </p:grpSpPr>
        <p:sp>
          <p:nvSpPr>
            <p:cNvPr id="401486" name="Line 78"/>
            <p:cNvSpPr>
              <a:spLocks noChangeShapeType="1"/>
            </p:cNvSpPr>
            <p:nvPr/>
          </p:nvSpPr>
          <p:spPr bwMode="auto">
            <a:xfrm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  <p:sp>
          <p:nvSpPr>
            <p:cNvPr id="401487" name="Line 79"/>
            <p:cNvSpPr>
              <a:spLocks noChangeShapeType="1"/>
            </p:cNvSpPr>
            <p:nvPr/>
          </p:nvSpPr>
          <p:spPr bwMode="auto">
            <a:xfrm flipH="1">
              <a:off x="4150" y="3748"/>
              <a:ext cx="91" cy="90"/>
            </a:xfrm>
            <a:prstGeom prst="line">
              <a:avLst/>
            </a:prstGeom>
            <a:noFill/>
            <a:ln w="9525">
              <a:solidFill>
                <a:srgbClr val="FF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r-TR">
                <a:latin typeface="+mj-lt"/>
              </a:endParaRPr>
            </a:p>
          </p:txBody>
        </p:sp>
      </p:grpSp>
      <p:graphicFrame>
        <p:nvGraphicFramePr>
          <p:cNvPr id="401490" name="Object 82"/>
          <p:cNvGraphicFramePr>
            <a:graphicFrameLocks noChangeAspect="1"/>
          </p:cNvGraphicFramePr>
          <p:nvPr/>
        </p:nvGraphicFramePr>
        <p:xfrm>
          <a:off x="4708525" y="5262563"/>
          <a:ext cx="3652838" cy="758825"/>
        </p:xfrm>
        <a:graphic>
          <a:graphicData uri="http://schemas.openxmlformats.org/presentationml/2006/ole">
            <p:oleObj spid="_x0000_s401490" name="Equation" r:id="rId3" imgW="2019240" imgH="419040" progId="Equation.3">
              <p:embed/>
            </p:oleObj>
          </a:graphicData>
        </a:graphic>
      </p:graphicFrame>
      <p:sp>
        <p:nvSpPr>
          <p:cNvPr id="79" name="Freeform 78"/>
          <p:cNvSpPr/>
          <p:nvPr/>
        </p:nvSpPr>
        <p:spPr>
          <a:xfrm>
            <a:off x="6357950" y="3500438"/>
            <a:ext cx="1740694" cy="495300"/>
          </a:xfrm>
          <a:custGeom>
            <a:avLst/>
            <a:gdLst>
              <a:gd name="connsiteX0" fmla="*/ 1740694 w 1740694"/>
              <a:gd name="connsiteY0" fmla="*/ 53975 h 495300"/>
              <a:gd name="connsiteX1" fmla="*/ 1216819 w 1740694"/>
              <a:gd name="connsiteY1" fmla="*/ 58738 h 495300"/>
              <a:gd name="connsiteX2" fmla="*/ 654844 w 1740694"/>
              <a:gd name="connsiteY2" fmla="*/ 406400 h 495300"/>
              <a:gd name="connsiteX3" fmla="*/ 92869 w 1740694"/>
              <a:gd name="connsiteY3" fmla="*/ 482600 h 495300"/>
              <a:gd name="connsiteX4" fmla="*/ 97632 w 1740694"/>
              <a:gd name="connsiteY4" fmla="*/ 482600 h 495300"/>
              <a:gd name="connsiteX5" fmla="*/ 97632 w 1740694"/>
              <a:gd name="connsiteY5" fmla="*/ 4826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0694" h="495300">
                <a:moveTo>
                  <a:pt x="1740694" y="53975"/>
                </a:moveTo>
                <a:cubicBezTo>
                  <a:pt x="1569244" y="26987"/>
                  <a:pt x="1397794" y="0"/>
                  <a:pt x="1216819" y="58738"/>
                </a:cubicBezTo>
                <a:cubicBezTo>
                  <a:pt x="1035844" y="117476"/>
                  <a:pt x="842169" y="335756"/>
                  <a:pt x="654844" y="406400"/>
                </a:cubicBezTo>
                <a:cubicBezTo>
                  <a:pt x="467519" y="477044"/>
                  <a:pt x="185738" y="469900"/>
                  <a:pt x="92869" y="482600"/>
                </a:cubicBezTo>
                <a:cubicBezTo>
                  <a:pt x="0" y="495300"/>
                  <a:pt x="97632" y="482600"/>
                  <a:pt x="97632" y="482600"/>
                </a:cubicBezTo>
                <a:lnTo>
                  <a:pt x="97632" y="4826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79" name="Picture 23" descr="perK_c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5545138" cy="3979863"/>
          </a:xfrm>
          <a:prstGeom prst="rect">
            <a:avLst/>
          </a:prstGeom>
          <a:noFill/>
        </p:spPr>
      </p:pic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/>
              <a:t>K</a:t>
            </a:r>
            <a:r>
              <a:rPr lang="tr-TR" dirty="0"/>
              <a:t> Outputs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71FB6D0-1DD0-429D-9167-91FCC494C97F}" type="slidenum">
              <a:rPr lang="tr-TR">
                <a:latin typeface="+mj-lt"/>
              </a:rPr>
              <a:pPr/>
              <a:t>7</a:t>
            </a:fld>
            <a:endParaRPr lang="tr-TR">
              <a:latin typeface="+mj-lt"/>
            </a:endParaRPr>
          </a:p>
        </p:txBody>
      </p:sp>
      <p:graphicFrame>
        <p:nvGraphicFramePr>
          <p:cNvPr id="403483" name="Object 2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83568" y="3356992"/>
          <a:ext cx="1944688" cy="2522537"/>
        </p:xfrm>
        <a:graphic>
          <a:graphicData uri="http://schemas.openxmlformats.org/presentationml/2006/ole">
            <p:oleObj spid="_x0000_s403483" name="Equation" r:id="rId4" imgW="939600" imgH="1218960" progId="Equation.3">
              <p:embed/>
            </p:oleObj>
          </a:graphicData>
        </a:graphic>
      </p:graphicFrame>
      <p:graphicFrame>
        <p:nvGraphicFramePr>
          <p:cNvPr id="403484" name="Object 28"/>
          <p:cNvGraphicFramePr>
            <a:graphicFrameLocks noChangeAspect="1"/>
          </p:cNvGraphicFramePr>
          <p:nvPr>
            <p:ph sz="half" idx="4294967295"/>
          </p:nvPr>
        </p:nvGraphicFramePr>
        <p:xfrm>
          <a:off x="5220072" y="476672"/>
          <a:ext cx="3476625" cy="1603945"/>
        </p:xfrm>
        <a:graphic>
          <a:graphicData uri="http://schemas.openxmlformats.org/presentationml/2006/ole">
            <p:oleObj spid="_x0000_s403484" name="Equation" r:id="rId5" imgW="1498320" imgH="660240" progId="Equation.3">
              <p:embed/>
            </p:oleObj>
          </a:graphicData>
        </a:graphic>
      </p:graphicFrame>
      <p:sp>
        <p:nvSpPr>
          <p:cNvPr id="403465" name="Text Box 9"/>
          <p:cNvSpPr txBox="1">
            <a:spLocks noChangeArrowheads="1"/>
          </p:cNvSpPr>
          <p:nvPr/>
        </p:nvSpPr>
        <p:spPr bwMode="auto">
          <a:xfrm>
            <a:off x="714348" y="2714620"/>
            <a:ext cx="1921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Classification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:</a:t>
            </a:r>
          </a:p>
        </p:txBody>
      </p:sp>
      <p:sp>
        <p:nvSpPr>
          <p:cNvPr id="403470" name="Text Box 14"/>
          <p:cNvSpPr txBox="1">
            <a:spLocks noChangeArrowheads="1"/>
          </p:cNvSpPr>
          <p:nvPr/>
        </p:nvSpPr>
        <p:spPr bwMode="auto">
          <a:xfrm>
            <a:off x="5148064" y="0"/>
            <a:ext cx="16467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chemeClr val="tx2"/>
                </a:solidFill>
                <a:latin typeface="+mj-lt"/>
              </a:rPr>
              <a:t>Regression</a:t>
            </a:r>
            <a:r>
              <a:rPr lang="tr-TR" dirty="0">
                <a:solidFill>
                  <a:schemeClr val="tx2"/>
                </a:solidFill>
                <a:latin typeface="+mj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772816"/>
            <a:ext cx="8229600" cy="3886200"/>
          </a:xfrm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tx2"/>
                </a:solidFill>
                <a:latin typeface="+mj-lt"/>
              </a:rPr>
              <a:t>Online (instances seen one by one) vs batch (whole sample) learning: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No need to store the whole sample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Problem may change in time</a:t>
            </a:r>
          </a:p>
          <a:p>
            <a:pPr lvl="1"/>
            <a:r>
              <a:rPr lang="tr-TR" dirty="0">
                <a:solidFill>
                  <a:schemeClr val="tx2"/>
                </a:solidFill>
                <a:latin typeface="+mj-lt"/>
              </a:rPr>
              <a:t>Wear and degradation in system components 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Stochastic gradient-descent: Update after a single pattern</a:t>
            </a:r>
          </a:p>
          <a:p>
            <a:r>
              <a:rPr lang="tr-TR" dirty="0">
                <a:solidFill>
                  <a:schemeClr val="tx2"/>
                </a:solidFill>
                <a:latin typeface="+mj-lt"/>
              </a:rPr>
              <a:t>Generic update rule (LMS rule):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Training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A4E2FC-D17A-4D3C-95B2-308211AD1079}" type="slidenum">
              <a:rPr lang="tr-TR"/>
              <a:pPr/>
              <a:t>8</a:t>
            </a:fld>
            <a:endParaRPr lang="tr-TR"/>
          </a:p>
        </p:txBody>
      </p:sp>
      <p:graphicFrame>
        <p:nvGraphicFramePr>
          <p:cNvPr id="404486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1691680" y="5373216"/>
          <a:ext cx="6178920" cy="1224136"/>
        </p:xfrm>
        <a:graphic>
          <a:graphicData uri="http://schemas.openxmlformats.org/presentationml/2006/ole">
            <p:oleObj spid="_x0000_s404486" name="Equation" r:id="rId3" imgW="23619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/>
              <a:t>Training a Perceptron: Regression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211144" cy="3886200"/>
          </a:xfrm>
        </p:spPr>
        <p:txBody>
          <a:bodyPr/>
          <a:lstStyle/>
          <a:p>
            <a:r>
              <a:rPr lang="tr-TR" sz="2800" dirty="0">
                <a:solidFill>
                  <a:schemeClr val="tx2"/>
                </a:solidFill>
                <a:latin typeface="+mj-lt"/>
              </a:rPr>
              <a:t>Regression (Linear output):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  <a:p>
            <a:pPr>
              <a:buFont typeface="Wingdings" pitchFamily="2" charset="2"/>
              <a:buNone/>
            </a:pPr>
            <a:endParaRPr lang="tr-TR" sz="2000" dirty="0"/>
          </a:p>
          <a:p>
            <a:endParaRPr lang="tr-TR" sz="2000" dirty="0"/>
          </a:p>
        </p:txBody>
      </p:sp>
      <p:graphicFrame>
        <p:nvGraphicFramePr>
          <p:cNvPr id="434187" name="Object 11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806700"/>
          <a:ext cx="114300" cy="215900"/>
        </p:xfrm>
        <a:graphic>
          <a:graphicData uri="http://schemas.openxmlformats.org/presentationml/2006/ole">
            <p:oleObj spid="_x0000_s434187" name="Equation" r:id="rId3" imgW="114120" imgH="215640" progId="Equation.3">
              <p:embed/>
            </p:oleObj>
          </a:graphicData>
        </a:graphic>
      </p:graphicFrame>
      <p:graphicFrame>
        <p:nvGraphicFramePr>
          <p:cNvPr id="434189" name="Object 13"/>
          <p:cNvGraphicFramePr>
            <a:graphicFrameLocks noChangeAspect="1"/>
          </p:cNvGraphicFramePr>
          <p:nvPr>
            <p:ph sz="quarter" idx="3"/>
          </p:nvPr>
        </p:nvGraphicFramePr>
        <p:xfrm>
          <a:off x="1547664" y="2780928"/>
          <a:ext cx="5853112" cy="1506538"/>
        </p:xfrm>
        <a:graphic>
          <a:graphicData uri="http://schemas.openxmlformats.org/presentationml/2006/ole">
            <p:oleObj spid="_x0000_s434189" name="Equation" r:id="rId4" imgW="2565360" imgH="66024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94A5C-29AE-4AB3-B177-16652E634720}" type="slidenum">
              <a:rPr lang="tr-TR"/>
              <a:pPr/>
              <a:t>9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4505</TotalTime>
  <Words>569</Words>
  <Application>Microsoft Office PowerPoint</Application>
  <PresentationFormat>On-screen Show (4:3)</PresentationFormat>
  <Paragraphs>192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Median</vt:lpstr>
      <vt:lpstr>Equation</vt:lpstr>
      <vt:lpstr>INTRODUCTION  TO  Machine  Learning 3rd Edition</vt:lpstr>
      <vt:lpstr>CHAPTER 11:  Multilayer Perceptrons</vt:lpstr>
      <vt:lpstr>Neural Networks</vt:lpstr>
      <vt:lpstr>Understanding the Brain</vt:lpstr>
      <vt:lpstr>Perceptron</vt:lpstr>
      <vt:lpstr>What a Perceptron Does </vt:lpstr>
      <vt:lpstr>K Outputs</vt:lpstr>
      <vt:lpstr>Training</vt:lpstr>
      <vt:lpstr>Training a Perceptron: Regression</vt:lpstr>
      <vt:lpstr>Classification</vt:lpstr>
      <vt:lpstr>Learning Boolean AND</vt:lpstr>
      <vt:lpstr>XOR</vt:lpstr>
      <vt:lpstr>Multilayer Perceptrons</vt:lpstr>
      <vt:lpstr>Slide 14</vt:lpstr>
      <vt:lpstr>Backpropagation</vt:lpstr>
      <vt:lpstr>Slide 16</vt:lpstr>
      <vt:lpstr>Regression with Multiple Outputs</vt:lpstr>
      <vt:lpstr>Slide 18</vt:lpstr>
      <vt:lpstr>Slide 19</vt:lpstr>
      <vt:lpstr>Slide 20</vt:lpstr>
      <vt:lpstr>Two-Class Discrimination</vt:lpstr>
      <vt:lpstr>K&gt;2 Classes</vt:lpstr>
      <vt:lpstr>Multiple Hidden Layers</vt:lpstr>
      <vt:lpstr>Improving Convergence</vt:lpstr>
      <vt:lpstr>Overfitting/Overtraining</vt:lpstr>
      <vt:lpstr>Slide 26</vt:lpstr>
      <vt:lpstr>Structured MLP</vt:lpstr>
      <vt:lpstr>Weight Sharing</vt:lpstr>
      <vt:lpstr>Hints</vt:lpstr>
      <vt:lpstr>Tuning the Network Size</vt:lpstr>
      <vt:lpstr>Bayesian Learning</vt:lpstr>
      <vt:lpstr>Dimensionality Reduction</vt:lpstr>
      <vt:lpstr>Slide 33</vt:lpstr>
      <vt:lpstr>Learning Time</vt:lpstr>
      <vt:lpstr>Time-Delay Neural Networks</vt:lpstr>
      <vt:lpstr>Recurrent Networks</vt:lpstr>
      <vt:lpstr>Unfolding in Time</vt:lpstr>
      <vt:lpstr>Deep Networks</vt:lpstr>
    </vt:vector>
  </TitlesOfParts>
  <Company>BOGAZICI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ethem</dc:creator>
  <cp:lastModifiedBy>ethem alpaydın</cp:lastModifiedBy>
  <cp:revision>255</cp:revision>
  <dcterms:created xsi:type="dcterms:W3CDTF">2005-01-24T14:46:28Z</dcterms:created>
  <dcterms:modified xsi:type="dcterms:W3CDTF">2014-07-09T13:20:55Z</dcterms:modified>
</cp:coreProperties>
</file>