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  <p:sldMasterId id="2147483705" r:id="rId2"/>
  </p:sldMasterIdLst>
  <p:notesMasterIdLst>
    <p:notesMasterId r:id="rId24"/>
  </p:notesMasterIdLst>
  <p:handoutMasterIdLst>
    <p:handoutMasterId r:id="rId25"/>
  </p:handoutMasterIdLst>
  <p:sldIdLst>
    <p:sldId id="256" r:id="rId3"/>
    <p:sldId id="398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07" r:id="rId13"/>
    <p:sldId id="408" r:id="rId14"/>
    <p:sldId id="410" r:id="rId15"/>
    <p:sldId id="409" r:id="rId16"/>
    <p:sldId id="411" r:id="rId17"/>
    <p:sldId id="412" r:id="rId18"/>
    <p:sldId id="413" r:id="rId19"/>
    <p:sldId id="414" r:id="rId20"/>
    <p:sldId id="419" r:id="rId21"/>
    <p:sldId id="420" r:id="rId22"/>
    <p:sldId id="421" r:id="rId23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241" autoAdjust="0"/>
  </p:normalViewPr>
  <p:slideViewPr>
    <p:cSldViewPr>
      <p:cViewPr>
        <p:scale>
          <a:sx n="66" d="100"/>
          <a:sy n="66" d="100"/>
        </p:scale>
        <p:origin x="-14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2F22A889-E6ED-4B6E-AA09-6400B457CD24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1BCC23F6-2F92-42E3-99E7-DB79313FEF23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C23F6-2F92-42E3-99E7-DB79313FEF2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8021-54E1-4810-B314-68AE5C5537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27A7-F88B-47C7-AA76-59F2B2F3B2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9795-1456-46B2-B3E0-6A30592F92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A8021-54E1-4810-B314-68AE5C5537E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194-4277-4BFE-9408-EC5AEC9B89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D1C6-CC29-40EB-8BAD-5234FB43F0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4826-4A00-4DBD-AE7B-558061F6B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94B6-A1A5-449E-9C60-AEF315A395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C9D3-2835-4668-958C-12BAEECCC6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3BA1-B566-4D91-8C1D-407BBE16B2A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F7AB2-EA1E-43E0-8222-88A21693F4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62194-4277-4BFE-9408-EC5AEC9B89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E874BF-E434-409F-A8B3-6DF39446DCD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727A7-F88B-47C7-AA76-59F2B2F3B2E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9795-1456-46B2-B3E0-6A30592F92F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D1C6-CC29-40EB-8BAD-5234FB43F0AB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4826-4A00-4DBD-AE7B-558061F6BB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E94B6-A1A5-449E-9C60-AEF315A3950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8C9D3-2835-4668-958C-12BAEECCC6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03BA1-B566-4D91-8C1D-407BBE16B2A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F7AB2-EA1E-43E0-8222-88A21693F4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2/24/2010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E874BF-E434-409F-A8B3-6DF39446DCD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2/24/2010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CA3CAD-D07C-470E-BB7F-647FB4E6B945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2/24/2010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tr-TR" smtClean="0"/>
              <a:t>Lecture Notes for E ALPAYDIN 2004 Introduction to Machine Learning © The MIT Press (V1.1)</a:t>
            </a:r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CA3CAD-D07C-470E-BB7F-647FB4E6B945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6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tr-TR" sz="2000" i="0" dirty="0"/>
              <a:t>INTRODUCTION TO</a:t>
            </a:r>
            <a:r>
              <a:rPr lang="tr-TR" dirty="0"/>
              <a:t> </a:t>
            </a:r>
            <a:br>
              <a:rPr lang="tr-TR" dirty="0"/>
            </a:br>
            <a:r>
              <a:rPr lang="tr-TR" sz="5400" dirty="0"/>
              <a:t>Machine </a:t>
            </a:r>
            <a:r>
              <a:rPr lang="tr-TR" sz="5400" dirty="0" smtClean="0"/>
              <a:t>Learning</a:t>
            </a:r>
            <a:br>
              <a:rPr lang="tr-TR" sz="5400" dirty="0" smtClean="0"/>
            </a:br>
            <a:r>
              <a:rPr lang="tr-TR" sz="3600" dirty="0" smtClean="0"/>
              <a:t>2nd Edition</a:t>
            </a:r>
            <a:endParaRPr lang="tr-TR" sz="3600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14348" y="4071942"/>
            <a:ext cx="7854696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2010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ethem/i2ml2e</a:t>
            </a:r>
            <a:endParaRPr lang="tr-TR" sz="2000" i="1" dirty="0">
              <a:latin typeface="+mj-lt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132138" y="836613"/>
            <a:ext cx="48958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928670"/>
            <a:ext cx="2155821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000240"/>
            <a:ext cx="8229600" cy="3886200"/>
          </a:xfrm>
        </p:spPr>
        <p:txBody>
          <a:bodyPr>
            <a:normAutofit lnSpcReduction="10000"/>
          </a:bodyPr>
          <a:lstStyle/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Log likelihood with a mixture model</a:t>
            </a:r>
          </a:p>
          <a:p>
            <a:pPr marL="457200" indent="-457200"/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/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/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/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Assume hidden variables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which when known, make optimization much simpler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Complete likelihood, L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(Φ |X,Z), in terms of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</a:t>
            </a:r>
          </a:p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Incomplete likelihood, L(Φ |X), in terms of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Expectation-Maximization (EM)</a:t>
            </a:r>
          </a:p>
        </p:txBody>
      </p:sp>
      <p:graphicFrame>
        <p:nvGraphicFramePr>
          <p:cNvPr id="292869" name="Object 5"/>
          <p:cNvGraphicFramePr>
            <a:graphicFrameLocks noChangeAspect="1"/>
          </p:cNvGraphicFramePr>
          <p:nvPr>
            <p:ph idx="1"/>
          </p:nvPr>
        </p:nvGraphicFramePr>
        <p:xfrm>
          <a:off x="2032000" y="2492375"/>
          <a:ext cx="4430713" cy="1635125"/>
        </p:xfrm>
        <a:graphic>
          <a:graphicData uri="http://schemas.openxmlformats.org/presentationml/2006/ole">
            <p:oleObj spid="_x0000_s292869" name="Equation" r:id="rId4" imgW="2133360" imgH="78732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70E4F-AE7A-4FEA-A95F-7457F2F5D414}" type="slidenum">
              <a:rPr lang="tr-TR"/>
              <a:pPr/>
              <a:t>10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/>
          <a:lstStyle/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Iterate the two steps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tr-TR" dirty="0">
                <a:solidFill>
                  <a:schemeClr val="tx2"/>
                </a:solidFill>
                <a:latin typeface="+mj-lt"/>
              </a:rPr>
              <a:t>E-step: Estimate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given X and current Φ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tr-TR" dirty="0">
                <a:solidFill>
                  <a:schemeClr val="tx2"/>
                </a:solidFill>
                <a:latin typeface="+mj-lt"/>
              </a:rPr>
              <a:t>M-step: Find new Φ’ given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X, and old Φ. 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AutoNum type="arabicPeriod"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 marL="457200" indent="-45720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An increase in Q increases incomplete likelihood </a:t>
            </a:r>
          </a:p>
        </p:txBody>
      </p:sp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E- and M-steps</a:t>
            </a:r>
          </a:p>
        </p:txBody>
      </p:sp>
      <p:graphicFrame>
        <p:nvGraphicFramePr>
          <p:cNvPr id="293894" name="Object 6"/>
          <p:cNvGraphicFramePr>
            <a:graphicFrameLocks noChangeAspect="1"/>
          </p:cNvGraphicFramePr>
          <p:nvPr>
            <p:ph idx="1"/>
          </p:nvPr>
        </p:nvGraphicFramePr>
        <p:xfrm>
          <a:off x="1855788" y="3571875"/>
          <a:ext cx="5407025" cy="1096963"/>
        </p:xfrm>
        <a:graphic>
          <a:graphicData uri="http://schemas.openxmlformats.org/presentationml/2006/ole">
            <p:oleObj spid="_x0000_s293894" name="Equation" r:id="rId3" imgW="2628720" imgH="53316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6109-BBFA-4172-9ADB-F9228FD34F64}" type="slidenum">
              <a:rPr lang="tr-TR"/>
              <a:pPr/>
              <a:t>11</a:t>
            </a:fld>
            <a:endParaRPr lang="tr-TR"/>
          </a:p>
        </p:txBody>
      </p:sp>
      <p:graphicFrame>
        <p:nvGraphicFramePr>
          <p:cNvPr id="293896" name="Object 8"/>
          <p:cNvGraphicFramePr>
            <a:graphicFrameLocks noChangeAspect="1"/>
          </p:cNvGraphicFramePr>
          <p:nvPr>
            <p:ph sz="half" idx="4294967295"/>
          </p:nvPr>
        </p:nvGraphicFramePr>
        <p:xfrm>
          <a:off x="2678113" y="5643563"/>
          <a:ext cx="3387725" cy="539750"/>
        </p:xfrm>
        <a:graphic>
          <a:graphicData uri="http://schemas.openxmlformats.org/presentationml/2006/ole">
            <p:oleObj spid="_x0000_s293896" name="Equation" r:id="rId4" imgW="1434960" imgH="22860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1472" y="2000240"/>
            <a:ext cx="8229600" cy="3886200"/>
          </a:xfrm>
        </p:spPr>
        <p:txBody>
          <a:bodyPr/>
          <a:lstStyle/>
          <a:p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1 if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belongs to 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0 otherwise (labels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r 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of supervised learning); assume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)~N(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E-step: 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M-step: 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</a:rPr>
              <a:t>	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</a:endParaRPr>
          </a:p>
        </p:txBody>
      </p:sp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EM in Gaussian Mixtures</a:t>
            </a:r>
          </a:p>
        </p:txBody>
      </p:sp>
      <p:graphicFrame>
        <p:nvGraphicFramePr>
          <p:cNvPr id="294927" name="Object 15"/>
          <p:cNvGraphicFramePr>
            <a:graphicFrameLocks noChangeAspect="1"/>
          </p:cNvGraphicFramePr>
          <p:nvPr>
            <p:ph idx="1"/>
          </p:nvPr>
        </p:nvGraphicFramePr>
        <p:xfrm>
          <a:off x="2298700" y="2857500"/>
          <a:ext cx="4465638" cy="1541463"/>
        </p:xfrm>
        <a:graphic>
          <a:graphicData uri="http://schemas.openxmlformats.org/presentationml/2006/ole">
            <p:oleObj spid="_x0000_s294927" name="Equation" r:id="rId3" imgW="2133360" imgH="736560" progId="Equation.3">
              <p:embed/>
            </p:oleObj>
          </a:graphicData>
        </a:graphic>
      </p:graphicFrame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13BB-A320-49B0-962B-3516497FCBF9}" type="slidenum">
              <a:rPr lang="tr-TR"/>
              <a:pPr/>
              <a:t>12</a:t>
            </a:fld>
            <a:endParaRPr lang="tr-TR"/>
          </a:p>
        </p:txBody>
      </p:sp>
      <p:graphicFrame>
        <p:nvGraphicFramePr>
          <p:cNvPr id="294929" name="Object 17"/>
          <p:cNvGraphicFramePr>
            <a:graphicFrameLocks noChangeAspect="1"/>
          </p:cNvGraphicFramePr>
          <p:nvPr>
            <p:ph sz="half" idx="4294967295"/>
          </p:nvPr>
        </p:nvGraphicFramePr>
        <p:xfrm>
          <a:off x="2071670" y="4643446"/>
          <a:ext cx="3744913" cy="1895475"/>
        </p:xfrm>
        <a:graphic>
          <a:graphicData uri="http://schemas.openxmlformats.org/presentationml/2006/ole">
            <p:oleObj spid="_x0000_s294929" name="Equation" r:id="rId4" imgW="2057400" imgH="1041120" progId="Equation.3">
              <p:embed/>
            </p:oleObj>
          </a:graphicData>
        </a:graphic>
      </p:graphicFrame>
      <p:sp>
        <p:nvSpPr>
          <p:cNvPr id="294924" name="Text Box 12"/>
          <p:cNvSpPr txBox="1">
            <a:spLocks noChangeArrowheads="1"/>
          </p:cNvSpPr>
          <p:nvPr/>
        </p:nvSpPr>
        <p:spPr bwMode="auto">
          <a:xfrm>
            <a:off x="6072198" y="4643446"/>
            <a:ext cx="2413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1800" i="1" dirty="0">
                <a:solidFill>
                  <a:schemeClr val="tx2"/>
                </a:solidFill>
                <a:latin typeface="+mj-lt"/>
              </a:rPr>
              <a:t>Use estimated labels in place of unknown labels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E0688-DE84-494D-A418-0D11784EA736}" type="slidenum">
              <a:rPr lang="tr-TR"/>
              <a:pPr/>
              <a:t>13</a:t>
            </a:fld>
            <a:endParaRPr lang="tr-TR"/>
          </a:p>
        </p:txBody>
      </p:sp>
      <p:pic>
        <p:nvPicPr>
          <p:cNvPr id="296971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60350"/>
            <a:ext cx="7734300" cy="628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6967" name="Text Box 7"/>
          <p:cNvSpPr txBox="1">
            <a:spLocks noChangeArrowheads="1"/>
          </p:cNvSpPr>
          <p:nvPr/>
        </p:nvSpPr>
        <p:spPr bwMode="auto">
          <a:xfrm>
            <a:off x="5651500" y="4221163"/>
            <a:ext cx="17508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(G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)=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sz="20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=0.5</a:t>
            </a:r>
          </a:p>
        </p:txBody>
      </p:sp>
      <p:sp>
        <p:nvSpPr>
          <p:cNvPr id="296968" name="Line 8"/>
          <p:cNvSpPr>
            <a:spLocks noChangeShapeType="1"/>
          </p:cNvSpPr>
          <p:nvPr/>
        </p:nvSpPr>
        <p:spPr bwMode="auto">
          <a:xfrm flipV="1">
            <a:off x="6732588" y="3500438"/>
            <a:ext cx="7143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2910" y="2000240"/>
            <a:ext cx="8229600" cy="3886200"/>
          </a:xfrm>
        </p:spPr>
        <p:txBody>
          <a:bodyPr/>
          <a:lstStyle/>
          <a:p>
            <a:pPr marL="457200" indent="-457200"/>
            <a:r>
              <a:rPr lang="tr-TR" dirty="0">
                <a:solidFill>
                  <a:schemeClr val="tx2"/>
                </a:solidFill>
                <a:latin typeface="+mj-lt"/>
              </a:rPr>
              <a:t>Regularize clusters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tr-TR" dirty="0">
                <a:solidFill>
                  <a:schemeClr val="tx2"/>
                </a:solidFill>
                <a:latin typeface="+mj-lt"/>
              </a:rPr>
              <a:t>Assume shared/diagonal covariance matrices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tr-TR" dirty="0">
                <a:solidFill>
                  <a:schemeClr val="tx2"/>
                </a:solidFill>
                <a:latin typeface="+mj-lt"/>
              </a:rPr>
              <a:t>Use PCA/FA to decrease dimensionality: Mixtures of PCA/FA</a:t>
            </a:r>
          </a:p>
          <a:p>
            <a:pPr marL="457200" indent="-457200">
              <a:buFont typeface="Wingdings" pitchFamily="2" charset="2"/>
              <a:buAutoNum type="arabicPeriod"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Can use EM to learn </a:t>
            </a:r>
            <a:r>
              <a:rPr lang="tr-TR" b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(Ghahramani and Hinton, 1997; Tipping and Bishop, 1999)</a:t>
            </a:r>
            <a:endParaRPr lang="tr-TR" baseline="-25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Mixtures of Latent Variable Models</a:t>
            </a:r>
          </a:p>
        </p:txBody>
      </p:sp>
      <p:graphicFrame>
        <p:nvGraphicFramePr>
          <p:cNvPr id="295941" name="Object 5"/>
          <p:cNvGraphicFramePr>
            <a:graphicFrameLocks noChangeAspect="1"/>
          </p:cNvGraphicFramePr>
          <p:nvPr>
            <p:ph idx="1"/>
          </p:nvPr>
        </p:nvGraphicFramePr>
        <p:xfrm>
          <a:off x="2357423" y="3714752"/>
          <a:ext cx="4857784" cy="636496"/>
        </p:xfrm>
        <a:graphic>
          <a:graphicData uri="http://schemas.openxmlformats.org/presentationml/2006/ole">
            <p:oleObj spid="_x0000_s295941" name="Equation" r:id="rId3" imgW="1841400" imgH="24120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7C55D-593D-435C-9680-D3A33250FB6E}" type="slidenum">
              <a:rPr lang="tr-TR"/>
              <a:pPr/>
              <a:t>14</a:t>
            </a:fld>
            <a:endParaRPr lang="tr-TR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After Clustering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Dimensionality reduction methods find correlations between features and group features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Clustering methods find similarities between instances and group instances</a:t>
            </a:r>
          </a:p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Allows knowledge extraction through</a:t>
            </a:r>
            <a:r>
              <a:rPr lang="tr-TR" sz="28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number of clusters,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prior probabilities,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tr-TR" sz="2400" dirty="0">
                <a:solidFill>
                  <a:schemeClr val="tx2"/>
                </a:solidFill>
                <a:latin typeface="+mj-lt"/>
              </a:rPr>
              <a:t>	cluster parameters, i.e., center, range of features.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Example: CRM, customer segmentation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0A747-6D22-4DEF-B94D-CC1AA0C3EFC6}" type="slidenum">
              <a:rPr lang="tr-TR"/>
              <a:pPr/>
              <a:t>15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Clustering as Preprocessing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Estimated group labels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(soft) 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b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(hard) may be seen as the dimensions of a new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dimensional space, where we can then learn our discriminant or regressor.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Local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representation (only one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b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is 1, all others are 0; only few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h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nonzero) vs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Distributed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representation (After PCA; all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nonzero)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5B6CE-E087-45C6-80FE-8631D072CCEE}" type="slidenum">
              <a:rPr lang="tr-TR"/>
              <a:pPr/>
              <a:t>16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Mixture of Mixtures</a:t>
            </a:r>
          </a:p>
        </p:txBody>
      </p:sp>
      <p:graphicFrame>
        <p:nvGraphicFramePr>
          <p:cNvPr id="300037" name="Object 5"/>
          <p:cNvGraphicFramePr>
            <a:graphicFrameLocks noChangeAspect="1"/>
          </p:cNvGraphicFramePr>
          <p:nvPr>
            <p:ph idx="1"/>
          </p:nvPr>
        </p:nvGraphicFramePr>
        <p:xfrm>
          <a:off x="2354263" y="3716338"/>
          <a:ext cx="3714750" cy="2016125"/>
        </p:xfrm>
        <a:graphic>
          <a:graphicData uri="http://schemas.openxmlformats.org/presentationml/2006/ole">
            <p:oleObj spid="_x0000_s300037" name="Equation" r:id="rId3" imgW="1638000" imgH="88884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A81A1-B777-4C74-846D-88E498A7DF32}" type="slidenum">
              <a:rPr lang="tr-TR"/>
              <a:pPr/>
              <a:t>17</a:t>
            </a:fld>
            <a:endParaRPr lang="tr-TR"/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192880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In classification, the input comes from a mixture of classes (supervised). 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If each class is also a mixture, e.g., of Gaussians, (unsupervised), we have a mixture of mixtures</a:t>
            </a:r>
            <a:r>
              <a:rPr lang="tr-TR" dirty="0">
                <a:latin typeface="+mj-lt"/>
              </a:rPr>
              <a:t>: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1928802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Cluster based on similarities/distances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Distance measure between instances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s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Minkowski 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L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(Euclidean for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2)</a:t>
            </a: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City-block distance</a:t>
            </a:r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Hierarchical Clustering</a:t>
            </a:r>
          </a:p>
        </p:txBody>
      </p:sp>
      <p:graphicFrame>
        <p:nvGraphicFramePr>
          <p:cNvPr id="301062" name="Object 6"/>
          <p:cNvGraphicFramePr>
            <a:graphicFrameLocks noChangeAspect="1"/>
          </p:cNvGraphicFramePr>
          <p:nvPr>
            <p:ph idx="1"/>
          </p:nvPr>
        </p:nvGraphicFramePr>
        <p:xfrm>
          <a:off x="2017713" y="3429000"/>
          <a:ext cx="4387850" cy="792163"/>
        </p:xfrm>
        <a:graphic>
          <a:graphicData uri="http://schemas.openxmlformats.org/presentationml/2006/ole">
            <p:oleObj spid="_x0000_s301062" name="Equation" r:id="rId3" imgW="1828800" imgH="33012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39408-36AE-4326-9810-427385DA04D2}" type="slidenum">
              <a:rPr lang="tr-TR"/>
              <a:pPr/>
              <a:t>18</a:t>
            </a:fld>
            <a:endParaRPr lang="tr-TR"/>
          </a:p>
        </p:txBody>
      </p:sp>
      <p:graphicFrame>
        <p:nvGraphicFramePr>
          <p:cNvPr id="301064" name="Object 8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773363" y="5357813"/>
          <a:ext cx="3554412" cy="704850"/>
        </p:xfrm>
        <a:graphic>
          <a:graphicData uri="http://schemas.openxmlformats.org/presentationml/2006/ole">
            <p:oleObj spid="_x0000_s301064" name="Equation" r:id="rId4" imgW="1536480" imgH="30456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596" y="2000240"/>
            <a:ext cx="8229600" cy="3886200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Start with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N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groups each with one instance and merge two closest groups at each iteration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Distance between two groups 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and 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</a:t>
            </a: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Single-link: </a:t>
            </a:r>
          </a:p>
          <a:p>
            <a:pPr lvl="1"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lvl="1"/>
            <a:endParaRPr lang="tr-TR" dirty="0">
              <a:solidFill>
                <a:schemeClr val="tx2"/>
              </a:solidFill>
              <a:latin typeface="+mj-lt"/>
            </a:endParaRP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Complete-link:</a:t>
            </a:r>
          </a:p>
          <a:p>
            <a:pPr lvl="1"/>
            <a:endParaRPr lang="tr-TR" dirty="0">
              <a:solidFill>
                <a:schemeClr val="tx2"/>
              </a:solidFill>
              <a:latin typeface="+mj-lt"/>
            </a:endParaRPr>
          </a:p>
          <a:p>
            <a:pPr lvl="1"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 lvl="1"/>
            <a:r>
              <a:rPr lang="tr-TR" dirty="0">
                <a:solidFill>
                  <a:schemeClr val="tx2"/>
                </a:solidFill>
                <a:latin typeface="+mj-lt"/>
              </a:rPr>
              <a:t>Average-link, centroid</a:t>
            </a:r>
          </a:p>
          <a:p>
            <a:endParaRPr lang="tr-TR" dirty="0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Agglomerative Clustering</a:t>
            </a:r>
          </a:p>
        </p:txBody>
      </p:sp>
      <p:graphicFrame>
        <p:nvGraphicFramePr>
          <p:cNvPr id="314375" name="Object 7"/>
          <p:cNvGraphicFramePr>
            <a:graphicFrameLocks noChangeAspect="1"/>
          </p:cNvGraphicFramePr>
          <p:nvPr>
            <p:ph idx="1"/>
          </p:nvPr>
        </p:nvGraphicFramePr>
        <p:xfrm>
          <a:off x="3108325" y="3500438"/>
          <a:ext cx="3646488" cy="712787"/>
        </p:xfrm>
        <a:graphic>
          <a:graphicData uri="http://schemas.openxmlformats.org/presentationml/2006/ole">
            <p:oleObj spid="_x0000_s314375" name="Equation" r:id="rId3" imgW="1688760" imgH="33012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E8080-AFDC-4EDD-8317-2EB2D3BADE45}" type="slidenum">
              <a:rPr lang="tr-TR"/>
              <a:pPr/>
              <a:t>19</a:t>
            </a:fld>
            <a:endParaRPr lang="tr-TR"/>
          </a:p>
        </p:txBody>
      </p:sp>
      <p:graphicFrame>
        <p:nvGraphicFramePr>
          <p:cNvPr id="314377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3328988" y="4500563"/>
          <a:ext cx="3516312" cy="687387"/>
        </p:xfrm>
        <a:graphic>
          <a:graphicData uri="http://schemas.openxmlformats.org/presentationml/2006/ole">
            <p:oleObj spid="_x0000_s314377" name="Equation" r:id="rId4" imgW="1688760" imgH="33012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i="0"/>
              <a:t>CHAPTER 7:</a:t>
            </a:r>
            <a:br>
              <a:rPr lang="tr-TR" sz="2000" i="0"/>
            </a:br>
            <a:r>
              <a:rPr lang="tr-TR"/>
              <a:t>Clustering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9" name="Rectangle 7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8305800" cy="1143000"/>
          </a:xfrm>
        </p:spPr>
        <p:txBody>
          <a:bodyPr/>
          <a:lstStyle/>
          <a:p>
            <a:r>
              <a:rPr lang="tr-TR" dirty="0"/>
              <a:t>Example: Single-Link Clustering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912CD-7447-44FE-ABA6-23023D16790B}" type="slidenum">
              <a:rPr lang="tr-TR"/>
              <a:pPr/>
              <a:t>20</a:t>
            </a:fld>
            <a:endParaRPr lang="tr-TR"/>
          </a:p>
        </p:txBody>
      </p:sp>
      <p:pic>
        <p:nvPicPr>
          <p:cNvPr id="3153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738313"/>
            <a:ext cx="876300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5398" name="Text Box 6"/>
          <p:cNvSpPr txBox="1">
            <a:spLocks noChangeArrowheads="1"/>
          </p:cNvSpPr>
          <p:nvPr/>
        </p:nvSpPr>
        <p:spPr bwMode="auto">
          <a:xfrm>
            <a:off x="5632450" y="5259388"/>
            <a:ext cx="175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Dendrogram</a:t>
            </a:r>
          </a:p>
        </p:txBody>
      </p:sp>
      <p:sp>
        <p:nvSpPr>
          <p:cNvPr id="315400" name="Oval 8"/>
          <p:cNvSpPr>
            <a:spLocks noChangeArrowheads="1"/>
          </p:cNvSpPr>
          <p:nvPr/>
        </p:nvSpPr>
        <p:spPr bwMode="auto">
          <a:xfrm>
            <a:off x="539750" y="2276475"/>
            <a:ext cx="1223963" cy="19431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15401" name="Oval 9"/>
          <p:cNvSpPr>
            <a:spLocks noChangeArrowheads="1"/>
          </p:cNvSpPr>
          <p:nvPr/>
        </p:nvSpPr>
        <p:spPr bwMode="auto">
          <a:xfrm>
            <a:off x="3924300" y="3573463"/>
            <a:ext cx="360363" cy="360362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315402" name="Oval 10"/>
          <p:cNvSpPr>
            <a:spLocks noChangeArrowheads="1"/>
          </p:cNvSpPr>
          <p:nvPr/>
        </p:nvSpPr>
        <p:spPr bwMode="auto">
          <a:xfrm>
            <a:off x="2627313" y="3429000"/>
            <a:ext cx="720725" cy="1152525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Choosing </a:t>
            </a:r>
            <a:r>
              <a:rPr lang="tr-TR" i="1" dirty="0"/>
              <a:t>k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Defined by the application, e.g., image quantization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Plot data (after PCA) and check for clusters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Incremental (leader-cluster) algorithm: Add one at a time until “elbow” (reconstruction error/log likelihood/intergroup distances)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Manually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check for meaning</a:t>
            </a:r>
          </a:p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F790-E46A-4D4C-9202-C7641C20880F}" type="slidenum">
              <a:rPr lang="tr-TR"/>
              <a:pPr/>
              <a:t>21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Semiparametric Density Estimation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472518" cy="4389120"/>
          </a:xfrm>
        </p:spPr>
        <p:txBody>
          <a:bodyPr/>
          <a:lstStyle/>
          <a:p>
            <a:r>
              <a:rPr lang="tr-TR" dirty="0">
                <a:solidFill>
                  <a:schemeClr val="accent1"/>
                </a:solidFill>
                <a:latin typeface="+mj-lt"/>
              </a:rPr>
              <a:t>Parametric: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Assume a single model for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(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Chapters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4 and 5)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Semiparametric: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C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is a mixture of densities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Multiple possible explanations/prototypes:</a:t>
            </a:r>
          </a:p>
          <a:p>
            <a:pPr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Different handwriting styles, accents in speech</a:t>
            </a:r>
          </a:p>
          <a:p>
            <a:r>
              <a:rPr lang="tr-TR" dirty="0">
                <a:solidFill>
                  <a:schemeClr val="accent1"/>
                </a:solidFill>
                <a:latin typeface="+mj-lt"/>
              </a:rPr>
              <a:t>Nonparametric: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No model; data speaks for itself (Chapter 8)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78D60-13A4-44EC-A048-175375B63A0F}" type="slidenum">
              <a:rPr lang="tr-TR"/>
              <a:pPr/>
              <a:t>3</a:t>
            </a:fld>
            <a:endParaRPr lang="tr-T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Mixture Densities</a:t>
            </a:r>
          </a:p>
        </p:txBody>
      </p:sp>
      <p:graphicFrame>
        <p:nvGraphicFramePr>
          <p:cNvPr id="284677" name="Object 5"/>
          <p:cNvGraphicFramePr>
            <a:graphicFrameLocks noChangeAspect="1"/>
          </p:cNvGraphicFramePr>
          <p:nvPr>
            <p:ph idx="1"/>
          </p:nvPr>
        </p:nvGraphicFramePr>
        <p:xfrm>
          <a:off x="2357422" y="1785926"/>
          <a:ext cx="3466921" cy="1071558"/>
        </p:xfrm>
        <a:graphic>
          <a:graphicData uri="http://schemas.openxmlformats.org/presentationml/2006/ole">
            <p:oleObj spid="_x0000_s284677" name="Equation" r:id="rId3" imgW="1396800" imgH="43164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BB58D5-46E9-4C8F-AB78-B70BC8556A1A}" type="slidenum">
              <a:rPr lang="tr-TR"/>
              <a:pPr/>
              <a:t>4</a:t>
            </a:fld>
            <a:endParaRPr lang="tr-TR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2000240"/>
            <a:ext cx="822960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where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the components/groups/clusters,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mixture proportions (priors),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component densities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Gaussian mixture where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~ N (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parameters Φ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 {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G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8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i=1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unlabeled sample X={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(unsupervised learning)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dirty="0"/>
              <a:t>Classes vs. Clusters </a:t>
            </a:r>
          </a:p>
        </p:txBody>
      </p:sp>
      <p:sp>
        <p:nvSpPr>
          <p:cNvPr id="28570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95288" y="1700213"/>
            <a:ext cx="4038600" cy="3886200"/>
          </a:xfrm>
        </p:spPr>
        <p:txBody>
          <a:bodyPr/>
          <a:lstStyle/>
          <a:p>
            <a:r>
              <a:rPr lang="tr-TR" sz="2000" dirty="0">
                <a:solidFill>
                  <a:schemeClr val="accent1"/>
                </a:solidFill>
                <a:latin typeface="+mj-lt"/>
              </a:rPr>
              <a:t>Supervised: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 { 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t 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Classes C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K</a:t>
            </a:r>
            <a:endParaRPr lang="tr-TR" sz="2000" i="1" baseline="-25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where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 C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~ N ( 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Φ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 {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(C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sz="2000" i="1" baseline="30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i=1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</a:t>
            </a:r>
          </a:p>
          <a:p>
            <a:pPr>
              <a:buFont typeface="Wingdings" pitchFamily="2" charset="2"/>
              <a:buNone/>
            </a:pP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8570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572000" y="1700213"/>
            <a:ext cx="4038600" cy="3886200"/>
          </a:xfrm>
        </p:spPr>
        <p:txBody>
          <a:bodyPr/>
          <a:lstStyle/>
          <a:p>
            <a:r>
              <a:rPr lang="tr-TR" sz="2000" dirty="0">
                <a:solidFill>
                  <a:schemeClr val="accent1"/>
                </a:solidFill>
                <a:latin typeface="+mj-lt"/>
              </a:rPr>
              <a:t>Unsupervised :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X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 { 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i="1" baseline="30000" dirty="0">
                <a:solidFill>
                  <a:schemeClr val="tx2"/>
                </a:solidFill>
                <a:latin typeface="+mj-lt"/>
              </a:rPr>
              <a:t>t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t 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Clusters G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k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where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 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 G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~ N ( 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Φ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= {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 G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), 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μ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sz="2400" b="1" dirty="0">
                <a:solidFill>
                  <a:schemeClr val="tx2"/>
                </a:solidFill>
                <a:latin typeface="+mj-lt"/>
              </a:rPr>
              <a:t>∑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}</a:t>
            </a:r>
            <a:r>
              <a:rPr lang="tr-TR" sz="2000" i="1" baseline="30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i=1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endParaRPr lang="tr-TR" sz="2000" dirty="0">
              <a:solidFill>
                <a:schemeClr val="tx2"/>
              </a:solidFill>
              <a:latin typeface="+mj-lt"/>
            </a:endParaRPr>
          </a:p>
          <a:p>
            <a:pPr>
              <a:buFont typeface="Wingdings" pitchFamily="2" charset="2"/>
              <a:buNone/>
            </a:pPr>
            <a:r>
              <a:rPr lang="tr-TR" sz="2000" dirty="0">
                <a:solidFill>
                  <a:schemeClr val="tx2"/>
                </a:solidFill>
                <a:latin typeface="+mj-lt"/>
              </a:rPr>
              <a:t>		Labels, </a:t>
            </a:r>
            <a:r>
              <a:rPr lang="tr-TR" sz="2000" b="1" i="1" dirty="0">
                <a:solidFill>
                  <a:schemeClr val="tx2"/>
                </a:solidFill>
                <a:latin typeface="+mj-lt"/>
              </a:rPr>
              <a:t>r </a:t>
            </a:r>
            <a:r>
              <a:rPr lang="tr-TR" sz="2000" i="1" baseline="30000" dirty="0">
                <a:solidFill>
                  <a:schemeClr val="tx2"/>
                </a:solidFill>
                <a:latin typeface="+mj-lt"/>
              </a:rPr>
              <a:t>t</a:t>
            </a:r>
            <a:r>
              <a:rPr lang="tr-TR" sz="2000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?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1E6CF-0EF6-4447-BE38-20EA05A16AC1}" type="slidenum">
              <a:rPr lang="tr-TR">
                <a:latin typeface="+mj-lt"/>
              </a:rPr>
              <a:pPr/>
              <a:t>5</a:t>
            </a:fld>
            <a:endParaRPr lang="tr-TR">
              <a:latin typeface="+mj-lt"/>
            </a:endParaRPr>
          </a:p>
        </p:txBody>
      </p:sp>
      <p:graphicFrame>
        <p:nvGraphicFramePr>
          <p:cNvPr id="285708" name="Object 12"/>
          <p:cNvGraphicFramePr>
            <a:graphicFrameLocks noChangeAspect="1"/>
          </p:cNvGraphicFramePr>
          <p:nvPr/>
        </p:nvGraphicFramePr>
        <p:xfrm>
          <a:off x="5146675" y="2420938"/>
          <a:ext cx="2879725" cy="890587"/>
        </p:xfrm>
        <a:graphic>
          <a:graphicData uri="http://schemas.openxmlformats.org/presentationml/2006/ole">
            <p:oleObj spid="_x0000_s285708" name="Equation" r:id="rId3" imgW="1396800" imgH="431640" progId="Equation.3">
              <p:embed/>
            </p:oleObj>
          </a:graphicData>
        </a:graphic>
      </p:graphicFrame>
      <p:graphicFrame>
        <p:nvGraphicFramePr>
          <p:cNvPr id="285709" name="Object 13"/>
          <p:cNvGraphicFramePr>
            <a:graphicFrameLocks noChangeAspect="1"/>
          </p:cNvGraphicFramePr>
          <p:nvPr/>
        </p:nvGraphicFramePr>
        <p:xfrm>
          <a:off x="1141413" y="2500313"/>
          <a:ext cx="2814637" cy="871537"/>
        </p:xfrm>
        <a:graphic>
          <a:graphicData uri="http://schemas.openxmlformats.org/presentationml/2006/ole">
            <p:oleObj spid="_x0000_s285709" name="Equation" r:id="rId4" imgW="1396800" imgH="431640" progId="Equation.3">
              <p:embed/>
            </p:oleObj>
          </a:graphicData>
        </a:graphic>
      </p:graphicFrame>
      <p:graphicFrame>
        <p:nvGraphicFramePr>
          <p:cNvPr id="285710" name="Object 14"/>
          <p:cNvGraphicFramePr>
            <a:graphicFrameLocks noChangeAspect="1"/>
          </p:cNvGraphicFramePr>
          <p:nvPr/>
        </p:nvGraphicFramePr>
        <p:xfrm>
          <a:off x="968375" y="4457700"/>
          <a:ext cx="3044825" cy="1784350"/>
        </p:xfrm>
        <a:graphic>
          <a:graphicData uri="http://schemas.openxmlformats.org/presentationml/2006/ole">
            <p:oleObj spid="_x0000_s285710" name="Equation" r:id="rId5" imgW="1777680" imgH="1041120" progId="Equation.3">
              <p:embed/>
            </p:oleObj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0034" y="1643050"/>
            <a:ext cx="8229600" cy="3886200"/>
          </a:xfrm>
        </p:spPr>
        <p:txBody>
          <a:bodyPr/>
          <a:lstStyle/>
          <a:p>
            <a:r>
              <a:rPr lang="tr-TR" dirty="0">
                <a:solidFill>
                  <a:schemeClr val="tx2"/>
                </a:solidFill>
                <a:latin typeface="+mj-lt"/>
              </a:rPr>
              <a:t>Find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reference vectors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(prototypes/codebook vectors/codewords) which best represent data</a:t>
            </a: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Reference vectors,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m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Use nearest (most similar) reference: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  <a:p>
            <a:r>
              <a:rPr lang="tr-TR" dirty="0">
                <a:solidFill>
                  <a:schemeClr val="tx2"/>
                </a:solidFill>
                <a:latin typeface="+mj-lt"/>
              </a:rPr>
              <a:t>Reconstruction error</a:t>
            </a:r>
            <a:endParaRPr lang="tr-TR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tr-TR" i="1" dirty="0"/>
              <a:t>k</a:t>
            </a:r>
            <a:r>
              <a:rPr lang="tr-TR" dirty="0"/>
              <a:t>-Means Clustering</a:t>
            </a:r>
          </a:p>
        </p:txBody>
      </p:sp>
      <p:graphicFrame>
        <p:nvGraphicFramePr>
          <p:cNvPr id="287753" name="Object 9"/>
          <p:cNvGraphicFramePr>
            <a:graphicFrameLocks noChangeAspect="1"/>
          </p:cNvGraphicFramePr>
          <p:nvPr>
            <p:ph idx="1"/>
          </p:nvPr>
        </p:nvGraphicFramePr>
        <p:xfrm>
          <a:off x="2444750" y="3429000"/>
          <a:ext cx="3387725" cy="736600"/>
        </p:xfrm>
        <a:graphic>
          <a:graphicData uri="http://schemas.openxmlformats.org/presentationml/2006/ole">
            <p:oleObj spid="_x0000_s287753" name="Equation" r:id="rId3" imgW="1460160" imgH="317160" progId="Equation.3">
              <p:embed/>
            </p:oleObj>
          </a:graphicData>
        </a:graphic>
      </p:graphicFrame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F1104-A68B-46D5-89D2-6E34BBBCBCD4}" type="slidenum">
              <a:rPr lang="tr-TR"/>
              <a:pPr/>
              <a:t>6</a:t>
            </a:fld>
            <a:endParaRPr lang="tr-TR"/>
          </a:p>
        </p:txBody>
      </p:sp>
      <p:graphicFrame>
        <p:nvGraphicFramePr>
          <p:cNvPr id="287755" name="Object 11"/>
          <p:cNvGraphicFramePr>
            <a:graphicFrameLocks noChangeAspect="1"/>
          </p:cNvGraphicFramePr>
          <p:nvPr>
            <p:ph sz="quarter" idx="4294967295"/>
          </p:nvPr>
        </p:nvGraphicFramePr>
        <p:xfrm>
          <a:off x="2428860" y="4857760"/>
          <a:ext cx="4518025" cy="1720850"/>
        </p:xfrm>
        <a:graphic>
          <a:graphicData uri="http://schemas.openxmlformats.org/presentationml/2006/ole">
            <p:oleObj spid="_x0000_s287755" name="Equation" r:id="rId4" imgW="2133360" imgH="812520" progId="Equation.3">
              <p:embed/>
            </p:oleObj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Encoding/Decoding</a:t>
            </a:r>
          </a:p>
        </p:txBody>
      </p:sp>
      <p:graphicFrame>
        <p:nvGraphicFramePr>
          <p:cNvPr id="288776" name="Object 8"/>
          <p:cNvGraphicFramePr>
            <a:graphicFrameLocks noChangeAspect="1"/>
          </p:cNvGraphicFramePr>
          <p:nvPr>
            <p:ph idx="1"/>
          </p:nvPr>
        </p:nvGraphicFramePr>
        <p:xfrm>
          <a:off x="3346450" y="3862388"/>
          <a:ext cx="2451100" cy="533400"/>
        </p:xfrm>
        <a:graphic>
          <a:graphicData uri="http://schemas.openxmlformats.org/presentationml/2006/ole">
            <p:oleObj spid="_x0000_s288776" name="Equation" r:id="rId3" imgW="2450880" imgH="533160" progId="Equation.3">
              <p:embed/>
            </p:oleObj>
          </a:graphicData>
        </a:graphic>
      </p:graphicFrame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CA348-22D0-48F6-A892-B89F8BBB4A7D}" type="slidenum">
              <a:rPr lang="tr-TR"/>
              <a:pPr/>
              <a:t>7</a:t>
            </a:fld>
            <a:endParaRPr lang="tr-TR"/>
          </a:p>
        </p:txBody>
      </p:sp>
      <p:pic>
        <p:nvPicPr>
          <p:cNvPr id="28877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1916113"/>
            <a:ext cx="87058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r>
              <a:rPr lang="tr-TR" dirty="0"/>
              <a:t>k-means Clustering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83A32-A1E8-428C-9FD7-BEC6C1C634E1}" type="slidenum">
              <a:rPr lang="tr-TR"/>
              <a:pPr/>
              <a:t>8</a:t>
            </a:fld>
            <a:endParaRPr lang="tr-TR"/>
          </a:p>
        </p:txBody>
      </p:sp>
      <p:pic>
        <p:nvPicPr>
          <p:cNvPr id="2908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671638"/>
            <a:ext cx="757237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0822" name="Rectangle 6"/>
          <p:cNvSpPr>
            <a:spLocks noChangeArrowheads="1"/>
          </p:cNvSpPr>
          <p:nvPr/>
        </p:nvSpPr>
        <p:spPr bwMode="auto">
          <a:xfrm>
            <a:off x="1331913" y="3933825"/>
            <a:ext cx="3600450" cy="7905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290823" name="Rectangle 7"/>
          <p:cNvSpPr>
            <a:spLocks noChangeArrowheads="1"/>
          </p:cNvSpPr>
          <p:nvPr/>
        </p:nvSpPr>
        <p:spPr bwMode="auto">
          <a:xfrm>
            <a:off x="1331913" y="2565400"/>
            <a:ext cx="5976937" cy="1295400"/>
          </a:xfrm>
          <a:prstGeom prst="rect">
            <a:avLst/>
          </a:prstGeom>
          <a:noFill/>
          <a:ln w="9525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CB977-02A7-4005-96C4-5962BF1E4A31}" type="slidenum">
              <a:rPr lang="tr-TR"/>
              <a:pPr/>
              <a:t>9</a:t>
            </a:fld>
            <a:endParaRPr lang="tr-TR"/>
          </a:p>
        </p:txBody>
      </p:sp>
      <p:pic>
        <p:nvPicPr>
          <p:cNvPr id="2918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450" y="419100"/>
            <a:ext cx="72771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1472" y="6356350"/>
            <a:ext cx="7072362" cy="365125"/>
          </a:xfrm>
        </p:spPr>
        <p:txBody>
          <a:bodyPr/>
          <a:lstStyle/>
          <a:p>
            <a:r>
              <a:rPr lang="en-US" dirty="0" smtClean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dirty="0" err="1" smtClean="0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dirty="0" smtClean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dirty="0">
              <a:solidFill>
                <a:srgbClr val="B2B2B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3603</TotalTime>
  <Words>860</Words>
  <Application>Microsoft Office PowerPoint</Application>
  <PresentationFormat>On-screen Show (4:3)</PresentationFormat>
  <Paragraphs>163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Flow</vt:lpstr>
      <vt:lpstr>1_Flow</vt:lpstr>
      <vt:lpstr>Equation</vt:lpstr>
      <vt:lpstr>INTRODUCTION TO  Machine Learning 2nd Edition</vt:lpstr>
      <vt:lpstr>CHAPTER 7: Clustering</vt:lpstr>
      <vt:lpstr>Semiparametric Density Estimation</vt:lpstr>
      <vt:lpstr>Mixture Densities</vt:lpstr>
      <vt:lpstr>Classes vs. Clusters </vt:lpstr>
      <vt:lpstr>k-Means Clustering</vt:lpstr>
      <vt:lpstr>Encoding/Decoding</vt:lpstr>
      <vt:lpstr>k-means Clustering</vt:lpstr>
      <vt:lpstr>Slide 9</vt:lpstr>
      <vt:lpstr>Expectation-Maximization (EM)</vt:lpstr>
      <vt:lpstr>E- and M-steps</vt:lpstr>
      <vt:lpstr>EM in Gaussian Mixtures</vt:lpstr>
      <vt:lpstr>Slide 13</vt:lpstr>
      <vt:lpstr>Mixtures of Latent Variable Models</vt:lpstr>
      <vt:lpstr>After Clustering</vt:lpstr>
      <vt:lpstr>Clustering as Preprocessing</vt:lpstr>
      <vt:lpstr>Mixture of Mixtures</vt:lpstr>
      <vt:lpstr>Hierarchical Clustering</vt:lpstr>
      <vt:lpstr>Agglomerative Clustering</vt:lpstr>
      <vt:lpstr>Example: Single-Link Clustering</vt:lpstr>
      <vt:lpstr>Choosing k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199</cp:revision>
  <dcterms:created xsi:type="dcterms:W3CDTF">2005-01-24T14:46:28Z</dcterms:created>
  <dcterms:modified xsi:type="dcterms:W3CDTF">2010-02-24T16:29:26Z</dcterms:modified>
</cp:coreProperties>
</file>