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3" r:id="rId1"/>
  </p:sldMasterIdLst>
  <p:notesMasterIdLst>
    <p:notesMasterId r:id="rId29"/>
  </p:notesMasterIdLst>
  <p:handoutMasterIdLst>
    <p:handoutMasterId r:id="rId30"/>
  </p:handoutMasterIdLst>
  <p:sldIdLst>
    <p:sldId id="256" r:id="rId2"/>
    <p:sldId id="375" r:id="rId3"/>
    <p:sldId id="376" r:id="rId4"/>
    <p:sldId id="377" r:id="rId5"/>
    <p:sldId id="380" r:id="rId6"/>
    <p:sldId id="378" r:id="rId7"/>
    <p:sldId id="379" r:id="rId8"/>
    <p:sldId id="382" r:id="rId9"/>
    <p:sldId id="383" r:id="rId10"/>
    <p:sldId id="381" r:id="rId11"/>
    <p:sldId id="384" r:id="rId12"/>
    <p:sldId id="385" r:id="rId13"/>
    <p:sldId id="394" r:id="rId14"/>
    <p:sldId id="395" r:id="rId15"/>
    <p:sldId id="387" r:id="rId16"/>
    <p:sldId id="393" r:id="rId17"/>
    <p:sldId id="388" r:id="rId18"/>
    <p:sldId id="396" r:id="rId19"/>
    <p:sldId id="397" r:id="rId20"/>
    <p:sldId id="418" r:id="rId21"/>
    <p:sldId id="392" r:id="rId22"/>
    <p:sldId id="419" r:id="rId23"/>
    <p:sldId id="420" r:id="rId24"/>
    <p:sldId id="421" r:id="rId25"/>
    <p:sldId id="422" r:id="rId26"/>
    <p:sldId id="423" r:id="rId27"/>
    <p:sldId id="424" r:id="rId28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241" autoAdjust="0"/>
  </p:normalViewPr>
  <p:slideViewPr>
    <p:cSldViewPr>
      <p:cViewPr>
        <p:scale>
          <a:sx n="66" d="100"/>
          <a:sy n="66" d="100"/>
        </p:scale>
        <p:origin x="-2844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4BC11A9F-4027-4C50-9DCD-8F5E718BA692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2FB6B20D-05A6-4B82-9D45-65E0BD765875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ED4A37-34DE-483F-83FD-D3D0A321AEBA}" type="slidenum">
              <a:rPr lang="tr-TR"/>
              <a:pPr/>
              <a:t>16</a:t>
            </a:fld>
            <a:endParaRPr lang="tr-TR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13B4-8E1C-4BB4-A9F0-96A3297EA3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FA3A-7F09-4378-8CCE-75DD04780B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3AAE8-10D0-4C60-8993-6A95B6D708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550502E-9377-44BB-889B-D6DA86F78E0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59B1B96-5973-4EBF-B0D3-246E6240B6E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A777F-83C4-4430-B73C-3C94F37B39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D41C-38D9-485D-B8C6-78C1158C28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7D6A3-888F-47F5-8D89-1E885B6C90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3FF8A-76CC-4847-B979-C5626477A5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00B1-64E8-4F7B-8466-2C11EAFA42E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EDA0-A7EB-4D32-BEA9-BCCFC5F45C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0942-5806-4FBA-8418-A6ABB70576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2BB0E6E-1C81-4185-881E-6831851AEFC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3/1/2010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9E140C-EF74-476D-A834-A2740ADD7A18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5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48" y="4071942"/>
            <a:ext cx="7854696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ETHEM </a:t>
            </a:r>
            <a:r>
              <a:rPr lang="tr-TR" sz="2400" dirty="0" smtClean="0">
                <a:latin typeface="+mj-lt"/>
              </a:rPr>
              <a:t>ALPAYDIN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© The MIT Press, </a:t>
            </a:r>
            <a:r>
              <a:rPr lang="tr-TR" sz="2400" dirty="0" smtClean="0">
                <a:latin typeface="+mj-lt"/>
              </a:rPr>
              <a:t>2010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tr-TR" sz="1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alpaydin@boun.edu.tr</a:t>
            </a: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http://www.cmpe.boun.edu.tr/~</a:t>
            </a:r>
            <a:r>
              <a:rPr lang="tr-TR" sz="2000" i="1" dirty="0" smtClean="0">
                <a:latin typeface="+mj-lt"/>
              </a:rPr>
              <a:t>ethem/i2ml2e</a:t>
            </a:r>
            <a:endParaRPr lang="tr-TR" sz="2000" i="1" dirty="0"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D5DB-3B91-4E4C-8533-47F2F4EB48A3}" type="slidenum">
              <a:rPr lang="tr-TR"/>
              <a:pPr/>
              <a:t>10</a:t>
            </a:fld>
            <a:endParaRPr lang="tr-TR"/>
          </a:p>
        </p:txBody>
      </p:sp>
      <p:pic>
        <p:nvPicPr>
          <p:cNvPr id="24372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9163" y="490538"/>
            <a:ext cx="7305675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2E7F3-7367-4AC5-8F6B-94B9C59BC1C7}" type="slidenum">
              <a:rPr lang="tr-TR"/>
              <a:pPr/>
              <a:t>11</a:t>
            </a:fld>
            <a:endParaRPr lang="tr-TR"/>
          </a:p>
        </p:txBody>
      </p:sp>
      <p:pic>
        <p:nvPicPr>
          <p:cNvPr id="24883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485775"/>
            <a:ext cx="7286625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Factor Analysis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Find a small number of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factors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which when combined generate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–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+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i2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+ ... +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ik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+ 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where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the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latent factors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with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E[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]=0, Var(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)=1, Cov(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)=0,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≠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the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noise sources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E[ 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]= ψ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Cov(ε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=0,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≠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Cov(ε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=0 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and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the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factor loadings</a:t>
            </a:r>
          </a:p>
          <a:p>
            <a:pPr>
              <a:lnSpc>
                <a:spcPct val="90000"/>
              </a:lnSpc>
            </a:pPr>
            <a:endParaRPr lang="tr-TR" b="1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448-A276-4D67-A221-362235BA0889}" type="slidenum">
              <a:rPr lang="tr-TR"/>
              <a:pPr/>
              <a:t>12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PCA vs FA</a:t>
            </a:r>
          </a:p>
        </p:txBody>
      </p:sp>
      <p:sp>
        <p:nvSpPr>
          <p:cNvPr id="27034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PCA	From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to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   	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z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µ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FA		From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to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		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µ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+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ε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>
              <a:buFont typeface="Wingdings" pitchFamily="2" charset="2"/>
              <a:buNone/>
            </a:pPr>
            <a:endParaRPr lang="tr-TR" b="1" i="1" dirty="0"/>
          </a:p>
          <a:p>
            <a:endParaRPr lang="tr-TR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54F6-99EF-46D2-941A-22D6CD14A9FA}" type="slidenum">
              <a:rPr lang="tr-TR"/>
              <a:pPr/>
              <a:t>13</a:t>
            </a:fld>
            <a:endParaRPr lang="tr-TR"/>
          </a:p>
        </p:txBody>
      </p:sp>
      <p:pic>
        <p:nvPicPr>
          <p:cNvPr id="270349" name="Picture 13" descr="Drfa2-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997200"/>
            <a:ext cx="8101013" cy="3378200"/>
          </a:xfrm>
          <a:prstGeom prst="rect">
            <a:avLst/>
          </a:prstGeom>
          <a:noFill/>
        </p:spPr>
      </p:pic>
      <p:sp>
        <p:nvSpPr>
          <p:cNvPr id="270344" name="Text Box 8"/>
          <p:cNvSpPr txBox="1">
            <a:spLocks noChangeArrowheads="1"/>
          </p:cNvSpPr>
          <p:nvPr/>
        </p:nvSpPr>
        <p:spPr bwMode="auto">
          <a:xfrm>
            <a:off x="539750" y="3573463"/>
            <a:ext cx="347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 b="1" i="1" dirty="0">
                <a:latin typeface="Lucida Bright" pitchFamily="18" charset="0"/>
              </a:rPr>
              <a:t>x</a:t>
            </a:r>
          </a:p>
        </p:txBody>
      </p:sp>
      <p:sp>
        <p:nvSpPr>
          <p:cNvPr id="270345" name="Text Box 9"/>
          <p:cNvSpPr txBox="1">
            <a:spLocks noChangeArrowheads="1"/>
          </p:cNvSpPr>
          <p:nvPr/>
        </p:nvSpPr>
        <p:spPr bwMode="auto">
          <a:xfrm>
            <a:off x="8027988" y="3500438"/>
            <a:ext cx="357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b="1" i="1" dirty="0">
                <a:latin typeface="Lucida Bright" pitchFamily="18" charset="0"/>
              </a:rPr>
              <a:t>z</a:t>
            </a:r>
          </a:p>
        </p:txBody>
      </p:sp>
      <p:sp>
        <p:nvSpPr>
          <p:cNvPr id="270346" name="Text Box 10"/>
          <p:cNvSpPr txBox="1">
            <a:spLocks noChangeArrowheads="1"/>
          </p:cNvSpPr>
          <p:nvPr/>
        </p:nvSpPr>
        <p:spPr bwMode="auto">
          <a:xfrm>
            <a:off x="539750" y="5516563"/>
            <a:ext cx="357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b="1" i="1">
                <a:latin typeface="Lucida Bright" pitchFamily="18" charset="0"/>
              </a:rPr>
              <a:t>z</a:t>
            </a:r>
          </a:p>
        </p:txBody>
      </p:sp>
      <p:sp>
        <p:nvSpPr>
          <p:cNvPr id="270347" name="Text Box 11"/>
          <p:cNvSpPr txBox="1">
            <a:spLocks noChangeArrowheads="1"/>
          </p:cNvSpPr>
          <p:nvPr/>
        </p:nvSpPr>
        <p:spPr bwMode="auto">
          <a:xfrm>
            <a:off x="8027988" y="5445125"/>
            <a:ext cx="347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b="1" i="1">
                <a:latin typeface="Lucida Bright" pitchFamily="18" charset="0"/>
              </a:rPr>
              <a:t>x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Factor Analysis</a:t>
            </a:r>
          </a:p>
        </p:txBody>
      </p:sp>
      <p:sp>
        <p:nvSpPr>
          <p:cNvPr id="27238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In FA, factors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stretched, rotated and translated to generate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6995-6D6A-4B8C-9FF9-20CAE49542B1}" type="slidenum">
              <a:rPr lang="tr-TR"/>
              <a:pPr/>
              <a:t>14</a:t>
            </a:fld>
            <a:endParaRPr lang="tr-TR"/>
          </a:p>
        </p:txBody>
      </p:sp>
      <p:pic>
        <p:nvPicPr>
          <p:cNvPr id="272391" name="Picture 7" descr="Drfa-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3068638"/>
            <a:ext cx="7667625" cy="3316287"/>
          </a:xfrm>
          <a:prstGeom prst="rect">
            <a:avLst/>
          </a:prstGeom>
          <a:noFill/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tr-TR" dirty="0"/>
              <a:t>Multidimensional Scaling</a:t>
            </a:r>
          </a:p>
        </p:txBody>
      </p:sp>
      <p:graphicFrame>
        <p:nvGraphicFramePr>
          <p:cNvPr id="260102" name="Object 6"/>
          <p:cNvGraphicFramePr>
            <a:graphicFrameLocks noChangeAspect="1"/>
          </p:cNvGraphicFramePr>
          <p:nvPr>
            <p:ph idx="1"/>
          </p:nvPr>
        </p:nvGraphicFramePr>
        <p:xfrm>
          <a:off x="1357290" y="3714752"/>
          <a:ext cx="6073775" cy="2606675"/>
        </p:xfrm>
        <a:graphic>
          <a:graphicData uri="http://schemas.openxmlformats.org/presentationml/2006/ole">
            <p:oleObj spid="_x0000_s260102" name="Equation" r:id="rId3" imgW="2781000" imgH="119376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229A0-B930-459B-97BA-9E001DE132FB}" type="slidenum">
              <a:rPr lang="tr-TR"/>
              <a:pPr/>
              <a:t>15</a:t>
            </a:fld>
            <a:endParaRPr lang="tr-T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8025" y="1428736"/>
            <a:ext cx="8435975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Given pairwise distances between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points,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i,j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place on a low-dim map s.t. distances are preserved.</a:t>
            </a:r>
          </a:p>
          <a:p>
            <a:r>
              <a:rPr lang="tr-TR" b="1" i="1" dirty="0">
                <a:solidFill>
                  <a:schemeClr val="tx2"/>
                </a:solidFill>
                <a:latin typeface="+mj-lt"/>
              </a:rPr>
              <a:t>z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g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</a:t>
            </a:r>
            <a:r>
              <a:rPr lang="en-GB" i="1" dirty="0">
                <a:solidFill>
                  <a:schemeClr val="tx2"/>
                </a:solidFill>
                <a:latin typeface="+mj-lt"/>
              </a:rPr>
              <a:t>θ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	Find </a:t>
            </a:r>
            <a:r>
              <a:rPr lang="en-GB" i="1" dirty="0">
                <a:solidFill>
                  <a:schemeClr val="tx2"/>
                </a:solidFill>
                <a:latin typeface="+mj-lt"/>
              </a:rPr>
              <a:t>θ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that min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Sammon stress</a:t>
            </a:r>
            <a:r>
              <a:rPr lang="tr-TR" dirty="0"/>
              <a:t>	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tr-TR" dirty="0"/>
              <a:t>Map of Europe by MDS</a:t>
            </a:r>
          </a:p>
        </p:txBody>
      </p:sp>
      <p:pic>
        <p:nvPicPr>
          <p:cNvPr id="268296" name="Picture 8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tretch>
            <a:fillRect/>
          </a:stretch>
        </p:blipFill>
        <p:spPr>
          <a:xfrm>
            <a:off x="571472" y="2000240"/>
            <a:ext cx="4038600" cy="3018209"/>
          </a:xfrm>
          <a:noFill/>
          <a:ln/>
        </p:spPr>
      </p:pic>
      <p:pic>
        <p:nvPicPr>
          <p:cNvPr id="268295" name="Picture 7" descr="europe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tretch>
            <a:fillRect/>
          </a:stretch>
        </p:blipFill>
        <p:spPr>
          <a:xfrm>
            <a:off x="4929190" y="1500174"/>
            <a:ext cx="3355196" cy="4433888"/>
          </a:xfrm>
          <a:noFill/>
          <a:ln/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47C7-F828-4755-B379-583A20AEF886}" type="slidenum">
              <a:rPr lang="tr-TR"/>
              <a:pPr/>
              <a:t>16</a:t>
            </a:fld>
            <a:endParaRPr lang="tr-TR"/>
          </a:p>
        </p:txBody>
      </p:sp>
      <p:sp>
        <p:nvSpPr>
          <p:cNvPr id="268297" name="Text Box 9"/>
          <p:cNvSpPr txBox="1">
            <a:spLocks noChangeArrowheads="1"/>
          </p:cNvSpPr>
          <p:nvPr/>
        </p:nvSpPr>
        <p:spPr bwMode="auto">
          <a:xfrm>
            <a:off x="5076825" y="6092825"/>
            <a:ext cx="3495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000" dirty="0">
                <a:solidFill>
                  <a:schemeClr val="tx2"/>
                </a:solidFill>
              </a:rPr>
              <a:t>Map from CIA – The World Factbook: http://www.cia.gov/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71536"/>
          </a:xfrm>
        </p:spPr>
        <p:txBody>
          <a:bodyPr/>
          <a:lstStyle/>
          <a:p>
            <a:r>
              <a:rPr lang="tr-TR" dirty="0"/>
              <a:t>Linear Discriminant Analysis </a:t>
            </a:r>
          </a:p>
        </p:txBody>
      </p:sp>
      <p:sp>
        <p:nvSpPr>
          <p:cNvPr id="26112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1643050"/>
            <a:ext cx="4038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Find a low-dimensional space such that when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projected, classes are well-separated.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Find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that maximizes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261130" name="Picture 1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00562" y="1714488"/>
            <a:ext cx="3959225" cy="3409950"/>
          </a:xfrm>
          <a:noFill/>
          <a:ln/>
        </p:spPr>
      </p:pic>
      <p:graphicFrame>
        <p:nvGraphicFramePr>
          <p:cNvPr id="261139" name="Object 19"/>
          <p:cNvGraphicFramePr>
            <a:graphicFrameLocks noChangeAspect="1"/>
          </p:cNvGraphicFramePr>
          <p:nvPr>
            <p:ph sz="quarter" idx="3"/>
          </p:nvPr>
        </p:nvGraphicFramePr>
        <p:xfrm>
          <a:off x="1147763" y="3857625"/>
          <a:ext cx="5899150" cy="2287588"/>
        </p:xfrm>
        <a:graphic>
          <a:graphicData uri="http://schemas.openxmlformats.org/presentationml/2006/ole">
            <p:oleObj spid="_x0000_s261139" name="Equation" r:id="rId4" imgW="2489040" imgH="96516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F14503-09CB-4834-88EF-8C161816F91B}" type="slidenum">
              <a:rPr lang="tr-TR"/>
              <a:pPr/>
              <a:t>17</a:t>
            </a:fld>
            <a:endParaRPr lang="tr-T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5473" name="Object 17"/>
          <p:cNvGraphicFramePr>
            <a:graphicFrameLocks noChangeAspect="1"/>
          </p:cNvGraphicFramePr>
          <p:nvPr>
            <p:ph idx="1"/>
          </p:nvPr>
        </p:nvGraphicFramePr>
        <p:xfrm>
          <a:off x="1214414" y="1142984"/>
          <a:ext cx="7016750" cy="1646238"/>
        </p:xfrm>
        <a:graphic>
          <a:graphicData uri="http://schemas.openxmlformats.org/presentationml/2006/ole">
            <p:oleObj spid="_x0000_s275473" name="Equation" r:id="rId3" imgW="3301920" imgH="77436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7215C-1825-4A04-9517-39CDBFF1462B}" type="slidenum">
              <a:rPr lang="tr-TR"/>
              <a:pPr/>
              <a:t>18</a:t>
            </a:fld>
            <a:endParaRPr lang="tr-TR"/>
          </a:p>
        </p:txBody>
      </p:sp>
      <p:sp>
        <p:nvSpPr>
          <p:cNvPr id="275482" name="Rectangle 26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571480"/>
            <a:ext cx="8229600" cy="539115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Between-class scatter: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Within-class scatter:</a:t>
            </a:r>
          </a:p>
        </p:txBody>
      </p:sp>
      <p:graphicFrame>
        <p:nvGraphicFramePr>
          <p:cNvPr id="275475" name="Object 19"/>
          <p:cNvGraphicFramePr>
            <a:graphicFrameLocks noChangeAspect="1"/>
          </p:cNvGraphicFramePr>
          <p:nvPr>
            <p:ph sz="half" idx="4294967295"/>
          </p:nvPr>
        </p:nvGraphicFramePr>
        <p:xfrm>
          <a:off x="1025525" y="3500438"/>
          <a:ext cx="6723063" cy="2500312"/>
        </p:xfrm>
        <a:graphic>
          <a:graphicData uri="http://schemas.openxmlformats.org/presentationml/2006/ole">
            <p:oleObj spid="_x0000_s275475" name="Equation" r:id="rId4" imgW="3073320" imgH="1143000" progId="Equation.3">
              <p:embed/>
            </p:oleObj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4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Fisher’s Linear Discriminant</a:t>
            </a:r>
          </a:p>
        </p:txBody>
      </p:sp>
      <p:graphicFrame>
        <p:nvGraphicFramePr>
          <p:cNvPr id="276507" name="Object 27"/>
          <p:cNvGraphicFramePr>
            <a:graphicFrameLocks noChangeAspect="1"/>
          </p:cNvGraphicFramePr>
          <p:nvPr>
            <p:ph idx="1"/>
          </p:nvPr>
        </p:nvGraphicFramePr>
        <p:xfrm>
          <a:off x="2771775" y="3522663"/>
          <a:ext cx="3097213" cy="574675"/>
        </p:xfrm>
        <a:graphic>
          <a:graphicData uri="http://schemas.openxmlformats.org/presentationml/2006/ole">
            <p:oleObj spid="_x0000_s276507" name="Equation" r:id="rId3" imgW="1231560" imgH="228600" progId="Equation.3">
              <p:embed/>
            </p:oleObj>
          </a:graphicData>
        </a:graphic>
      </p:graphicFrame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81CD2-8BBE-431A-803A-51D74656ABD0}" type="slidenum">
              <a:rPr lang="tr-TR"/>
              <a:pPr/>
              <a:t>19</a:t>
            </a:fld>
            <a:endParaRPr lang="tr-TR"/>
          </a:p>
        </p:txBody>
      </p:sp>
      <p:sp>
        <p:nvSpPr>
          <p:cNvPr id="276490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Find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that max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LDA soln: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Parametric soln: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276505" name="Object 25"/>
          <p:cNvGraphicFramePr>
            <a:graphicFrameLocks noChangeAspect="1"/>
          </p:cNvGraphicFramePr>
          <p:nvPr>
            <p:ph sz="half" idx="4294967295"/>
          </p:nvPr>
        </p:nvGraphicFramePr>
        <p:xfrm>
          <a:off x="2330450" y="2357438"/>
          <a:ext cx="4376738" cy="1128712"/>
        </p:xfrm>
        <a:graphic>
          <a:graphicData uri="http://schemas.openxmlformats.org/presentationml/2006/ole">
            <p:oleObj spid="_x0000_s276505" name="Equation" r:id="rId4" imgW="2019240" imgH="520560" progId="Equation.3">
              <p:embed/>
            </p:oleObj>
          </a:graphicData>
        </a:graphic>
      </p:graphicFrame>
      <p:graphicFrame>
        <p:nvGraphicFramePr>
          <p:cNvPr id="276509" name="Object 2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533650" y="4786313"/>
          <a:ext cx="4724400" cy="1181100"/>
        </p:xfrm>
        <a:graphic>
          <a:graphicData uri="http://schemas.openxmlformats.org/presentationml/2006/ole">
            <p:oleObj spid="_x0000_s276509" name="Equation" r:id="rId5" imgW="1828800" imgH="457200" progId="Equation.3">
              <p:embed/>
            </p:oleObj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/>
              <a:t>CHAPTER 6:</a:t>
            </a:r>
            <a:r>
              <a:rPr lang="tr-TR"/>
              <a:t/>
            </a:r>
            <a:br>
              <a:rPr lang="tr-TR"/>
            </a:br>
            <a:r>
              <a:rPr lang="tr-TR"/>
              <a:t>Dimensionality Reduction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K&gt;2 Classes</a:t>
            </a:r>
          </a:p>
        </p:txBody>
      </p:sp>
      <p:graphicFrame>
        <p:nvGraphicFramePr>
          <p:cNvPr id="309263" name="Object 15"/>
          <p:cNvGraphicFramePr>
            <a:graphicFrameLocks noChangeAspect="1"/>
          </p:cNvGraphicFramePr>
          <p:nvPr>
            <p:ph idx="1"/>
          </p:nvPr>
        </p:nvGraphicFramePr>
        <p:xfrm>
          <a:off x="1730375" y="2349500"/>
          <a:ext cx="5970588" cy="1004888"/>
        </p:xfrm>
        <a:graphic>
          <a:graphicData uri="http://schemas.openxmlformats.org/presentationml/2006/ole">
            <p:oleObj spid="_x0000_s309263" name="Equation" r:id="rId3" imgW="2565360" imgH="431640" progId="Equation.3">
              <p:embed/>
            </p:oleObj>
          </a:graphicData>
        </a:graphic>
      </p:graphicFrame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9460-A53D-42DC-BB7E-D34AEE6D7AE1}" type="slidenum">
              <a:rPr lang="tr-TR"/>
              <a:pPr/>
              <a:t>20</a:t>
            </a:fld>
            <a:endParaRPr lang="tr-TR"/>
          </a:p>
        </p:txBody>
      </p:sp>
      <p:sp>
        <p:nvSpPr>
          <p:cNvPr id="30925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Within-class scatter: 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Between-class scatter: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Find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that max</a:t>
            </a:r>
          </a:p>
        </p:txBody>
      </p:sp>
      <p:graphicFrame>
        <p:nvGraphicFramePr>
          <p:cNvPr id="309265" name="Object 17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643042" y="3857628"/>
          <a:ext cx="6254750" cy="993775"/>
        </p:xfrm>
        <a:graphic>
          <a:graphicData uri="http://schemas.openxmlformats.org/presentationml/2006/ole">
            <p:oleObj spid="_x0000_s309265" name="Equation" r:id="rId4" imgW="2717640" imgH="431640" progId="Equation.3">
              <p:embed/>
            </p:oleObj>
          </a:graphicData>
        </a:graphic>
      </p:graphicFrame>
      <p:graphicFrame>
        <p:nvGraphicFramePr>
          <p:cNvPr id="309267" name="Object 19"/>
          <p:cNvGraphicFramePr>
            <a:graphicFrameLocks noChangeAspect="1"/>
          </p:cNvGraphicFramePr>
          <p:nvPr/>
        </p:nvGraphicFramePr>
        <p:xfrm>
          <a:off x="1142976" y="5214950"/>
          <a:ext cx="2154238" cy="1039812"/>
        </p:xfrm>
        <a:graphic>
          <a:graphicData uri="http://schemas.openxmlformats.org/presentationml/2006/ole">
            <p:oleObj spid="_x0000_s309267" name="Equation" r:id="rId5" imgW="1104840" imgH="533160" progId="Equation.3">
              <p:embed/>
            </p:oleObj>
          </a:graphicData>
        </a:graphic>
      </p:graphicFrame>
      <p:sp>
        <p:nvSpPr>
          <p:cNvPr id="309268" name="Text Box 20"/>
          <p:cNvSpPr txBox="1">
            <a:spLocks noChangeArrowheads="1"/>
          </p:cNvSpPr>
          <p:nvPr/>
        </p:nvSpPr>
        <p:spPr bwMode="auto">
          <a:xfrm>
            <a:off x="3635375" y="5084763"/>
            <a:ext cx="43536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The largest eigenvectors of 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baseline="30000" dirty="0">
                <a:solidFill>
                  <a:schemeClr val="tx2"/>
                </a:solidFill>
                <a:latin typeface="+mj-lt"/>
              </a:rPr>
              <a:t>-1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B</a:t>
            </a: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Maximum rank of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-1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8C8D-6CBF-469F-8F51-F42F745878D1}" type="slidenum">
              <a:rPr lang="tr-TR"/>
              <a:pPr/>
              <a:t>21</a:t>
            </a:fld>
            <a:endParaRPr lang="tr-TR"/>
          </a:p>
        </p:txBody>
      </p:sp>
      <p:pic>
        <p:nvPicPr>
          <p:cNvPr id="2662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476250"/>
            <a:ext cx="74295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Isomap</a:t>
            </a:r>
            <a:endParaRPr lang="tr-T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Geodesic distance is the distance along the manifold that the data lies in, as opposed to the Euclidean distance in the input space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 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EDA0-A7EB-4D32-BEA9-BCCFC5F45C3C}" type="slidenum">
              <a:rPr lang="tr-TR" smtClean="0"/>
              <a:pPr/>
              <a:t>22</a:t>
            </a:fld>
            <a:endParaRPr lang="tr-TR"/>
          </a:p>
        </p:txBody>
      </p:sp>
      <p:pic>
        <p:nvPicPr>
          <p:cNvPr id="413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3357562"/>
            <a:ext cx="383857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Isomap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Instances r and s are connected in the graph if </a:t>
            </a:r>
          </a:p>
          <a:p>
            <a:pPr lvl="1"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||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baseline="30000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-</a:t>
            </a:r>
            <a:r>
              <a:rPr lang="tr-TR" b="1" i="1" dirty="0" smtClean="0">
                <a:solidFill>
                  <a:schemeClr val="tx2"/>
                </a:solidFill>
              </a:rPr>
              <a:t>x</a:t>
            </a:r>
            <a:r>
              <a:rPr lang="tr-TR" baseline="30000" dirty="0" smtClean="0">
                <a:solidFill>
                  <a:schemeClr val="tx2"/>
                </a:solidFill>
              </a:rPr>
              <a:t>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||&lt;</a:t>
            </a:r>
            <a:r>
              <a:rPr lang="tr-TR" dirty="0" smtClean="0">
                <a:solidFill>
                  <a:schemeClr val="tx2"/>
                </a:solidFill>
                <a:latin typeface="Symbol" pitchFamily="18" charset="2"/>
              </a:rPr>
              <a:t>e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or if </a:t>
            </a:r>
            <a:r>
              <a:rPr lang="tr-TR" b="1" i="1" dirty="0" smtClean="0">
                <a:solidFill>
                  <a:schemeClr val="tx2"/>
                </a:solidFill>
              </a:rPr>
              <a:t>x</a:t>
            </a:r>
            <a:r>
              <a:rPr lang="tr-TR" baseline="30000" dirty="0" smtClean="0">
                <a:solidFill>
                  <a:schemeClr val="tx2"/>
                </a:solidFill>
              </a:rPr>
              <a:t>s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is one of the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neighbors of </a:t>
            </a:r>
            <a:r>
              <a:rPr lang="tr-TR" b="1" i="1" dirty="0" smtClean="0">
                <a:solidFill>
                  <a:schemeClr val="tx2"/>
                </a:solidFill>
              </a:rPr>
              <a:t>x</a:t>
            </a:r>
            <a:r>
              <a:rPr lang="tr-TR" baseline="30000" dirty="0" smtClean="0">
                <a:solidFill>
                  <a:schemeClr val="tx2"/>
                </a:solidFill>
              </a:rPr>
              <a:t>r </a:t>
            </a:r>
          </a:p>
          <a:p>
            <a:pPr lvl="1"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The edge length is </a:t>
            </a:r>
            <a:r>
              <a:rPr lang="tr-TR" sz="2000" dirty="0" smtClean="0">
                <a:solidFill>
                  <a:schemeClr val="tx2"/>
                </a:solidFill>
              </a:rPr>
              <a:t>||</a:t>
            </a:r>
            <a:r>
              <a:rPr lang="tr-TR" sz="2000" b="1" i="1" dirty="0" smtClean="0">
                <a:solidFill>
                  <a:schemeClr val="tx2"/>
                </a:solidFill>
              </a:rPr>
              <a:t>x</a:t>
            </a:r>
            <a:r>
              <a:rPr lang="tr-TR" sz="2000" baseline="30000" dirty="0" smtClean="0">
                <a:solidFill>
                  <a:schemeClr val="tx2"/>
                </a:solidFill>
              </a:rPr>
              <a:t>r</a:t>
            </a:r>
            <a:r>
              <a:rPr lang="tr-TR" sz="2000" dirty="0" smtClean="0">
                <a:solidFill>
                  <a:schemeClr val="tx2"/>
                </a:solidFill>
              </a:rPr>
              <a:t>-</a:t>
            </a:r>
            <a:r>
              <a:rPr lang="tr-TR" b="1" i="1" dirty="0" smtClean="0">
                <a:solidFill>
                  <a:schemeClr val="tx2"/>
                </a:solidFill>
              </a:rPr>
              <a:t>x</a:t>
            </a:r>
            <a:r>
              <a:rPr lang="tr-TR" baseline="30000" dirty="0" smtClean="0">
                <a:solidFill>
                  <a:schemeClr val="tx2"/>
                </a:solidFill>
              </a:rPr>
              <a:t>s</a:t>
            </a:r>
            <a:r>
              <a:rPr lang="tr-TR" sz="2000" dirty="0" smtClean="0">
                <a:solidFill>
                  <a:schemeClr val="tx2"/>
                </a:solidFill>
              </a:rPr>
              <a:t>||</a:t>
            </a:r>
            <a:endParaRPr lang="tr-TR" baseline="30000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For two nodes r and s not connected, the distance is equal to the shortest path between them</a:t>
            </a:r>
          </a:p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Once the 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 distance matrix is thus formed, use MDS to find a lower-dimensional mapping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A777F-83C4-4430-B73C-3C94F37B39A6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00B1-64E8-4F7B-8466-2C11EAFA42E6}" type="slidenum">
              <a:rPr lang="tr-TR" smtClean="0"/>
              <a:pPr/>
              <a:t>24</a:t>
            </a:fld>
            <a:endParaRPr lang="tr-TR"/>
          </a:p>
        </p:txBody>
      </p:sp>
      <p:pic>
        <p:nvPicPr>
          <p:cNvPr id="4147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642918"/>
            <a:ext cx="7286677" cy="546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000496" y="5929330"/>
            <a:ext cx="45720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>
                <a:solidFill>
                  <a:schemeClr val="tx2"/>
                </a:solidFill>
                <a:latin typeface="+mj-lt"/>
              </a:rPr>
              <a:t>Matlab source from http://web.mit.edu/cocosci/isomap/isomap.html</a:t>
            </a:r>
            <a:endParaRPr lang="tr-TR" sz="1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Locally Linear Embedding</a:t>
            </a:r>
            <a:endParaRPr lang="tr-T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Given 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find its neighbors </a:t>
            </a:r>
            <a:r>
              <a:rPr lang="tr-TR" b="1" i="1" dirty="0" smtClean="0">
                <a:solidFill>
                  <a:schemeClr val="tx2"/>
                </a:solidFill>
              </a:rPr>
              <a:t>x</a:t>
            </a:r>
            <a:r>
              <a:rPr lang="tr-TR" i="1" baseline="30000" dirty="0" smtClean="0">
                <a:solidFill>
                  <a:schemeClr val="tx2"/>
                </a:solidFill>
              </a:rPr>
              <a:t>s</a:t>
            </a:r>
            <a:r>
              <a:rPr lang="tr-TR" i="1" baseline="-25000" dirty="0" smtClean="0">
                <a:solidFill>
                  <a:schemeClr val="tx2"/>
                </a:solidFill>
              </a:rPr>
              <a:t>(r)</a:t>
            </a: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Find </a:t>
            </a:r>
            <a:r>
              <a:rPr lang="tr-TR" b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rs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that minimize</a:t>
            </a:r>
          </a:p>
          <a:p>
            <a:pPr marL="514350" indent="-514350">
              <a:buNone/>
            </a:pP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pPr marL="514350" indent="-514350">
              <a:buFont typeface="+mj-lt"/>
              <a:buAutoNum type="arabicPeriod" startAt="3"/>
            </a:pP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Find the new coordinates </a:t>
            </a:r>
            <a:r>
              <a:rPr lang="tr-TR" b="1" i="1" dirty="0" smtClean="0">
                <a:solidFill>
                  <a:schemeClr val="tx2"/>
                </a:solidFill>
              </a:rPr>
              <a:t>z</a:t>
            </a:r>
            <a:r>
              <a:rPr lang="tr-TR" i="1" baseline="30000" dirty="0" smtClean="0">
                <a:solidFill>
                  <a:schemeClr val="tx2"/>
                </a:solidFill>
              </a:rPr>
              <a:t>r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that minimize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EDA0-A7EB-4D32-BEA9-BCCFC5F45C3C}" type="slidenum">
              <a:rPr lang="tr-TR" smtClean="0"/>
              <a:pPr/>
              <a:t>25</a:t>
            </a:fld>
            <a:endParaRPr lang="tr-T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71735" y="2928934"/>
          <a:ext cx="4117085" cy="1071570"/>
        </p:xfrm>
        <a:graphic>
          <a:graphicData uri="http://schemas.openxmlformats.org/presentationml/2006/ole">
            <p:oleObj spid="_x0000_s415746" name="Equation" r:id="rId3" imgW="1854000" imgH="482400" progId="Equation.3">
              <p:embed/>
            </p:oleObj>
          </a:graphicData>
        </a:graphic>
      </p:graphicFrame>
      <p:graphicFrame>
        <p:nvGraphicFramePr>
          <p:cNvPr id="415747" name="Object 3"/>
          <p:cNvGraphicFramePr>
            <a:graphicFrameLocks noChangeAspect="1"/>
          </p:cNvGraphicFramePr>
          <p:nvPr/>
        </p:nvGraphicFramePr>
        <p:xfrm>
          <a:off x="2714612" y="4929198"/>
          <a:ext cx="4003675" cy="1071563"/>
        </p:xfrm>
        <a:graphic>
          <a:graphicData uri="http://schemas.openxmlformats.org/presentationml/2006/ole">
            <p:oleObj spid="_x0000_s415747" name="Equation" r:id="rId4" imgW="1803240" imgH="48240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EDA0-A7EB-4D32-BEA9-BCCFC5F45C3C}" type="slidenum">
              <a:rPr lang="tr-TR" smtClean="0"/>
              <a:pPr/>
              <a:t>26</a:t>
            </a:fld>
            <a:endParaRPr lang="tr-TR"/>
          </a:p>
        </p:txBody>
      </p:sp>
      <p:pic>
        <p:nvPicPr>
          <p:cNvPr id="416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5" y="1500174"/>
            <a:ext cx="8401565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LLE on Optdigits</a:t>
            </a:r>
            <a:endParaRPr lang="tr-T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14480" y="6356350"/>
            <a:ext cx="600079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EDA0-A7EB-4D32-BEA9-BCCFC5F45C3C}" type="slidenum">
              <a:rPr lang="tr-TR" smtClean="0"/>
              <a:pPr/>
              <a:t>27</a:t>
            </a:fld>
            <a:endParaRPr lang="tr-TR"/>
          </a:p>
        </p:txBody>
      </p:sp>
      <p:pic>
        <p:nvPicPr>
          <p:cNvPr id="417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00174"/>
            <a:ext cx="7286676" cy="4498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000496" y="5929330"/>
            <a:ext cx="4572032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>
                <a:solidFill>
                  <a:schemeClr val="tx2"/>
                </a:solidFill>
                <a:latin typeface="+mj-lt"/>
              </a:rPr>
              <a:t>Matlab source from </a:t>
            </a:r>
            <a:r>
              <a:rPr lang="tr-TR" sz="1200" dirty="0">
                <a:solidFill>
                  <a:schemeClr val="tx2"/>
                </a:solidFill>
                <a:latin typeface="+mj-lt"/>
              </a:rPr>
              <a:t>http://www.cs.toronto.edu/~</a:t>
            </a:r>
            <a:r>
              <a:rPr lang="tr-TR" sz="1200" dirty="0" smtClean="0">
                <a:solidFill>
                  <a:schemeClr val="tx2"/>
                </a:solidFill>
                <a:latin typeface="+mj-lt"/>
              </a:rPr>
              <a:t>roweis/lle/code.html</a:t>
            </a:r>
            <a:endParaRPr lang="tr-TR" sz="12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Why Reduce Dimensionality?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Reduces time complexity: Less computation</a:t>
            </a:r>
          </a:p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Reduces space complexity: Less parameters</a:t>
            </a:r>
          </a:p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Saves the cost of observing the feature</a:t>
            </a:r>
          </a:p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Simpler models are more robust on small datasets</a:t>
            </a:r>
          </a:p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More interpretable; simpler explanation</a:t>
            </a:r>
          </a:p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Data visualization (structure, groups, outliers, etc) if plotted in 2 or 3 dimensions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2294-AD54-4CC2-8E84-5196584982F9}" type="slidenum">
              <a:rPr lang="tr-TR"/>
              <a:pPr/>
              <a:t>3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Feature Selection vs Extraction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/>
                </a:solidFill>
                <a:latin typeface="+mj-lt"/>
              </a:rPr>
              <a:t>Feature selection: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Choosing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&lt;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important features, ignoring the remaining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–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Subset selection algorithms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Feature extraction: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Project the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original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dimensions to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new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&lt;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dimensions,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Principal components analysis (PCA), linear 	discriminant analysis (LDA), factor analysis (FA)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B8462-5859-4E27-AA02-6930017F098C}" type="slidenum">
              <a:rPr lang="tr-TR"/>
              <a:pPr/>
              <a:t>4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Subset Selection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1200"/>
            <a:ext cx="8218487" cy="43275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There are 2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subsets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features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Forward search: Add the best feature at each step</a:t>
            </a:r>
          </a:p>
          <a:p>
            <a:pPr lvl="1"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Set of features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F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initially Ø.</a:t>
            </a:r>
          </a:p>
          <a:p>
            <a:pPr lvl="1"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At each iteration, find the best new feature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tr-TR" sz="2000" i="1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= argmin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F </a:t>
            </a:r>
            <a:r>
              <a:rPr lang="tr-TR" sz="2000" dirty="0">
                <a:solidFill>
                  <a:schemeClr val="tx2"/>
                </a:solidFill>
                <a:latin typeface="Symbol" pitchFamily="18" charset="2"/>
              </a:rPr>
              <a:t>È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 x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)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Add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to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F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 if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F </a:t>
            </a:r>
            <a:r>
              <a:rPr lang="tr-TR" dirty="0" smtClean="0">
                <a:solidFill>
                  <a:schemeClr val="tx2"/>
                </a:solidFill>
                <a:latin typeface="Symbol" pitchFamily="18" charset="2"/>
              </a:rPr>
              <a:t>È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) &lt;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F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tr-TR" i="1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Hill-climbing O(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algorithm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Backward search: Start with all features and remove 	one at a time, if possible.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Floating search (Add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remove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50296-6021-4E17-9A02-41E52B1962B8}" type="slidenum">
              <a:rPr lang="tr-TR"/>
              <a:pPr/>
              <a:t>5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tr-TR" sz="4000" dirty="0"/>
              <a:t>Principal Components Analysis (PCA)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Find a low-dimensional space such that when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projected there, information loss is minimized.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The projection of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on the direction of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Find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such that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Var(</a:t>
            </a:r>
            <a:r>
              <a:rPr lang="tr-TR" i="1" dirty="0">
                <a:solidFill>
                  <a:schemeClr val="accent1"/>
                </a:solidFill>
                <a:latin typeface="+mj-lt"/>
              </a:rPr>
              <a:t>z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) is maximized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Var(z) = Var(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 E[(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 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]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	= E[(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 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 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	= E[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 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 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	=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E[(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]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8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where Var(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)= E[(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] = </a:t>
            </a:r>
            <a:r>
              <a:rPr lang="tr-TR" sz="2800" b="1" dirty="0">
                <a:solidFill>
                  <a:schemeClr val="tx2"/>
                </a:solidFill>
                <a:latin typeface="+mj-lt"/>
              </a:rPr>
              <a:t>∑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ADD7-CC76-4976-87C6-E7CD323B5252}" type="slidenum">
              <a:rPr lang="tr-TR"/>
              <a:pPr/>
              <a:t>6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48" y="1214422"/>
            <a:ext cx="8229600" cy="5000660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Maximize Var(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subject to ||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||=1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b="1" i="1" dirty="0">
              <a:solidFill>
                <a:schemeClr val="tx2"/>
              </a:solidFill>
              <a:latin typeface="+mj-lt"/>
            </a:endParaRPr>
          </a:p>
          <a:p>
            <a:pPr lvl="1">
              <a:buFont typeface="Wingdings" pitchFamily="2" charset="2"/>
              <a:buNone/>
            </a:pPr>
            <a:endParaRPr lang="tr-TR" sz="2400" b="1" dirty="0" smtClean="0">
              <a:solidFill>
                <a:schemeClr val="tx2"/>
              </a:solidFill>
              <a:latin typeface="+mj-lt"/>
            </a:endParaRPr>
          </a:p>
          <a:p>
            <a:pPr lvl="1">
              <a:buFont typeface="Wingdings" pitchFamily="2" charset="2"/>
              <a:buNone/>
            </a:pPr>
            <a:r>
              <a:rPr lang="tr-TR" sz="2400" b="1" dirty="0" smtClean="0">
                <a:solidFill>
                  <a:schemeClr val="tx2"/>
                </a:solidFill>
                <a:latin typeface="+mj-lt"/>
              </a:rPr>
              <a:t>∑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α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that is,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is an eigenvector of 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∑</a:t>
            </a: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Choose the one with the largest eigenvalue for Var(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to be max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Second principal component: Max Var(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s.t., ||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||=1 and orthogonal to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</a:p>
          <a:p>
            <a:endParaRPr lang="tr-TR" baseline="-25000" dirty="0">
              <a:solidFill>
                <a:schemeClr val="tx2"/>
              </a:solidFill>
              <a:latin typeface="+mj-lt"/>
            </a:endParaRPr>
          </a:p>
          <a:p>
            <a:endParaRPr lang="tr-TR" baseline="-25000" dirty="0">
              <a:solidFill>
                <a:schemeClr val="tx2"/>
              </a:solidFill>
              <a:latin typeface="+mj-lt"/>
            </a:endParaRPr>
          </a:p>
          <a:p>
            <a:endParaRPr lang="tr-TR" baseline="-25000" dirty="0">
              <a:solidFill>
                <a:schemeClr val="tx2"/>
              </a:solidFill>
              <a:latin typeface="+mj-lt"/>
            </a:endParaRPr>
          </a:p>
          <a:p>
            <a:pPr lvl="1">
              <a:buFont typeface="Wingdings" pitchFamily="2" charset="2"/>
              <a:buNone/>
            </a:pPr>
            <a:r>
              <a:rPr lang="tr-TR" sz="2400" b="1" dirty="0">
                <a:solidFill>
                  <a:schemeClr val="tx2"/>
                </a:solidFill>
                <a:latin typeface="+mj-lt"/>
              </a:rPr>
              <a:t>∑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α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that is,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is another eigenvector of 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∑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and so on.</a:t>
            </a:r>
          </a:p>
        </p:txBody>
      </p:sp>
      <p:graphicFrame>
        <p:nvGraphicFramePr>
          <p:cNvPr id="241677" name="Object 13"/>
          <p:cNvGraphicFramePr>
            <a:graphicFrameLocks noChangeAspect="1"/>
          </p:cNvGraphicFramePr>
          <p:nvPr>
            <p:ph/>
          </p:nvPr>
        </p:nvGraphicFramePr>
        <p:xfrm>
          <a:off x="2057400" y="4286250"/>
          <a:ext cx="5111750" cy="674688"/>
        </p:xfrm>
        <a:graphic>
          <a:graphicData uri="http://schemas.openxmlformats.org/presentationml/2006/ole">
            <p:oleObj spid="_x0000_s241677" name="Equation" r:id="rId3" imgW="2501640" imgH="330120" progId="Equation.3">
              <p:embed/>
            </p:oleObj>
          </a:graphicData>
        </a:graphic>
      </p:graphicFrame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D8CF7A-341F-468C-869A-686985111E1D}" type="slidenum">
              <a:rPr lang="tr-TR"/>
              <a:pPr/>
              <a:t>7</a:t>
            </a:fld>
            <a:endParaRPr lang="tr-TR"/>
          </a:p>
        </p:txBody>
      </p:sp>
      <p:graphicFrame>
        <p:nvGraphicFramePr>
          <p:cNvPr id="241672" name="Object 8"/>
          <p:cNvGraphicFramePr>
            <a:graphicFrameLocks noChangeAspect="1"/>
          </p:cNvGraphicFramePr>
          <p:nvPr>
            <p:ph sz="half" idx="4294967295"/>
          </p:nvPr>
        </p:nvGraphicFramePr>
        <p:xfrm>
          <a:off x="2222500" y="1857375"/>
          <a:ext cx="3284538" cy="677863"/>
        </p:xfrm>
        <a:graphic>
          <a:graphicData uri="http://schemas.openxmlformats.org/presentationml/2006/ole">
            <p:oleObj spid="_x0000_s241672" name="Equation" r:id="rId4" imgW="1600200" imgH="330120" progId="Equation.3">
              <p:embed/>
            </p:oleObj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tr-TR" dirty="0"/>
              <a:t>What PCA does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82296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b="1" i="1" dirty="0"/>
              <a:t>		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	z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–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  <a:endParaRPr lang="tr-TR" baseline="-250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where the columns of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the eigenvectors of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and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sample mean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Centers the data at the origin and rotates the axes</a:t>
            </a:r>
            <a:endParaRPr lang="tr-TR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0C978-AD2A-4E2F-87BE-FD1D1C6B961A}" type="slidenum">
              <a:rPr lang="tr-TR"/>
              <a:pPr/>
              <a:t>8</a:t>
            </a:fld>
            <a:endParaRPr lang="tr-TR"/>
          </a:p>
        </p:txBody>
      </p:sp>
      <p:pic>
        <p:nvPicPr>
          <p:cNvPr id="245765" name="Picture 5" descr="Drpca-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357562"/>
            <a:ext cx="8020050" cy="3068637"/>
          </a:xfrm>
          <a:prstGeom prst="rect">
            <a:avLst/>
          </a:prstGeom>
          <a:noFill/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2910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Proportion of Variance (PoV) explained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when λ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are sorted in descending order 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Typically, stop at PoV&gt;0.9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Scree graph plots of PoV vs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stop at “elbow”</a:t>
            </a:r>
            <a:endParaRPr lang="tr-TR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How to choose k ?</a:t>
            </a:r>
          </a:p>
        </p:txBody>
      </p:sp>
      <p:graphicFrame>
        <p:nvGraphicFramePr>
          <p:cNvPr id="246789" name="Object 5"/>
          <p:cNvGraphicFramePr>
            <a:graphicFrameLocks noChangeAspect="1"/>
          </p:cNvGraphicFramePr>
          <p:nvPr>
            <p:ph idx="1"/>
          </p:nvPr>
        </p:nvGraphicFramePr>
        <p:xfrm>
          <a:off x="2387600" y="2636838"/>
          <a:ext cx="3652838" cy="1009650"/>
        </p:xfrm>
        <a:graphic>
          <a:graphicData uri="http://schemas.openxmlformats.org/presentationml/2006/ole">
            <p:oleObj spid="_x0000_s246789" name="Equation" r:id="rId3" imgW="1562040" imgH="43164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D163-896A-41D3-93BE-7AB456A8E57A}" type="slidenum">
              <a:rPr lang="tr-TR"/>
              <a:pPr/>
              <a:t>9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3614</TotalTime>
  <Words>1029</Words>
  <Application>Microsoft Office PowerPoint</Application>
  <PresentationFormat>On-screen Show (4:3)</PresentationFormat>
  <Paragraphs>188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Flow</vt:lpstr>
      <vt:lpstr>Equation</vt:lpstr>
      <vt:lpstr>INTRODUCTION TO  Machine Learning 2nd Edition</vt:lpstr>
      <vt:lpstr>CHAPTER 6: Dimensionality Reduction</vt:lpstr>
      <vt:lpstr>Why Reduce Dimensionality?</vt:lpstr>
      <vt:lpstr>Feature Selection vs Extraction</vt:lpstr>
      <vt:lpstr>Subset Selection</vt:lpstr>
      <vt:lpstr>Principal Components Analysis (PCA)</vt:lpstr>
      <vt:lpstr>Slide 7</vt:lpstr>
      <vt:lpstr>What PCA does</vt:lpstr>
      <vt:lpstr>How to choose k ?</vt:lpstr>
      <vt:lpstr>Slide 10</vt:lpstr>
      <vt:lpstr>Slide 11</vt:lpstr>
      <vt:lpstr>Factor Analysis</vt:lpstr>
      <vt:lpstr>PCA vs FA</vt:lpstr>
      <vt:lpstr>Factor Analysis</vt:lpstr>
      <vt:lpstr>Multidimensional Scaling</vt:lpstr>
      <vt:lpstr>Map of Europe by MDS</vt:lpstr>
      <vt:lpstr>Linear Discriminant Analysis </vt:lpstr>
      <vt:lpstr>Slide 18</vt:lpstr>
      <vt:lpstr>Fisher’s Linear Discriminant</vt:lpstr>
      <vt:lpstr>K&gt;2 Classes</vt:lpstr>
      <vt:lpstr>Slide 21</vt:lpstr>
      <vt:lpstr>Isomap</vt:lpstr>
      <vt:lpstr>Isomap </vt:lpstr>
      <vt:lpstr>Slide 24</vt:lpstr>
      <vt:lpstr>Locally Linear Embedding</vt:lpstr>
      <vt:lpstr>Slide 26</vt:lpstr>
      <vt:lpstr>LLE on Optdigits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205</cp:revision>
  <dcterms:created xsi:type="dcterms:W3CDTF">2005-01-24T14:46:28Z</dcterms:created>
  <dcterms:modified xsi:type="dcterms:W3CDTF">2010-03-01T18:27:40Z</dcterms:modified>
</cp:coreProperties>
</file>