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32"/>
  </p:notesMasterIdLst>
  <p:handoutMasterIdLst>
    <p:handoutMasterId r:id="rId33"/>
  </p:handoutMasterIdLst>
  <p:sldIdLst>
    <p:sldId id="256" r:id="rId2"/>
    <p:sldId id="459" r:id="rId3"/>
    <p:sldId id="460" r:id="rId4"/>
    <p:sldId id="461" r:id="rId5"/>
    <p:sldId id="482" r:id="rId6"/>
    <p:sldId id="483" r:id="rId7"/>
    <p:sldId id="484" r:id="rId8"/>
    <p:sldId id="462" r:id="rId9"/>
    <p:sldId id="463" r:id="rId10"/>
    <p:sldId id="464" r:id="rId11"/>
    <p:sldId id="465" r:id="rId12"/>
    <p:sldId id="466" r:id="rId13"/>
    <p:sldId id="485" r:id="rId14"/>
    <p:sldId id="486" r:id="rId15"/>
    <p:sldId id="467" r:id="rId16"/>
    <p:sldId id="468" r:id="rId17"/>
    <p:sldId id="469" r:id="rId18"/>
    <p:sldId id="470" r:id="rId19"/>
    <p:sldId id="471" r:id="rId20"/>
    <p:sldId id="472" r:id="rId21"/>
    <p:sldId id="473" r:id="rId22"/>
    <p:sldId id="474" r:id="rId23"/>
    <p:sldId id="475" r:id="rId24"/>
    <p:sldId id="476" r:id="rId25"/>
    <p:sldId id="477" r:id="rId26"/>
    <p:sldId id="478" r:id="rId27"/>
    <p:sldId id="479" r:id="rId28"/>
    <p:sldId id="480" r:id="rId29"/>
    <p:sldId id="487" r:id="rId30"/>
    <p:sldId id="488" r:id="rId31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>
      <p:cViewPr varScale="1">
        <p:scale>
          <a:sx n="76" d="100"/>
          <a:sy n="76" d="100"/>
        </p:scale>
        <p:origin x="-8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54FFBF68-DA03-4C09-9618-413D73C2D12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FE537CCC-6679-4811-906E-2F9C39AAAFF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D24A-C9D1-42E6-8DAC-810D173BC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7CF4-5D18-437E-8935-BC42CF52FB2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58F8-B35E-478F-A52E-5FC9ECD850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3FD9-01D0-4CB9-8039-975FB7426B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CC798-5F6C-4EE3-AE8F-8C3BAD6CEE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6D94-D1A5-4F2E-A55E-7D1A9FD380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19AA-1FCA-42B3-A83A-6BD911DFFB4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213F-244A-4A95-8418-76B0914675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A089-26E7-4B4B-A0AD-6CFD8728EA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6A8C-BEA1-401C-AF2A-EBF96C8DF5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E3D8F4-BF62-458F-8B41-664F738793F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077F33-DDA2-4903-9D9D-880FA956495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14348" y="4071942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2010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http://www.cmpe.boun.edu.tr/~ethem/i2ml2e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92880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Draw instances from a dataset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with replacement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Prob that we do not pick an instance after N draws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that is, only 36.8% is new!</a:t>
            </a:r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Bootstrapping</a:t>
            </a:r>
          </a:p>
        </p:txBody>
      </p:sp>
      <p:graphicFrame>
        <p:nvGraphicFramePr>
          <p:cNvPr id="510981" name="Object 5"/>
          <p:cNvGraphicFramePr>
            <a:graphicFrameLocks noChangeAspect="1"/>
          </p:cNvGraphicFramePr>
          <p:nvPr>
            <p:ph idx="1"/>
          </p:nvPr>
        </p:nvGraphicFramePr>
        <p:xfrm>
          <a:off x="2428860" y="3071810"/>
          <a:ext cx="2955925" cy="976313"/>
        </p:xfrm>
        <a:graphic>
          <a:graphicData uri="http://schemas.openxmlformats.org/presentationml/2006/ole">
            <p:oleObj spid="_x0000_s510981" name="Equation" r:id="rId3" imgW="1384200" imgH="45720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5CF9-1683-4B01-8BB5-DA23AE9ED5A8}" type="slidenum">
              <a:rPr lang="tr-TR">
                <a:solidFill>
                  <a:schemeClr val="tx2"/>
                </a:solidFill>
                <a:latin typeface="+mj-lt"/>
              </a:rPr>
              <a:pPr/>
              <a:t>10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tr-TR" dirty="0"/>
              <a:t>Measuring Error</a:t>
            </a:r>
          </a:p>
        </p:txBody>
      </p:sp>
      <p:sp>
        <p:nvSpPr>
          <p:cNvPr id="512003" name="AutoShap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Error rate 	= # of errors / # of instances = (FN+FP) / N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Recall 	= # of found positives / # of positives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	= TP / (TP+FN) = sensitivity = hit rate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Precision 	= # of found positives / # of found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	= TP / (TP+FP)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Specificity 	= TN / (TN+FP)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False alarm rate = FP / (FP+TN) = 1 - Specificity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F595-8B7C-4EC2-B2CC-0159E5625AA0}" type="slidenum">
              <a:rPr lang="tr-TR">
                <a:solidFill>
                  <a:schemeClr val="tx2"/>
                </a:solidFill>
                <a:latin typeface="+mj-lt"/>
              </a:rPr>
              <a:pPr/>
              <a:t>11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120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557338"/>
            <a:ext cx="79152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dirty="0"/>
              <a:t>ROC Curve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DA25-319A-4653-AA25-AB8FA4E29678}" type="slidenum">
              <a:rPr lang="tr-TR">
                <a:latin typeface="+mj-lt"/>
              </a:rPr>
              <a:pPr/>
              <a:t>12</a:t>
            </a:fld>
            <a:endParaRPr lang="tr-TR">
              <a:latin typeface="+mj-lt"/>
            </a:endParaRPr>
          </a:p>
        </p:txBody>
      </p:sp>
      <p:pic>
        <p:nvPicPr>
          <p:cNvPr id="513030" name="Picture 6" descr="Roc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773238"/>
            <a:ext cx="7920037" cy="4003675"/>
          </a:xfrm>
          <a:prstGeom prst="rect">
            <a:avLst/>
          </a:prstGeom>
          <a:noFill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3FD9-01D0-4CB9-8039-975FB7426B57}" type="slidenum">
              <a:rPr lang="tr-TR" smtClean="0">
                <a:latin typeface="+mj-lt"/>
              </a:rPr>
              <a:pPr/>
              <a:t>13</a:t>
            </a:fld>
            <a:endParaRPr lang="tr-TR">
              <a:latin typeface="+mj-lt"/>
            </a:endParaRPr>
          </a:p>
        </p:txBody>
      </p:sp>
      <p:pic>
        <p:nvPicPr>
          <p:cNvPr id="567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963" y="1176338"/>
            <a:ext cx="745807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357298"/>
            <a:ext cx="60007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9608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Precision and Recall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213F-244A-4A95-8418-76B091467504}" type="slidenum">
              <a:rPr lang="tr-TR" smtClean="0">
                <a:latin typeface="+mj-lt"/>
              </a:rPr>
              <a:pPr/>
              <a:t>14</a:t>
            </a:fld>
            <a:endParaRPr lang="tr-TR">
              <a:latin typeface="+mj-lt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Interval Estimation</a:t>
            </a:r>
          </a:p>
        </p:txBody>
      </p:sp>
      <p:graphicFrame>
        <p:nvGraphicFramePr>
          <p:cNvPr id="514060" name="Object 12"/>
          <p:cNvGraphicFramePr>
            <a:graphicFrameLocks noChangeAspect="1"/>
          </p:cNvGraphicFramePr>
          <p:nvPr>
            <p:ph idx="1"/>
          </p:nvPr>
        </p:nvGraphicFramePr>
        <p:xfrm>
          <a:off x="714348" y="2928934"/>
          <a:ext cx="4764088" cy="3160712"/>
        </p:xfrm>
        <a:graphic>
          <a:graphicData uri="http://schemas.openxmlformats.org/presentationml/2006/ole">
            <p:oleObj spid="_x0000_s514060" name="Equation" r:id="rId3" imgW="2603160" imgH="172692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DD45-D382-420E-9CC8-0FBAEDCB2421}" type="slidenum">
              <a:rPr lang="tr-TR">
                <a:solidFill>
                  <a:schemeClr val="tx2"/>
                </a:solidFill>
                <a:latin typeface="+mj-lt"/>
              </a:rPr>
              <a:pPr/>
              <a:t>15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57161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{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where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~ N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(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sz="28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~ N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(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sz="28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/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4058" name="Text Box 10"/>
          <p:cNvSpPr txBox="1">
            <a:spLocks noChangeArrowheads="1"/>
          </p:cNvSpPr>
          <p:nvPr/>
        </p:nvSpPr>
        <p:spPr bwMode="auto">
          <a:xfrm>
            <a:off x="6084888" y="5661025"/>
            <a:ext cx="24479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000">
                <a:solidFill>
                  <a:schemeClr val="tx2"/>
                </a:solidFill>
                <a:latin typeface="+mj-lt"/>
              </a:rPr>
              <a:t>100(1- </a:t>
            </a:r>
            <a:r>
              <a:rPr lang="tr-TR" sz="2000" i="1">
                <a:solidFill>
                  <a:schemeClr val="tx2"/>
                </a:solidFill>
                <a:latin typeface="+mj-lt"/>
              </a:rPr>
              <a:t>α</a:t>
            </a:r>
            <a:r>
              <a:rPr lang="tr-TR" sz="2000">
                <a:solidFill>
                  <a:schemeClr val="tx2"/>
                </a:solidFill>
                <a:latin typeface="+mj-lt"/>
              </a:rPr>
              <a:t>) percent</a:t>
            </a:r>
          </a:p>
          <a:p>
            <a:r>
              <a:rPr lang="tr-TR" sz="2000">
                <a:solidFill>
                  <a:schemeClr val="tx2"/>
                </a:solidFill>
                <a:latin typeface="+mj-lt"/>
              </a:rPr>
              <a:t>confidence </a:t>
            </a:r>
          </a:p>
          <a:p>
            <a:r>
              <a:rPr lang="tr-TR" sz="2000">
                <a:solidFill>
                  <a:schemeClr val="tx2"/>
                </a:solidFill>
                <a:latin typeface="+mj-lt"/>
              </a:rPr>
              <a:t>interval</a:t>
            </a:r>
          </a:p>
        </p:txBody>
      </p:sp>
      <p:pic>
        <p:nvPicPr>
          <p:cNvPr id="51405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1341438"/>
            <a:ext cx="34956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0B6F-DFC4-4304-B4C7-A373F20BC2FF}" type="slidenum">
              <a:rPr lang="tr-TR">
                <a:solidFill>
                  <a:schemeClr val="tx2"/>
                </a:solidFill>
                <a:latin typeface="+mj-lt"/>
              </a:rPr>
              <a:pPr/>
              <a:t>16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5079" name="Text Box 7"/>
          <p:cNvSpPr txBox="1">
            <a:spLocks noChangeArrowheads="1"/>
          </p:cNvSpPr>
          <p:nvPr/>
        </p:nvSpPr>
        <p:spPr bwMode="auto">
          <a:xfrm>
            <a:off x="519113" y="3651250"/>
            <a:ext cx="31361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When </a:t>
            </a:r>
            <a:r>
              <a:rPr lang="tr-TR" i="1">
                <a:solidFill>
                  <a:schemeClr val="tx2"/>
                </a:solidFill>
                <a:latin typeface="+mj-lt"/>
              </a:rPr>
              <a:t>σ</a:t>
            </a:r>
            <a:r>
              <a:rPr lang="tr-TR" baseline="30000">
                <a:solidFill>
                  <a:schemeClr val="tx2"/>
                </a:solidFill>
                <a:latin typeface="+mj-lt"/>
              </a:rPr>
              <a:t>2</a:t>
            </a:r>
            <a:r>
              <a:rPr lang="tr-TR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is not known:</a:t>
            </a:r>
          </a:p>
        </p:txBody>
      </p:sp>
      <p:pic>
        <p:nvPicPr>
          <p:cNvPr id="51508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1125538"/>
            <a:ext cx="351472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15084" name="Object 12"/>
          <p:cNvGraphicFramePr>
            <a:graphicFrameLocks noChangeAspect="1"/>
          </p:cNvGraphicFramePr>
          <p:nvPr/>
        </p:nvGraphicFramePr>
        <p:xfrm>
          <a:off x="796925" y="674688"/>
          <a:ext cx="3803650" cy="2851150"/>
        </p:xfrm>
        <a:graphic>
          <a:graphicData uri="http://schemas.openxmlformats.org/presentationml/2006/ole">
            <p:oleObj spid="_x0000_s515084" name="Equation" r:id="rId4" imgW="1777680" imgH="1333440" progId="Equation.3">
              <p:embed/>
            </p:oleObj>
          </a:graphicData>
        </a:graphic>
      </p:graphicFrame>
      <p:graphicFrame>
        <p:nvGraphicFramePr>
          <p:cNvPr id="515085" name="Object 13"/>
          <p:cNvGraphicFramePr>
            <a:graphicFrameLocks noChangeAspect="1"/>
          </p:cNvGraphicFramePr>
          <p:nvPr/>
        </p:nvGraphicFramePr>
        <p:xfrm>
          <a:off x="1139825" y="4221163"/>
          <a:ext cx="6359525" cy="1990725"/>
        </p:xfrm>
        <a:graphic>
          <a:graphicData uri="http://schemas.openxmlformats.org/presentationml/2006/ole">
            <p:oleObj spid="_x0000_s515085" name="Equation" r:id="rId5" imgW="2920680" imgH="91440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928802"/>
            <a:ext cx="822960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Reject a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null hypothesis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if not supported by the sample with enough confidence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{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where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~ N (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vs.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≠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Accept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with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level of significance </a:t>
            </a:r>
            <a:r>
              <a:rPr lang="tr-TR" sz="2800" i="1" dirty="0">
                <a:solidFill>
                  <a:schemeClr val="accent1"/>
                </a:solidFill>
                <a:latin typeface="+mj-lt"/>
              </a:rPr>
              <a:t>α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in the </a:t>
            </a: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	100(1-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confidence interval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Two-sided test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Hypothesis Testing</a:t>
            </a:r>
          </a:p>
        </p:txBody>
      </p:sp>
      <p:graphicFrame>
        <p:nvGraphicFramePr>
          <p:cNvPr id="516101" name="Object 5"/>
          <p:cNvGraphicFramePr>
            <a:graphicFrameLocks noChangeAspect="1"/>
          </p:cNvGraphicFramePr>
          <p:nvPr>
            <p:ph idx="1"/>
          </p:nvPr>
        </p:nvGraphicFramePr>
        <p:xfrm>
          <a:off x="2543175" y="4437063"/>
          <a:ext cx="2974975" cy="749300"/>
        </p:xfrm>
        <a:graphic>
          <a:graphicData uri="http://schemas.openxmlformats.org/presentationml/2006/ole">
            <p:oleObj spid="_x0000_s516101" name="Equation" r:id="rId3" imgW="1663560" imgH="4190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DE66-CCD2-42A9-9532-1C80992FDB6F}" type="slidenum">
              <a:rPr lang="tr-TR">
                <a:solidFill>
                  <a:schemeClr val="tx2"/>
                </a:solidFill>
                <a:latin typeface="+mj-lt"/>
              </a:rPr>
              <a:pPr/>
              <a:t>17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500042"/>
            <a:ext cx="8229600" cy="5391150"/>
          </a:xfrm>
        </p:spPr>
        <p:txBody>
          <a:bodyPr/>
          <a:lstStyle/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One-sided test: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≤ 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vs.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&gt;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Accept if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Variance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unknown: Use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instead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Accept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if </a:t>
            </a:r>
          </a:p>
        </p:txBody>
      </p:sp>
      <p:graphicFrame>
        <p:nvGraphicFramePr>
          <p:cNvPr id="517130" name="Object 10"/>
          <p:cNvGraphicFramePr>
            <a:graphicFrameLocks noChangeAspect="1"/>
          </p:cNvGraphicFramePr>
          <p:nvPr>
            <p:ph idx="1"/>
          </p:nvPr>
        </p:nvGraphicFramePr>
        <p:xfrm>
          <a:off x="2851150" y="3429000"/>
          <a:ext cx="2865438" cy="836613"/>
        </p:xfrm>
        <a:graphic>
          <a:graphicData uri="http://schemas.openxmlformats.org/presentationml/2006/ole">
            <p:oleObj spid="_x0000_s517130" name="Equation" r:id="rId3" imgW="1434960" imgH="41904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C1EE-D34D-4477-81D5-936B4B7E6598}" type="slidenum">
              <a:rPr lang="tr-TR">
                <a:solidFill>
                  <a:schemeClr val="tx2"/>
                </a:solidFill>
                <a:latin typeface="+mj-lt"/>
              </a:rPr>
              <a:pPr/>
              <a:t>18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17133" name="Object 1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857620" y="5000636"/>
          <a:ext cx="4224338" cy="893762"/>
        </p:xfrm>
        <a:graphic>
          <a:graphicData uri="http://schemas.openxmlformats.org/presentationml/2006/ole">
            <p:oleObj spid="_x0000_s517133" name="Equation" r:id="rId4" imgW="1981080" imgH="419040" progId="Equation.3">
              <p:embed/>
            </p:oleObj>
          </a:graphicData>
        </a:graphic>
      </p:graphicFrame>
      <p:pic>
        <p:nvPicPr>
          <p:cNvPr id="5171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500042"/>
            <a:ext cx="617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Autofit/>
          </a:bodyPr>
          <a:lstStyle/>
          <a:p>
            <a:r>
              <a:rPr lang="tr-TR" sz="4000" dirty="0"/>
              <a:t>Assessing Error: </a:t>
            </a:r>
            <a:r>
              <a:rPr lang="tr-TR" sz="4000" dirty="0" smtClean="0"/>
              <a:t>H</a:t>
            </a:r>
            <a:r>
              <a:rPr lang="tr-TR" sz="4000" i="0" baseline="-25000" dirty="0" smtClean="0"/>
              <a:t>0</a:t>
            </a:r>
            <a:r>
              <a:rPr lang="tr-TR" sz="4000" dirty="0"/>
              <a:t>: </a:t>
            </a:r>
            <a:r>
              <a:rPr lang="tr-TR" sz="4000" i="1" dirty="0"/>
              <a:t>p</a:t>
            </a:r>
            <a:r>
              <a:rPr lang="tr-TR" sz="4000" dirty="0"/>
              <a:t> ≤  </a:t>
            </a:r>
            <a:r>
              <a:rPr lang="tr-TR" sz="4000" i="1" dirty="0"/>
              <a:t>p</a:t>
            </a:r>
            <a:r>
              <a:rPr lang="tr-TR" sz="4000" baseline="-25000" dirty="0"/>
              <a:t>0</a:t>
            </a:r>
            <a:r>
              <a:rPr lang="tr-TR" sz="4000" dirty="0"/>
              <a:t> vs. H</a:t>
            </a:r>
            <a:r>
              <a:rPr lang="tr-TR" sz="4000" i="0" baseline="-25000" dirty="0"/>
              <a:t>1</a:t>
            </a:r>
            <a:r>
              <a:rPr lang="tr-TR" sz="4000" dirty="0"/>
              <a:t>: </a:t>
            </a:r>
            <a:r>
              <a:rPr lang="tr-TR" sz="4000" i="1" dirty="0"/>
              <a:t>p</a:t>
            </a:r>
            <a:r>
              <a:rPr lang="tr-TR" sz="4000" dirty="0"/>
              <a:t> &gt; </a:t>
            </a:r>
            <a:r>
              <a:rPr lang="tr-TR" sz="4000" i="1" dirty="0"/>
              <a:t>p</a:t>
            </a:r>
            <a:r>
              <a:rPr lang="tr-TR" sz="4000" baseline="-25000" dirty="0"/>
              <a:t>0</a:t>
            </a:r>
            <a:r>
              <a:rPr lang="tr-TR" sz="4000" dirty="0"/>
              <a:t> 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D3F6-04E7-4356-8ADA-6CCA8575AB80}" type="slidenum">
              <a:rPr lang="tr-TR">
                <a:solidFill>
                  <a:schemeClr val="tx2"/>
                </a:solidFill>
                <a:latin typeface="+mj-lt"/>
              </a:rPr>
              <a:pPr/>
              <a:t>19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Single training/validation set: Binomial Test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If error prob is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prob that there are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errors or less in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validation trials is		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		</a:t>
            </a:r>
            <a:endParaRPr lang="tr-TR" sz="2800" i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1918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3357563"/>
            <a:ext cx="35337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9175" name="Line 7"/>
          <p:cNvSpPr>
            <a:spLocks noChangeShapeType="1"/>
          </p:cNvSpPr>
          <p:nvPr/>
        </p:nvSpPr>
        <p:spPr bwMode="auto">
          <a:xfrm>
            <a:off x="1692275" y="5300663"/>
            <a:ext cx="0" cy="10810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9176" name="Line 8"/>
          <p:cNvSpPr>
            <a:spLocks noChangeShapeType="1"/>
          </p:cNvSpPr>
          <p:nvPr/>
        </p:nvSpPr>
        <p:spPr bwMode="auto">
          <a:xfrm>
            <a:off x="1331913" y="623728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9178" name="Text Box 10"/>
          <p:cNvSpPr txBox="1">
            <a:spLocks noChangeArrowheads="1"/>
          </p:cNvSpPr>
          <p:nvPr/>
        </p:nvSpPr>
        <p:spPr bwMode="auto">
          <a:xfrm>
            <a:off x="971550" y="5445125"/>
            <a:ext cx="69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1-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α</a:t>
            </a:r>
          </a:p>
        </p:txBody>
      </p:sp>
      <p:sp>
        <p:nvSpPr>
          <p:cNvPr id="519181" name="Text Box 13"/>
          <p:cNvSpPr txBox="1">
            <a:spLocks noChangeArrowheads="1"/>
          </p:cNvSpPr>
          <p:nvPr/>
        </p:nvSpPr>
        <p:spPr bwMode="auto">
          <a:xfrm>
            <a:off x="4500562" y="4357694"/>
            <a:ext cx="445198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Accept if this prob is less than 1-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α</a:t>
            </a:r>
          </a:p>
        </p:txBody>
      </p:sp>
      <p:sp>
        <p:nvSpPr>
          <p:cNvPr id="519182" name="Text Box 14"/>
          <p:cNvSpPr txBox="1">
            <a:spLocks noChangeArrowheads="1"/>
          </p:cNvSpPr>
          <p:nvPr/>
        </p:nvSpPr>
        <p:spPr bwMode="auto">
          <a:xfrm>
            <a:off x="2285984" y="5214950"/>
            <a:ext cx="137088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1800" dirty="0">
                <a:solidFill>
                  <a:schemeClr val="tx2"/>
                </a:solidFill>
                <a:latin typeface="+mj-lt"/>
              </a:rPr>
              <a:t>=100, </a:t>
            </a:r>
            <a:r>
              <a:rPr lang="tr-TR" sz="1800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sz="1800" dirty="0">
                <a:solidFill>
                  <a:schemeClr val="tx2"/>
                </a:solidFill>
                <a:latin typeface="+mj-lt"/>
              </a:rPr>
              <a:t>=20</a:t>
            </a:r>
            <a:endParaRPr lang="tr-TR" sz="1800" i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19183" name="Object 15"/>
          <p:cNvGraphicFramePr>
            <a:graphicFrameLocks noChangeAspect="1"/>
          </p:cNvGraphicFramePr>
          <p:nvPr>
            <p:ph idx="1"/>
          </p:nvPr>
        </p:nvGraphicFramePr>
        <p:xfrm>
          <a:off x="4214810" y="3214686"/>
          <a:ext cx="4210050" cy="1023938"/>
        </p:xfrm>
        <a:graphic>
          <a:graphicData uri="http://schemas.openxmlformats.org/presentationml/2006/ole">
            <p:oleObj spid="_x0000_s519183" name="Equation" r:id="rId4" imgW="1879560" imgH="457200" progId="Equation.3">
              <p:embed/>
            </p:oleObj>
          </a:graphicData>
        </a:graphic>
      </p:graphicFrame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71472" y="2500306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19: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Design and Analysis of Machine Learning Experiments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92880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Number of errors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approx N with mean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Np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var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Np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(1-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tr-TR" sz="4000" dirty="0"/>
              <a:t>Normal Approximation to the Binomial</a:t>
            </a:r>
          </a:p>
        </p:txBody>
      </p:sp>
      <p:graphicFrame>
        <p:nvGraphicFramePr>
          <p:cNvPr id="520202" name="Object 10"/>
          <p:cNvGraphicFramePr>
            <a:graphicFrameLocks noChangeAspect="1"/>
          </p:cNvGraphicFramePr>
          <p:nvPr>
            <p:ph idx="1"/>
          </p:nvPr>
        </p:nvGraphicFramePr>
        <p:xfrm>
          <a:off x="5189538" y="2852738"/>
          <a:ext cx="2078037" cy="855662"/>
        </p:xfrm>
        <a:graphic>
          <a:graphicData uri="http://schemas.openxmlformats.org/presentationml/2006/ole">
            <p:oleObj spid="_x0000_s520202" name="Equation" r:id="rId3" imgW="1079280" imgH="444240" progId="Equation.3">
              <p:embed/>
            </p:oleObj>
          </a:graphicData>
        </a:graphic>
      </p:graphicFrame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4AF1-1CCD-4A3C-A97F-1E12BD3BC2EE}" type="slidenum">
              <a:rPr lang="tr-TR">
                <a:solidFill>
                  <a:schemeClr val="tx2"/>
                </a:solidFill>
                <a:latin typeface="+mj-lt"/>
              </a:rPr>
              <a:pPr/>
              <a:t>20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20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2997200"/>
            <a:ext cx="358140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0198" name="Text Box 6"/>
          <p:cNvSpPr txBox="1">
            <a:spLocks noChangeArrowheads="1"/>
          </p:cNvSpPr>
          <p:nvPr/>
        </p:nvSpPr>
        <p:spPr bwMode="auto">
          <a:xfrm>
            <a:off x="4714876" y="3929066"/>
            <a:ext cx="38780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Accept if this prob for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is 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less than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1-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α</a:t>
            </a:r>
          </a:p>
        </p:txBody>
      </p:sp>
      <p:sp>
        <p:nvSpPr>
          <p:cNvPr id="520199" name="Line 7"/>
          <p:cNvSpPr>
            <a:spLocks noChangeShapeType="1"/>
          </p:cNvSpPr>
          <p:nvPr/>
        </p:nvSpPr>
        <p:spPr bwMode="auto">
          <a:xfrm>
            <a:off x="1979613" y="5157788"/>
            <a:ext cx="0" cy="1081087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20200" name="Line 8"/>
          <p:cNvSpPr>
            <a:spLocks noChangeShapeType="1"/>
          </p:cNvSpPr>
          <p:nvPr/>
        </p:nvSpPr>
        <p:spPr bwMode="auto">
          <a:xfrm>
            <a:off x="1619250" y="58054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20201" name="Text Box 9"/>
          <p:cNvSpPr txBox="1">
            <a:spLocks noChangeArrowheads="1"/>
          </p:cNvSpPr>
          <p:nvPr/>
        </p:nvSpPr>
        <p:spPr bwMode="auto">
          <a:xfrm>
            <a:off x="1187450" y="5805488"/>
            <a:ext cx="69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1-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α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0"/>
            <a:ext cx="8229600" cy="3886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Multiple training/validation sets</a:t>
            </a:r>
          </a:p>
          <a:p>
            <a:pPr>
              <a:lnSpc>
                <a:spcPct val="90000"/>
              </a:lnSpc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1 if instance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misclassified on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Error rate of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With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average and var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we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accept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or less error if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is less than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800" i="1" baseline="-25000" dirty="0">
                <a:solidFill>
                  <a:schemeClr val="tx2"/>
                </a:solidFill>
                <a:latin typeface="+mj-lt"/>
              </a:rPr>
              <a:t>α,K</a:t>
            </a:r>
            <a:r>
              <a:rPr lang="tr-TR" sz="2800" baseline="-25000" dirty="0">
                <a:solidFill>
                  <a:schemeClr val="tx2"/>
                </a:solidFill>
                <a:latin typeface="+mj-lt"/>
              </a:rPr>
              <a:t>-1</a:t>
            </a:r>
          </a:p>
        </p:txBody>
      </p:sp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/>
              <a:t>t</a:t>
            </a:r>
            <a:r>
              <a:rPr lang="tr-TR" dirty="0" smtClean="0"/>
              <a:t> </a:t>
            </a:r>
            <a:r>
              <a:rPr lang="tr-TR" dirty="0"/>
              <a:t>Test</a:t>
            </a:r>
          </a:p>
        </p:txBody>
      </p:sp>
      <p:graphicFrame>
        <p:nvGraphicFramePr>
          <p:cNvPr id="521223" name="Object 7"/>
          <p:cNvGraphicFramePr>
            <a:graphicFrameLocks noChangeAspect="1"/>
          </p:cNvGraphicFramePr>
          <p:nvPr>
            <p:ph idx="1"/>
          </p:nvPr>
        </p:nvGraphicFramePr>
        <p:xfrm>
          <a:off x="3714744" y="2714620"/>
          <a:ext cx="1503362" cy="927100"/>
        </p:xfrm>
        <a:graphic>
          <a:graphicData uri="http://schemas.openxmlformats.org/presentationml/2006/ole">
            <p:oleObj spid="_x0000_s521223" name="Equation" r:id="rId3" imgW="761760" imgH="46980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1C2E-840B-467F-BF96-54B681D42C6F}" type="slidenum">
              <a:rPr lang="tr-TR">
                <a:solidFill>
                  <a:schemeClr val="tx2"/>
                </a:solidFill>
                <a:latin typeface="+mj-lt"/>
              </a:rPr>
              <a:pPr/>
              <a:t>21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21225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276600" y="4429125"/>
          <a:ext cx="2254250" cy="865188"/>
        </p:xfrm>
        <a:graphic>
          <a:graphicData uri="http://schemas.openxmlformats.org/presentationml/2006/ole">
            <p:oleObj spid="_x0000_s521225" name="Equation" r:id="rId4" imgW="1091880" imgH="41904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Comparing Classifiers: </a:t>
            </a:r>
            <a:br>
              <a:rPr lang="tr-TR" dirty="0"/>
            </a:br>
            <a:r>
              <a:rPr lang="tr-TR" dirty="0"/>
              <a:t> H</a:t>
            </a:r>
            <a:r>
              <a:rPr lang="tr-TR" i="0" baseline="-25000" dirty="0"/>
              <a:t>0</a:t>
            </a:r>
            <a:r>
              <a:rPr lang="tr-TR" dirty="0"/>
              <a:t>: μ</a:t>
            </a:r>
            <a:r>
              <a:rPr lang="tr-TR" i="0" baseline="-25000" dirty="0"/>
              <a:t>0</a:t>
            </a:r>
            <a:r>
              <a:rPr lang="tr-TR" dirty="0"/>
              <a:t> </a:t>
            </a:r>
            <a:r>
              <a:rPr lang="tr-TR" i="0" dirty="0"/>
              <a:t>=</a:t>
            </a:r>
            <a:r>
              <a:rPr lang="tr-TR" dirty="0"/>
              <a:t>  μ</a:t>
            </a:r>
            <a:r>
              <a:rPr lang="tr-TR" i="0" baseline="-25000" dirty="0"/>
              <a:t>1</a:t>
            </a:r>
            <a:r>
              <a:rPr lang="tr-TR" dirty="0"/>
              <a:t> vs.</a:t>
            </a:r>
            <a:r>
              <a:rPr lang="tr-TR" sz="4400" dirty="0"/>
              <a:t> </a:t>
            </a:r>
            <a:r>
              <a:rPr lang="tr-TR" dirty="0"/>
              <a:t>H</a:t>
            </a:r>
            <a:r>
              <a:rPr lang="tr-TR" baseline="-25000" dirty="0"/>
              <a:t>1</a:t>
            </a:r>
            <a:r>
              <a:rPr lang="tr-TR" dirty="0"/>
              <a:t>: μ</a:t>
            </a:r>
            <a:r>
              <a:rPr lang="tr-TR" i="0" baseline="-25000" dirty="0"/>
              <a:t>0</a:t>
            </a:r>
            <a:r>
              <a:rPr lang="tr-TR" dirty="0"/>
              <a:t> ≠ μ</a:t>
            </a:r>
            <a:r>
              <a:rPr lang="tr-TR" i="0" baseline="-25000" dirty="0"/>
              <a:t>1</a:t>
            </a:r>
            <a:r>
              <a:rPr lang="tr-TR" dirty="0"/>
              <a:t> </a:t>
            </a:r>
          </a:p>
        </p:txBody>
      </p:sp>
      <p:graphicFrame>
        <p:nvGraphicFramePr>
          <p:cNvPr id="522249" name="Object 9"/>
          <p:cNvGraphicFramePr>
            <a:graphicFrameLocks noChangeAspect="1"/>
          </p:cNvGraphicFramePr>
          <p:nvPr>
            <p:ph idx="1"/>
          </p:nvPr>
        </p:nvGraphicFramePr>
        <p:xfrm>
          <a:off x="3571868" y="4857760"/>
          <a:ext cx="2460625" cy="954087"/>
        </p:xfrm>
        <a:graphic>
          <a:graphicData uri="http://schemas.openxmlformats.org/presentationml/2006/ole">
            <p:oleObj spid="_x0000_s522249" name="Equation" r:id="rId3" imgW="1244520" imgH="48240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CD04-B304-48BC-8D0F-DC2E7529224D}" type="slidenum">
              <a:rPr lang="tr-TR">
                <a:solidFill>
                  <a:schemeClr val="tx2"/>
                </a:solidFill>
                <a:latin typeface="+mj-lt"/>
              </a:rPr>
              <a:pPr/>
              <a:t>22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92880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Single training/validation set: McNemar’s Test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Under 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we expect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+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)/2</a:t>
            </a:r>
          </a:p>
        </p:txBody>
      </p:sp>
      <p:sp>
        <p:nvSpPr>
          <p:cNvPr id="522246" name="Text Box 6"/>
          <p:cNvSpPr txBox="1">
            <a:spLocks noChangeArrowheads="1"/>
          </p:cNvSpPr>
          <p:nvPr/>
        </p:nvSpPr>
        <p:spPr bwMode="auto">
          <a:xfrm>
            <a:off x="1042988" y="5697538"/>
            <a:ext cx="21934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Accept if &lt; X</a:t>
            </a:r>
            <a:r>
              <a:rPr lang="tr-TR" sz="2400" baseline="30000">
                <a:solidFill>
                  <a:schemeClr val="tx2"/>
                </a:solidFill>
                <a:latin typeface="+mj-lt"/>
              </a:rPr>
              <a:t>2</a:t>
            </a:r>
            <a:r>
              <a:rPr lang="tr-TR" baseline="-25000">
                <a:solidFill>
                  <a:schemeClr val="tx2"/>
                </a:solidFill>
                <a:latin typeface="+mj-lt"/>
              </a:rPr>
              <a:t>α,1</a:t>
            </a:r>
          </a:p>
          <a:p>
            <a:r>
              <a:rPr lang="tr-TR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pic>
        <p:nvPicPr>
          <p:cNvPr id="52224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2492375"/>
            <a:ext cx="71437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tr-TR" i="1" dirty="0"/>
              <a:t>K</a:t>
            </a:r>
            <a:r>
              <a:rPr lang="tr-TR" dirty="0"/>
              <a:t>-Fold CV Paired </a:t>
            </a:r>
            <a:r>
              <a:rPr lang="tr-TR" i="1" dirty="0"/>
              <a:t>t</a:t>
            </a:r>
            <a:r>
              <a:rPr lang="tr-TR" dirty="0"/>
              <a:t> Test</a:t>
            </a:r>
          </a:p>
        </p:txBody>
      </p:sp>
      <p:graphicFrame>
        <p:nvGraphicFramePr>
          <p:cNvPr id="523279" name="Object 15"/>
          <p:cNvGraphicFramePr>
            <a:graphicFrameLocks noChangeAspect="1"/>
          </p:cNvGraphicFramePr>
          <p:nvPr>
            <p:ph idx="1"/>
          </p:nvPr>
        </p:nvGraphicFramePr>
        <p:xfrm>
          <a:off x="1525588" y="3940175"/>
          <a:ext cx="6451600" cy="2119313"/>
        </p:xfrm>
        <a:graphic>
          <a:graphicData uri="http://schemas.openxmlformats.org/presentationml/2006/ole">
            <p:oleObj spid="_x0000_s523279" name="Equation" r:id="rId3" imgW="3441600" imgH="11300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EE2-FF16-4487-94A2-4E3AC274264C}" type="slidenum">
              <a:rPr lang="tr-TR">
                <a:solidFill>
                  <a:schemeClr val="tx2"/>
                </a:solidFill>
                <a:latin typeface="+mj-lt"/>
              </a:rPr>
              <a:pPr/>
              <a:t>23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857364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Use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-fold cv to get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training/validation folds</a:t>
            </a: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Errors of classifiers 1 and 2 on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–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: Paired difference on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The null hypothesis is whether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has mean 0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r>
              <a:rPr lang="tr-TR" dirty="0"/>
              <a:t>5×2 cv Paired </a:t>
            </a:r>
            <a:r>
              <a:rPr lang="tr-TR" i="1" dirty="0"/>
              <a:t>t</a:t>
            </a:r>
            <a:r>
              <a:rPr lang="tr-TR" dirty="0"/>
              <a:t> Test</a:t>
            </a:r>
          </a:p>
        </p:txBody>
      </p:sp>
      <p:graphicFrame>
        <p:nvGraphicFramePr>
          <p:cNvPr id="524302" name="Object 14"/>
          <p:cNvGraphicFramePr>
            <a:graphicFrameLocks noChangeAspect="1"/>
          </p:cNvGraphicFramePr>
          <p:nvPr>
            <p:ph idx="1"/>
          </p:nvPr>
        </p:nvGraphicFramePr>
        <p:xfrm>
          <a:off x="1489075" y="3573463"/>
          <a:ext cx="6226197" cy="1747623"/>
        </p:xfrm>
        <a:graphic>
          <a:graphicData uri="http://schemas.openxmlformats.org/presentationml/2006/ole">
            <p:oleObj spid="_x0000_s524302" name="Equation" r:id="rId3" imgW="2895480" imgH="81252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311DE-30E2-470F-ACA4-A84CF9DD1A3C}" type="slidenum">
              <a:rPr lang="tr-TR">
                <a:solidFill>
                  <a:schemeClr val="tx2"/>
                </a:solidFill>
                <a:latin typeface="+mj-lt"/>
              </a:rPr>
              <a:pPr/>
              <a:t>24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857364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Use 5×2 cv to get 2 folds of 5 tra/val replications (Dietterich, 1998) </a:t>
            </a: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:  difference btw errors of 1 and 2 on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 2 of replication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=1,...,5</a:t>
            </a:r>
          </a:p>
        </p:txBody>
      </p:sp>
      <p:sp>
        <p:nvSpPr>
          <p:cNvPr id="524297" name="Text Box 9"/>
          <p:cNvSpPr txBox="1">
            <a:spLocks noChangeArrowheads="1"/>
          </p:cNvSpPr>
          <p:nvPr/>
        </p:nvSpPr>
        <p:spPr bwMode="auto">
          <a:xfrm>
            <a:off x="755650" y="5373688"/>
            <a:ext cx="7993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Two-sided test: Accept H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0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: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0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=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  μ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 if in (-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α/2,5</a:t>
            </a:r>
            <a:r>
              <a:rPr lang="tr-TR">
                <a:solidFill>
                  <a:schemeClr val="tx2"/>
                </a:solidFill>
                <a:latin typeface="+mj-lt"/>
              </a:rPr>
              <a:t>,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α/2,5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) </a:t>
            </a:r>
          </a:p>
        </p:txBody>
      </p:sp>
      <p:sp>
        <p:nvSpPr>
          <p:cNvPr id="524299" name="Text Box 11"/>
          <p:cNvSpPr txBox="1">
            <a:spLocks noChangeArrowheads="1"/>
          </p:cNvSpPr>
          <p:nvPr/>
        </p:nvSpPr>
        <p:spPr bwMode="auto">
          <a:xfrm>
            <a:off x="755650" y="5734050"/>
            <a:ext cx="7561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One-sided test:  Accept H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0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: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0  </a:t>
            </a:r>
            <a:r>
              <a:rPr lang="tr-TR" i="1">
                <a:solidFill>
                  <a:schemeClr val="tx2"/>
                </a:solidFill>
                <a:latin typeface="+mj-lt"/>
              </a:rPr>
              <a:t>≤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 μ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 if &lt;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α,5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5×2 cv Paired </a:t>
            </a:r>
            <a:r>
              <a:rPr lang="tr-TR" i="1" dirty="0"/>
              <a:t>F</a:t>
            </a:r>
            <a:r>
              <a:rPr lang="tr-TR" dirty="0"/>
              <a:t> Test</a:t>
            </a:r>
          </a:p>
        </p:txBody>
      </p:sp>
      <p:graphicFrame>
        <p:nvGraphicFramePr>
          <p:cNvPr id="525320" name="Object 8"/>
          <p:cNvGraphicFramePr>
            <a:graphicFrameLocks noChangeAspect="1"/>
          </p:cNvGraphicFramePr>
          <p:nvPr>
            <p:ph idx="1"/>
          </p:nvPr>
        </p:nvGraphicFramePr>
        <p:xfrm>
          <a:off x="2295525" y="2214563"/>
          <a:ext cx="3151188" cy="1325562"/>
        </p:xfrm>
        <a:graphic>
          <a:graphicData uri="http://schemas.openxmlformats.org/presentationml/2006/ole">
            <p:oleObj spid="_x0000_s525320" name="Equation" r:id="rId3" imgW="1358640" imgH="57132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0001-039F-43E2-8E70-C328E8DE709B}" type="slidenum">
              <a:rPr lang="tr-TR">
                <a:solidFill>
                  <a:schemeClr val="tx2"/>
                </a:solidFill>
                <a:latin typeface="+mj-lt"/>
              </a:rPr>
              <a:pPr/>
              <a:t>25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25318" name="Text Box 6"/>
          <p:cNvSpPr txBox="1">
            <a:spLocks noChangeArrowheads="1"/>
          </p:cNvSpPr>
          <p:nvPr/>
        </p:nvSpPr>
        <p:spPr bwMode="auto">
          <a:xfrm>
            <a:off x="857224" y="3786190"/>
            <a:ext cx="56253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Two-sided test: Accept H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 μ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if &lt;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F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α,10,5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Comparing </a:t>
            </a:r>
            <a:r>
              <a:rPr lang="tr-TR" i="1" dirty="0"/>
              <a:t>L</a:t>
            </a:r>
            <a:r>
              <a:rPr lang="tr-TR" dirty="0"/>
              <a:t>&gt;2 Algorithms: Analysis of Variance (Anova)</a:t>
            </a:r>
          </a:p>
        </p:txBody>
      </p:sp>
      <p:graphicFrame>
        <p:nvGraphicFramePr>
          <p:cNvPr id="526347" name="Object 11"/>
          <p:cNvGraphicFramePr>
            <a:graphicFrameLocks noChangeAspect="1"/>
          </p:cNvGraphicFramePr>
          <p:nvPr>
            <p:ph idx="1"/>
          </p:nvPr>
        </p:nvGraphicFramePr>
        <p:xfrm>
          <a:off x="2536825" y="1916113"/>
          <a:ext cx="2989263" cy="503237"/>
        </p:xfrm>
        <a:graphic>
          <a:graphicData uri="http://schemas.openxmlformats.org/presentationml/2006/ole">
            <p:oleObj spid="_x0000_s526347" name="Equation" r:id="rId3" imgW="1282680" imgH="21564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6014-8B4C-4CCB-80A5-8228EACA6954}" type="slidenum">
              <a:rPr lang="tr-TR">
                <a:solidFill>
                  <a:schemeClr val="tx2"/>
                </a:solidFill>
                <a:latin typeface="+mj-lt"/>
              </a:rPr>
              <a:pPr/>
              <a:t>26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0"/>
            <a:ext cx="8229600" cy="3886200"/>
          </a:xfrm>
        </p:spPr>
        <p:txBody>
          <a:bodyPr/>
          <a:lstStyle/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Errors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algorithms on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folds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We construct two estimators to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sz="28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.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One is valid 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true, the other is always valid.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We reject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 if the two estimators disagree. </a:t>
            </a:r>
          </a:p>
        </p:txBody>
      </p:sp>
      <p:graphicFrame>
        <p:nvGraphicFramePr>
          <p:cNvPr id="526349" name="Object 1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817688" y="2928938"/>
          <a:ext cx="4044950" cy="473075"/>
        </p:xfrm>
        <a:graphic>
          <a:graphicData uri="http://schemas.openxmlformats.org/presentationml/2006/ole">
            <p:oleObj spid="_x0000_s526349" name="Equation" r:id="rId4" imgW="2171520" imgH="25380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FE72-271A-433E-A9E8-3A92A9EE3C88}" type="slidenum">
              <a:rPr lang="tr-TR">
                <a:latin typeface="+mj-lt"/>
              </a:rPr>
              <a:pPr/>
              <a:t>27</a:t>
            </a:fld>
            <a:endParaRPr lang="tr-TR">
              <a:latin typeface="+mj-lt"/>
            </a:endParaRPr>
          </a:p>
        </p:txBody>
      </p:sp>
      <p:graphicFrame>
        <p:nvGraphicFramePr>
          <p:cNvPr id="527373" name="Object 13"/>
          <p:cNvGraphicFramePr>
            <a:graphicFrameLocks noChangeAspect="1"/>
          </p:cNvGraphicFramePr>
          <p:nvPr/>
        </p:nvGraphicFramePr>
        <p:xfrm>
          <a:off x="882650" y="525463"/>
          <a:ext cx="5260975" cy="5878512"/>
        </p:xfrm>
        <a:graphic>
          <a:graphicData uri="http://schemas.openxmlformats.org/presentationml/2006/ole">
            <p:oleObj spid="_x0000_s527373" name="Equation" r:id="rId3" imgW="2705040" imgH="3022560" progId="Equation.3">
              <p:embed/>
            </p:oleObj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0132-0A13-4D6D-B8C0-0BF4255A3F09}" type="slidenum">
              <a:rPr lang="tr-TR">
                <a:solidFill>
                  <a:schemeClr val="tx2"/>
                </a:solidFill>
                <a:latin typeface="+mj-lt"/>
              </a:rPr>
              <a:pPr/>
              <a:t>28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28400" name="Object 16"/>
          <p:cNvGraphicFramePr>
            <a:graphicFrameLocks noChangeAspect="1"/>
          </p:cNvGraphicFramePr>
          <p:nvPr/>
        </p:nvGraphicFramePr>
        <p:xfrm>
          <a:off x="858838" y="590550"/>
          <a:ext cx="7356475" cy="5614988"/>
        </p:xfrm>
        <a:graphic>
          <a:graphicData uri="http://schemas.openxmlformats.org/presentationml/2006/ole">
            <p:oleObj spid="_x0000_s528400" name="Equation" r:id="rId3" imgW="3377880" imgH="2577960" progId="Equation.3">
              <p:embed/>
            </p:oleObj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5321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ANOVA table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A089-26E7-4B4B-A0AD-6CFD8728EA66}" type="slidenum">
              <a:rPr lang="tr-TR" smtClean="0">
                <a:latin typeface="+mj-lt"/>
              </a:rPr>
              <a:pPr/>
              <a:t>29</a:t>
            </a:fld>
            <a:endParaRPr lang="tr-TR" dirty="0">
              <a:latin typeface="+mj-lt"/>
            </a:endParaRPr>
          </a:p>
        </p:txBody>
      </p:sp>
      <p:pic>
        <p:nvPicPr>
          <p:cNvPr id="569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428736"/>
            <a:ext cx="70008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00100" y="4643446"/>
            <a:ext cx="6005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If ANOVA rejects, we do pairwise posthoc tests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69347" name="Object 3"/>
          <p:cNvGraphicFramePr>
            <a:graphicFrameLocks noChangeAspect="1"/>
          </p:cNvGraphicFramePr>
          <p:nvPr/>
        </p:nvGraphicFramePr>
        <p:xfrm>
          <a:off x="2857488" y="5072074"/>
          <a:ext cx="2500330" cy="1116134"/>
        </p:xfrm>
        <a:graphic>
          <a:graphicData uri="http://schemas.openxmlformats.org/presentationml/2006/ole">
            <p:oleObj spid="_x0000_s569347" name="Equation" r:id="rId4" imgW="1536480" imgH="685800" progId="Equation.3">
              <p:embed/>
            </p:oleObj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Introduction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  <a:latin typeface="+mj-lt"/>
              </a:rPr>
              <a:t>Questions:</a:t>
            </a:r>
          </a:p>
          <a:p>
            <a:pPr lvl="1"/>
            <a:r>
              <a:rPr lang="tr-TR" sz="2400">
                <a:solidFill>
                  <a:schemeClr val="tx2"/>
                </a:solidFill>
                <a:latin typeface="+mj-lt"/>
              </a:rPr>
              <a:t>Assessment of the expected error of a learning algorithm: Is the error rate of 1-NN less than 2%?</a:t>
            </a:r>
          </a:p>
          <a:p>
            <a:pPr lvl="1"/>
            <a:r>
              <a:rPr lang="tr-TR" sz="2400">
                <a:solidFill>
                  <a:schemeClr val="tx2"/>
                </a:solidFill>
                <a:latin typeface="+mj-lt"/>
              </a:rPr>
              <a:t>Comparing the expected errors of two algorithms: Is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k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-NN more accurate than MLP ?</a:t>
            </a:r>
          </a:p>
          <a:p>
            <a:r>
              <a:rPr lang="tr-TR">
                <a:solidFill>
                  <a:schemeClr val="tx2"/>
                </a:solidFill>
                <a:latin typeface="+mj-lt"/>
              </a:rPr>
              <a:t>Training/validation/test sets</a:t>
            </a:r>
          </a:p>
          <a:p>
            <a:r>
              <a:rPr lang="tr-TR">
                <a:solidFill>
                  <a:schemeClr val="tx2"/>
                </a:solidFill>
                <a:latin typeface="+mj-lt"/>
              </a:rPr>
              <a:t>Resampling methods: </a:t>
            </a:r>
            <a:r>
              <a:rPr lang="tr-TR" i="1">
                <a:solidFill>
                  <a:schemeClr val="tx2"/>
                </a:solidFill>
                <a:latin typeface="+mj-lt"/>
              </a:rPr>
              <a:t>K</a:t>
            </a:r>
            <a:r>
              <a:rPr lang="tr-TR">
                <a:solidFill>
                  <a:schemeClr val="tx2"/>
                </a:solidFill>
                <a:latin typeface="+mj-lt"/>
              </a:rPr>
              <a:t>-fold cross-validation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0D52-A8B3-417E-9F3E-F502E61FE14F}" type="slidenum">
              <a:rPr lang="tr-TR">
                <a:solidFill>
                  <a:schemeClr val="tx2"/>
                </a:solidFill>
                <a:latin typeface="+mj-lt"/>
              </a:rPr>
              <a:pPr/>
              <a:t>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Comparison over Multiple Datasets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Comparing two algorithms: 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Sign test: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Count how many times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beats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B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over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datasets, and check if this could have been by chance if A and B did have the same error rate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Comparing multiple algorithms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Kruskal-Wallis test: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Calculate the average rank of all algorithms on N datasets, and check if these could have been by chance if they all had equal error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If KW rejects, we do pairwise posthoc tests to find which ones have significant rank difference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3FD9-01D0-4CB9-8039-975FB7426B57}" type="slidenum">
              <a:rPr lang="tr-TR" smtClean="0">
                <a:latin typeface="+mj-lt"/>
              </a:rPr>
              <a:pPr/>
              <a:t>30</a:t>
            </a:fld>
            <a:endParaRPr lang="tr-TR">
              <a:latin typeface="+mj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Algorithm Preference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Criteria (Application-dependent):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Misclassification error, or risk (loss functions)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Training time/space complexity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Testing time/space complexity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Interpretability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Easy programmability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Cost-sensitive learning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241-B6C4-405A-863B-9AE208AB51E4}" type="slidenum">
              <a:rPr lang="tr-TR">
                <a:solidFill>
                  <a:schemeClr val="tx2"/>
                </a:solidFill>
                <a:latin typeface="+mj-lt"/>
              </a:rPr>
              <a:pPr/>
              <a:t>4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Factors and Response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213F-244A-4A95-8418-76B091467504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565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357430"/>
            <a:ext cx="30956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Strategies of Experimentation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213F-244A-4A95-8418-76B091467504}" type="slidenum">
              <a:rPr lang="tr-TR" smtClean="0">
                <a:latin typeface="+mj-lt"/>
              </a:rPr>
              <a:pPr/>
              <a:t>6</a:t>
            </a:fld>
            <a:endParaRPr lang="tr-TR">
              <a:latin typeface="+mj-lt"/>
            </a:endParaRPr>
          </a:p>
        </p:txBody>
      </p:sp>
      <p:pic>
        <p:nvPicPr>
          <p:cNvPr id="566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071678"/>
            <a:ext cx="74295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42976" y="5357826"/>
            <a:ext cx="64525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chemeClr val="accent1"/>
                </a:solidFill>
                <a:latin typeface="+mj-lt"/>
              </a:rPr>
              <a:t>Response surface design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for approximating  and maximizing </a:t>
            </a: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the response function in terms of the controllable factors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Guidelines for ML experiments</a:t>
            </a:r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Aim of the study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Selection of the response variable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Choice of factors and levels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Choice of experimental design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Performing the experiment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Statistical Analysis of the Data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Conclusions and Recommendations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213F-244A-4A95-8418-76B091467504}" type="slidenum">
              <a:rPr lang="tr-TR" smtClean="0">
                <a:latin typeface="+mj-lt"/>
              </a:rPr>
              <a:pPr/>
              <a:t>7</a:t>
            </a:fld>
            <a:endParaRPr lang="tr-TR">
              <a:latin typeface="+mj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4071966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The need for multiple training/validation sets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{X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Training/validation sets of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-fold cross-validation: Divide X into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share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-2 parts</a:t>
            </a:r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Resampling and </a:t>
            </a:r>
            <a:br>
              <a:rPr lang="tr-TR"/>
            </a:br>
            <a:r>
              <a:rPr lang="tr-TR"/>
              <a:t>K-Fold Cross-Validation</a:t>
            </a:r>
          </a:p>
        </p:txBody>
      </p:sp>
      <p:graphicFrame>
        <p:nvGraphicFramePr>
          <p:cNvPr id="508933" name="Object 5"/>
          <p:cNvGraphicFramePr>
            <a:graphicFrameLocks noChangeAspect="1"/>
          </p:cNvGraphicFramePr>
          <p:nvPr>
            <p:ph idx="1"/>
          </p:nvPr>
        </p:nvGraphicFramePr>
        <p:xfrm>
          <a:off x="2143108" y="3286124"/>
          <a:ext cx="4798174" cy="2071702"/>
        </p:xfrm>
        <a:graphic>
          <a:graphicData uri="http://schemas.openxmlformats.org/presentationml/2006/ole">
            <p:oleObj spid="_x0000_s508933" name="Equation" r:id="rId3" imgW="2234880" imgH="96516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CA06-1271-4CCF-A0FD-BE098DC5E775}" type="slidenum">
              <a:rPr lang="tr-TR">
                <a:solidFill>
                  <a:schemeClr val="tx2"/>
                </a:solidFill>
                <a:latin typeface="+mj-lt"/>
              </a:rPr>
              <a:pPr/>
              <a:t>8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dirty="0"/>
              <a:t>5×2 Cross-Validation</a:t>
            </a:r>
          </a:p>
        </p:txBody>
      </p:sp>
      <p:graphicFrame>
        <p:nvGraphicFramePr>
          <p:cNvPr id="509960" name="Object 8"/>
          <p:cNvGraphicFramePr>
            <a:graphicFrameLocks noChangeAspect="1"/>
          </p:cNvGraphicFramePr>
          <p:nvPr>
            <p:ph idx="1"/>
          </p:nvPr>
        </p:nvGraphicFramePr>
        <p:xfrm>
          <a:off x="2643174" y="2143116"/>
          <a:ext cx="3465512" cy="3960813"/>
        </p:xfrm>
        <a:graphic>
          <a:graphicData uri="http://schemas.openxmlformats.org/presentationml/2006/ole">
            <p:oleObj spid="_x0000_s509960" name="Equation" r:id="rId3" imgW="1511280" imgH="1726920" progId="Equation.3">
              <p:embed/>
            </p:oleObj>
          </a:graphicData>
        </a:graphic>
      </p:graphicFrame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92AD-EDB0-4090-81BC-A9F359D7831E}" type="slidenum">
              <a:rPr lang="tr-TR">
                <a:solidFill>
                  <a:schemeClr val="tx2"/>
                </a:solidFill>
                <a:latin typeface="+mj-lt"/>
              </a:rPr>
              <a:pPr/>
              <a:t>9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157161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5 times 2 fold cross-validation (Dietterich, 1998)</a:t>
            </a:r>
          </a:p>
        </p:txBody>
      </p:sp>
      <p:sp>
        <p:nvSpPr>
          <p:cNvPr id="509957" name="Rectangle 5"/>
          <p:cNvSpPr>
            <a:spLocks noChangeArrowheads="1"/>
          </p:cNvSpPr>
          <p:nvPr/>
        </p:nvSpPr>
        <p:spPr bwMode="auto">
          <a:xfrm>
            <a:off x="2357422" y="2071678"/>
            <a:ext cx="3671887" cy="11525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09962" name="Rectangle 10"/>
          <p:cNvSpPr>
            <a:spLocks noChangeArrowheads="1"/>
          </p:cNvSpPr>
          <p:nvPr/>
        </p:nvSpPr>
        <p:spPr bwMode="auto">
          <a:xfrm>
            <a:off x="2357422" y="3286124"/>
            <a:ext cx="3671887" cy="11525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2428860" y="4929198"/>
            <a:ext cx="3671887" cy="11525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5088</TotalTime>
  <Words>1117</Words>
  <Application>Microsoft Office PowerPoint</Application>
  <PresentationFormat>On-screen Show (4:3)</PresentationFormat>
  <Paragraphs>208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Flow</vt:lpstr>
      <vt:lpstr>Equation</vt:lpstr>
      <vt:lpstr>Microsoft Equation 3.0</vt:lpstr>
      <vt:lpstr>INTRODUCTION TO  Machine Learning 2nd Edition</vt:lpstr>
      <vt:lpstr>CHAPTER 19:  Design and Analysis of Machine Learning Experiments</vt:lpstr>
      <vt:lpstr>Introduction</vt:lpstr>
      <vt:lpstr>Algorithm Preference</vt:lpstr>
      <vt:lpstr>Factors and Response</vt:lpstr>
      <vt:lpstr>Strategies of Experimentation</vt:lpstr>
      <vt:lpstr>Guidelines for ML experiments</vt:lpstr>
      <vt:lpstr>Resampling and  K-Fold Cross-Validation</vt:lpstr>
      <vt:lpstr>5×2 Cross-Validation</vt:lpstr>
      <vt:lpstr>Bootstrapping</vt:lpstr>
      <vt:lpstr>Measuring Error</vt:lpstr>
      <vt:lpstr>ROC Curve</vt:lpstr>
      <vt:lpstr>Slide 13</vt:lpstr>
      <vt:lpstr>Precision and Recall</vt:lpstr>
      <vt:lpstr>Interval Estimation</vt:lpstr>
      <vt:lpstr>Slide 16</vt:lpstr>
      <vt:lpstr>Hypothesis Testing</vt:lpstr>
      <vt:lpstr>Slide 18</vt:lpstr>
      <vt:lpstr>Assessing Error: H0: p ≤  p0 vs. H1: p &gt; p0 </vt:lpstr>
      <vt:lpstr>Normal Approximation to the Binomial</vt:lpstr>
      <vt:lpstr>t Test</vt:lpstr>
      <vt:lpstr>Comparing Classifiers:   H0: μ0 =  μ1 vs. H1: μ0 ≠ μ1 </vt:lpstr>
      <vt:lpstr>K-Fold CV Paired t Test</vt:lpstr>
      <vt:lpstr>5×2 cv Paired t Test</vt:lpstr>
      <vt:lpstr>5×2 cv Paired F Test</vt:lpstr>
      <vt:lpstr>Comparing L&gt;2 Algorithms: Analysis of Variance (Anova)</vt:lpstr>
      <vt:lpstr>Slide 27</vt:lpstr>
      <vt:lpstr>Slide 28</vt:lpstr>
      <vt:lpstr>ANOVA table</vt:lpstr>
      <vt:lpstr>Comparison over Multiple Datasets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288</cp:revision>
  <dcterms:created xsi:type="dcterms:W3CDTF">2005-01-24T14:46:28Z</dcterms:created>
  <dcterms:modified xsi:type="dcterms:W3CDTF">2010-03-03T10:30:05Z</dcterms:modified>
</cp:coreProperties>
</file>