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9" r:id="rId3"/>
    <p:sldId id="460" r:id="rId4"/>
    <p:sldId id="461" r:id="rId5"/>
    <p:sldId id="473" r:id="rId6"/>
    <p:sldId id="474" r:id="rId7"/>
    <p:sldId id="475" r:id="rId8"/>
    <p:sldId id="476" r:id="rId9"/>
    <p:sldId id="477" r:id="rId10"/>
    <p:sldId id="478" r:id="rId11"/>
    <p:sldId id="479" r:id="rId12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 snapToGrid="0">
      <p:cViewPr varScale="1">
        <p:scale>
          <a:sx n="87" d="100"/>
          <a:sy n="87" d="100"/>
        </p:scale>
        <p:origin x="-4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D0A9A8-A331-499B-BD71-1EAA1B35F31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2/25/2010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14348" y="4071942"/>
            <a:ext cx="7854696" cy="1752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2010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4572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http://www.cmpe.boun.edu.tr/~ethem/i2ml2e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457200"/>
            <a:ext cx="8229600" cy="791497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Gaussian Processes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96528" y="1440425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Assume Gaussian prior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)~N(0,1/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Xw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 where E[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]=0 and Cov(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with 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ij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 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endParaRPr lang="tr-TR" sz="2000" b="1" i="1" baseline="30000" dirty="0" smtClean="0">
              <a:solidFill>
                <a:schemeClr val="tx2"/>
              </a:solidFill>
              <a:latin typeface="+mj-lt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the </a:t>
            </a:r>
            <a:r>
              <a:rPr lang="tr-TR" sz="2000" dirty="0" smtClean="0">
                <a:solidFill>
                  <a:schemeClr val="accent1"/>
                </a:solidFill>
                <a:latin typeface="+mj-lt"/>
              </a:rPr>
              <a:t>covariance function,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here linear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With basis function 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ij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 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))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~N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,C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 where C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 (1/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With new 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 added as 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 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~N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(0,C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N+1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= [K(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]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=K(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’)+1/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	p(r’|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)~N(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N-1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N-1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2761431" y="3770978"/>
          <a:ext cx="1746250" cy="785813"/>
        </p:xfrm>
        <a:graphic>
          <a:graphicData uri="http://schemas.openxmlformats.org/presentationml/2006/ole">
            <p:oleObj spid="_x0000_s562178" name="Equation" r:id="rId3" imgW="10159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563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876300"/>
            <a:ext cx="6019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14: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Bayesian Estimation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Rationale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5608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Bayes’ Rule: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Generative model:</a:t>
            </a: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D65-957B-47A6-9644-8225360B7EC1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graphicFrame>
        <p:nvGraphicFramePr>
          <p:cNvPr id="532481" name="Object 1"/>
          <p:cNvGraphicFramePr>
            <a:graphicFrameLocks noChangeAspect="1"/>
          </p:cNvGraphicFramePr>
          <p:nvPr/>
        </p:nvGraphicFramePr>
        <p:xfrm>
          <a:off x="2986651" y="2366553"/>
          <a:ext cx="2703513" cy="825500"/>
        </p:xfrm>
        <a:graphic>
          <a:graphicData uri="http://schemas.openxmlformats.org/presentationml/2006/ole">
            <p:oleObj spid="_x0000_s532481" name="Equation" r:id="rId3" imgW="1371600" imgH="419040" progId="Equation.3">
              <p:embed/>
            </p:oleObj>
          </a:graphicData>
        </a:graphic>
      </p:graphicFrame>
      <p:pic>
        <p:nvPicPr>
          <p:cNvPr id="5324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9032" y="3755463"/>
            <a:ext cx="26479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Estimating the Parameters of a Distribution: Discrete case</a:t>
            </a:r>
            <a:endParaRPr lang="tr-TR" dirty="0"/>
          </a:p>
        </p:txBody>
      </p:sp>
      <p:sp>
        <p:nvSpPr>
          <p:cNvPr id="53146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199" y="1981199"/>
            <a:ext cx="7654413" cy="4547420"/>
          </a:xfrm>
        </p:spPr>
        <p:txBody>
          <a:bodyPr>
            <a:normAutofit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=1 if in instance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in state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 probability of state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q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 </a:t>
            </a:r>
            <a:endParaRPr lang="tr-TR" sz="2000" dirty="0" smtClean="0">
              <a:solidFill>
                <a:schemeClr val="tx2"/>
              </a:solidFill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Dirichlet prior, </a:t>
            </a:r>
            <a:r>
              <a:rPr lang="tr-TR" sz="2000" i="1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are hyperparameters</a:t>
            </a:r>
          </a:p>
          <a:p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Sample likelihood</a:t>
            </a:r>
          </a:p>
          <a:p>
            <a:pPr>
              <a:buNone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Posterior</a:t>
            </a:r>
          </a:p>
          <a:p>
            <a:pPr>
              <a:buNone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Dirichlet is a conjugate prior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With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=2, Dirichlet reduced to Beta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31472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2717134" y="3287202"/>
          <a:ext cx="2405472" cy="952913"/>
        </p:xfrm>
        <a:graphic>
          <a:graphicData uri="http://schemas.openxmlformats.org/presentationml/2006/ole">
            <p:oleObj spid="_x0000_s531472" name="Equation" r:id="rId3" imgW="1218960" imgH="4824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8616F6-572F-4025-BFE7-097400631EEE}" type="slidenum">
              <a:rPr lang="tr-TR"/>
              <a:pPr/>
              <a:t>4</a:t>
            </a:fld>
            <a:endParaRPr lang="tr-TR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graphicFrame>
        <p:nvGraphicFramePr>
          <p:cNvPr id="531474" name="Object 18"/>
          <p:cNvGraphicFramePr>
            <a:graphicFrameLocks noChangeAspect="1"/>
          </p:cNvGraphicFramePr>
          <p:nvPr/>
        </p:nvGraphicFramePr>
        <p:xfrm>
          <a:off x="3199275" y="2581737"/>
          <a:ext cx="3948778" cy="819368"/>
        </p:xfrm>
        <a:graphic>
          <a:graphicData uri="http://schemas.openxmlformats.org/presentationml/2006/ole">
            <p:oleObj spid="_x0000_s531474" name="Equation" r:id="rId4" imgW="2082600" imgH="431640" progId="Equation.3">
              <p:embed/>
            </p:oleObj>
          </a:graphicData>
        </a:graphic>
      </p:graphicFrame>
      <p:graphicFrame>
        <p:nvGraphicFramePr>
          <p:cNvPr id="531475" name="Object 19"/>
          <p:cNvGraphicFramePr>
            <a:graphicFrameLocks noChangeAspect="1"/>
          </p:cNvGraphicFramePr>
          <p:nvPr/>
        </p:nvGraphicFramePr>
        <p:xfrm>
          <a:off x="2253534" y="4400295"/>
          <a:ext cx="3973513" cy="1252537"/>
        </p:xfrm>
        <a:graphic>
          <a:graphicData uri="http://schemas.openxmlformats.org/presentationml/2006/ole">
            <p:oleObj spid="_x0000_s531475" name="Equation" r:id="rId5" imgW="20952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Estimating the Parameters of a Distribution: Continuous case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>
          <a:xfrm>
            <a:off x="457199" y="1981199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kumimoji="0" lang="tr-TR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m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s</a:t>
            </a:r>
            <a:r>
              <a:rPr kumimoji="0" lang="tr-TR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Gaussian prior for 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)~ N(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000" baseline="-25000" dirty="0" smtClean="0">
                <a:solidFill>
                  <a:schemeClr val="tx2"/>
                </a:solidFill>
                <a:latin typeface="Symbol" pitchFamily="18" charset="2"/>
              </a:rPr>
              <a:t>0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 s</a:t>
            </a:r>
            <a:r>
              <a:rPr lang="tr-TR" sz="2000" baseline="-25000" dirty="0" smtClean="0">
                <a:solidFill>
                  <a:schemeClr val="tx2"/>
                </a:solidFill>
                <a:latin typeface="Symbol" pitchFamily="18" charset="2"/>
              </a:rPr>
              <a:t>0</a:t>
            </a:r>
            <a:r>
              <a:rPr lang="tr-TR" sz="2000" baseline="30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Posterior is also Gaussian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m|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X)~ N</a:t>
            </a:r>
            <a:r>
              <a:rPr lang="tr-TR" sz="2000" dirty="0" smtClean="0">
                <a:solidFill>
                  <a:schemeClr val="tx2"/>
                </a:solidFill>
              </a:rPr>
              <a:t>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</a:rPr>
              <a:t>,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 s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baseline="30000" dirty="0" smtClean="0">
                <a:solidFill>
                  <a:schemeClr val="tx2"/>
                </a:solidFill>
              </a:rPr>
              <a:t>2</a:t>
            </a:r>
            <a:r>
              <a:rPr lang="tr-TR" sz="2000" dirty="0" smtClean="0">
                <a:solidFill>
                  <a:schemeClr val="tx2"/>
                </a:solidFill>
              </a:rPr>
              <a:t>) 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where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919316" y="3244289"/>
          <a:ext cx="3534698" cy="1515662"/>
        </p:xfrm>
        <a:graphic>
          <a:graphicData uri="http://schemas.openxmlformats.org/presentationml/2006/ole">
            <p:oleObj spid="_x0000_s557063" name="Equation" r:id="rId3" imgW="2133360" imgH="914400" progId="Equation.3">
              <p:embed/>
            </p:oleObj>
          </a:graphicData>
        </a:graphic>
      </p:graphicFrame>
      <p:pic>
        <p:nvPicPr>
          <p:cNvPr id="55706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9760" y="3324378"/>
            <a:ext cx="38100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Estimating the Parameters of a Function: Regression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57199" y="1981199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r=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 e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sz="2000" dirty="0" smtClean="0">
                <a:solidFill>
                  <a:schemeClr val="tx2"/>
                </a:solidFill>
              </a:rPr>
              <a:t>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kumimoji="0" lang="tr-TR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e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0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,1/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ymbol" pitchFamily="18" charset="2"/>
              </a:rPr>
              <a:t>b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 and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 b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000" dirty="0" smtClean="0">
                <a:solidFill>
                  <a:schemeClr val="tx2"/>
                </a:solidFill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~ N(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 </a:t>
            </a:r>
            <a:r>
              <a:rPr lang="tr-TR" sz="2000" dirty="0" smtClean="0">
                <a:solidFill>
                  <a:schemeClr val="tx2"/>
                </a:solidFill>
              </a:rPr>
              <a:t>1/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b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Log likelihood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ML solution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Gaussian conjugate prior: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)~N(0,1/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a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Posterior: p(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)~N(</a:t>
            </a:r>
            <a:r>
              <a:rPr lang="tr-TR" sz="2000" b="1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,S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)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where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8" name="Object 19"/>
          <p:cNvGraphicFramePr>
            <a:graphicFrameLocks noChangeAspect="1"/>
          </p:cNvGraphicFramePr>
          <p:nvPr/>
        </p:nvGraphicFramePr>
        <p:xfrm>
          <a:off x="2321490" y="2641702"/>
          <a:ext cx="3971156" cy="1145365"/>
        </p:xfrm>
        <a:graphic>
          <a:graphicData uri="http://schemas.openxmlformats.org/presentationml/2006/ole">
            <p:oleObj spid="_x0000_s558082" name="Equation" r:id="rId3" imgW="2730240" imgH="787320" progId="Equation.3">
              <p:embed/>
            </p:oleObj>
          </a:graphicData>
        </a:graphic>
      </p:graphicFrame>
      <p:graphicFrame>
        <p:nvGraphicFramePr>
          <p:cNvPr id="558083" name="Object 3"/>
          <p:cNvGraphicFramePr>
            <a:graphicFrameLocks noChangeAspect="1"/>
          </p:cNvGraphicFramePr>
          <p:nvPr/>
        </p:nvGraphicFramePr>
        <p:xfrm>
          <a:off x="2248875" y="3821266"/>
          <a:ext cx="2008494" cy="393468"/>
        </p:xfrm>
        <a:graphic>
          <a:graphicData uri="http://schemas.openxmlformats.org/presentationml/2006/ole">
            <p:oleObj spid="_x0000_s558083" name="Equation" r:id="rId4" imgW="1168200" imgH="228600" progId="Equation.3">
              <p:embed/>
            </p:oleObj>
          </a:graphicData>
        </a:graphic>
      </p:graphicFrame>
      <p:graphicFrame>
        <p:nvGraphicFramePr>
          <p:cNvPr id="558084" name="Object 4"/>
          <p:cNvGraphicFramePr>
            <a:graphicFrameLocks noChangeAspect="1"/>
          </p:cNvGraphicFramePr>
          <p:nvPr/>
        </p:nvGraphicFramePr>
        <p:xfrm>
          <a:off x="2679751" y="5058390"/>
          <a:ext cx="2030412" cy="830263"/>
        </p:xfrm>
        <a:graphic>
          <a:graphicData uri="http://schemas.openxmlformats.org/presentationml/2006/ole">
            <p:oleObj spid="_x0000_s558084" name="Equation" r:id="rId5" imgW="1180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559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150" y="1057275"/>
            <a:ext cx="52197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AEFC-8878-4C77-930F-FCF5A84E179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7AEFC-8878-4C77-930F-FCF5A84E179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457200"/>
            <a:ext cx="8229600" cy="791497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Basis/Kernel Functions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96528" y="1440425"/>
            <a:ext cx="7654413" cy="45474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For new </a:t>
            </a:r>
            <a:r>
              <a:rPr lang="tr-TR" sz="2000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’, the estimate r’ is calculated as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Linear kernel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endParaRPr lang="tr-TR" sz="2000" dirty="0" smtClean="0">
              <a:solidFill>
                <a:schemeClr val="tx2"/>
              </a:solidFill>
              <a:latin typeface="+mj-lt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For any other 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), we can write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’,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’)</a:t>
            </a:r>
            <a:r>
              <a:rPr lang="tr-TR" sz="2000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b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60133" name="Object 5"/>
          <p:cNvGraphicFramePr>
            <a:graphicFrameLocks noChangeAspect="1"/>
          </p:cNvGraphicFramePr>
          <p:nvPr/>
        </p:nvGraphicFramePr>
        <p:xfrm>
          <a:off x="2674272" y="1789830"/>
          <a:ext cx="2138363" cy="1465262"/>
        </p:xfrm>
        <a:graphic>
          <a:graphicData uri="http://schemas.openxmlformats.org/presentationml/2006/ole">
            <p:oleObj spid="_x0000_s560133" name="Equation" r:id="rId3" imgW="1244520" imgH="8506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32439" y="2664542"/>
            <a:ext cx="2053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800" dirty="0" smtClean="0">
                <a:solidFill>
                  <a:schemeClr val="tx2"/>
                </a:solidFill>
                <a:latin typeface="+mj-lt"/>
              </a:rPr>
              <a:t>Dual representation</a:t>
            </a:r>
            <a:endParaRPr lang="tr-TR" sz="1800" dirty="0">
              <a:solidFill>
                <a:schemeClr val="tx2"/>
              </a:solidFill>
            </a:endParaRPr>
          </a:p>
        </p:txBody>
      </p:sp>
      <p:graphicFrame>
        <p:nvGraphicFramePr>
          <p:cNvPr id="560134" name="Object 6"/>
          <p:cNvGraphicFramePr>
            <a:graphicFrameLocks noChangeAspect="1"/>
          </p:cNvGraphicFramePr>
          <p:nvPr/>
        </p:nvGraphicFramePr>
        <p:xfrm>
          <a:off x="2611591" y="3602191"/>
          <a:ext cx="3621088" cy="590550"/>
        </p:xfrm>
        <a:graphic>
          <a:graphicData uri="http://schemas.openxmlformats.org/presentationml/2006/ole">
            <p:oleObj spid="_x0000_s560134" name="Equation" r:id="rId4" imgW="210816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360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Kernel Functions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BCF-8DA5-4300-A545-59BC69122664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561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3252" y="1579613"/>
            <a:ext cx="507682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5110</TotalTime>
  <Words>412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Equation</vt:lpstr>
      <vt:lpstr>INTRODUCTION TO  Machine Learning 2nd Edition</vt:lpstr>
      <vt:lpstr>CHAPTER 14:  Bayesian Estimation</vt:lpstr>
      <vt:lpstr>Rationale</vt:lpstr>
      <vt:lpstr>Estimating the Parameters of a Distribution: Discrete case</vt:lpstr>
      <vt:lpstr>Slide 5</vt:lpstr>
      <vt:lpstr>Slide 6</vt:lpstr>
      <vt:lpstr>Slide 7</vt:lpstr>
      <vt:lpstr>Slide 8</vt:lpstr>
      <vt:lpstr>Kernel Functions</vt:lpstr>
      <vt:lpstr>Slide 10</vt:lpstr>
      <vt:lpstr>Slide 11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291</cp:revision>
  <dcterms:created xsi:type="dcterms:W3CDTF">2005-01-24T14:46:28Z</dcterms:created>
  <dcterms:modified xsi:type="dcterms:W3CDTF">2010-02-25T16:01:34Z</dcterms:modified>
</cp:coreProperties>
</file>