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63" r:id="rId3"/>
    <p:sldId id="275" r:id="rId4"/>
    <p:sldId id="262" r:id="rId5"/>
    <p:sldId id="276" r:id="rId6"/>
    <p:sldId id="297" r:id="rId7"/>
    <p:sldId id="300" r:id="rId8"/>
    <p:sldId id="299" r:id="rId9"/>
    <p:sldId id="292" r:id="rId10"/>
    <p:sldId id="293" r:id="rId11"/>
    <p:sldId id="294" r:id="rId12"/>
    <p:sldId id="295" r:id="rId13"/>
    <p:sldId id="296" r:id="rId14"/>
    <p:sldId id="298" r:id="rId15"/>
    <p:sldId id="270" r:id="rId16"/>
    <p:sldId id="306" r:id="rId17"/>
    <p:sldId id="278" r:id="rId18"/>
    <p:sldId id="279" r:id="rId19"/>
    <p:sldId id="277" r:id="rId20"/>
    <p:sldId id="271" r:id="rId21"/>
    <p:sldId id="280" r:id="rId22"/>
    <p:sldId id="288" r:id="rId23"/>
    <p:sldId id="281" r:id="rId24"/>
    <p:sldId id="301" r:id="rId25"/>
    <p:sldId id="302" r:id="rId26"/>
    <p:sldId id="259" r:id="rId27"/>
    <p:sldId id="289" r:id="rId28"/>
    <p:sldId id="305" r:id="rId29"/>
    <p:sldId id="307" r:id="rId30"/>
    <p:sldId id="309" r:id="rId31"/>
    <p:sldId id="291" r:id="rId32"/>
    <p:sldId id="329" r:id="rId33"/>
    <p:sldId id="330" r:id="rId34"/>
    <p:sldId id="335" r:id="rId35"/>
    <p:sldId id="331" r:id="rId36"/>
    <p:sldId id="290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36" r:id="rId51"/>
    <p:sldId id="332" r:id="rId52"/>
    <p:sldId id="333" r:id="rId53"/>
    <p:sldId id="334" r:id="rId54"/>
    <p:sldId id="339" r:id="rId55"/>
    <p:sldId id="285" r:id="rId56"/>
    <p:sldId id="323" r:id="rId57"/>
    <p:sldId id="324" r:id="rId58"/>
    <p:sldId id="325" r:id="rId59"/>
    <p:sldId id="326" r:id="rId60"/>
    <p:sldId id="337" r:id="rId61"/>
    <p:sldId id="327" r:id="rId62"/>
    <p:sldId id="328" r:id="rId63"/>
    <p:sldId id="269" r:id="rId64"/>
    <p:sldId id="273" r:id="rId65"/>
    <p:sldId id="303" r:id="rId66"/>
    <p:sldId id="340" r:id="rId67"/>
    <p:sldId id="304" r:id="rId68"/>
    <p:sldId id="338" r:id="rId69"/>
    <p:sldId id="258" r:id="rId70"/>
    <p:sldId id="264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CA4234-7D50-46B6-957F-85B281285E57}">
          <p14:sldIdLst>
            <p14:sldId id="256"/>
            <p14:sldId id="263"/>
            <p14:sldId id="275"/>
            <p14:sldId id="262"/>
            <p14:sldId id="276"/>
            <p14:sldId id="297"/>
            <p14:sldId id="300"/>
            <p14:sldId id="299"/>
            <p14:sldId id="292"/>
            <p14:sldId id="293"/>
            <p14:sldId id="294"/>
            <p14:sldId id="295"/>
            <p14:sldId id="296"/>
            <p14:sldId id="298"/>
            <p14:sldId id="270"/>
            <p14:sldId id="306"/>
            <p14:sldId id="278"/>
            <p14:sldId id="279"/>
            <p14:sldId id="277"/>
            <p14:sldId id="271"/>
            <p14:sldId id="280"/>
            <p14:sldId id="288"/>
            <p14:sldId id="281"/>
            <p14:sldId id="301"/>
            <p14:sldId id="302"/>
          </p14:sldIdLst>
        </p14:section>
        <p14:section name="Untitled Section" id="{12C328C7-6020-4A6F-9035-E9D02A621CBA}">
          <p14:sldIdLst>
            <p14:sldId id="259"/>
            <p14:sldId id="289"/>
            <p14:sldId id="305"/>
            <p14:sldId id="307"/>
            <p14:sldId id="309"/>
            <p14:sldId id="291"/>
            <p14:sldId id="329"/>
            <p14:sldId id="330"/>
            <p14:sldId id="335"/>
            <p14:sldId id="331"/>
            <p14:sldId id="290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36"/>
            <p14:sldId id="332"/>
            <p14:sldId id="333"/>
            <p14:sldId id="334"/>
            <p14:sldId id="339"/>
            <p14:sldId id="285"/>
            <p14:sldId id="323"/>
            <p14:sldId id="324"/>
            <p14:sldId id="325"/>
            <p14:sldId id="326"/>
            <p14:sldId id="337"/>
            <p14:sldId id="327"/>
            <p14:sldId id="328"/>
            <p14:sldId id="269"/>
            <p14:sldId id="273"/>
            <p14:sldId id="303"/>
            <p14:sldId id="340"/>
            <p14:sldId id="304"/>
            <p14:sldId id="338"/>
            <p14:sldId id="258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4D70C-FE27-44E9-A43B-277FC07BBD4F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3469CC16-8524-474F-9C77-C75DD996F34A}">
      <dgm:prSet phldrT="[Text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Mathematics and Statistics</a:t>
          </a:r>
          <a:endParaRPr lang="en-GB" dirty="0"/>
        </a:p>
      </dgm:t>
    </dgm:pt>
    <dgm:pt modelId="{73A60B59-286C-4CE1-B3A6-D0EA2A665A5B}" type="parTrans" cxnId="{26DBC448-CCE6-44A0-A3D2-893D35EC73E0}">
      <dgm:prSet/>
      <dgm:spPr/>
      <dgm:t>
        <a:bodyPr/>
        <a:lstStyle/>
        <a:p>
          <a:endParaRPr lang="en-GB"/>
        </a:p>
      </dgm:t>
    </dgm:pt>
    <dgm:pt modelId="{F4B2AFE1-2122-462C-9AB5-7C05F74C04F5}" type="sibTrans" cxnId="{26DBC448-CCE6-44A0-A3D2-893D35EC73E0}">
      <dgm:prSet/>
      <dgm:spPr/>
      <dgm:t>
        <a:bodyPr/>
        <a:lstStyle/>
        <a:p>
          <a:endParaRPr lang="en-GB"/>
        </a:p>
      </dgm:t>
    </dgm:pt>
    <dgm:pt modelId="{7E52DFEE-1406-41E8-ADE3-B7CE4C238FDB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Electrical Engineering</a:t>
          </a:r>
          <a:endParaRPr lang="en-GB" dirty="0"/>
        </a:p>
      </dgm:t>
    </dgm:pt>
    <dgm:pt modelId="{40DD38C1-1229-4318-9D7D-EA6AF65AB8DB}" type="parTrans" cxnId="{FBD2CFFA-A44C-4376-8999-FEEB980ED63D}">
      <dgm:prSet/>
      <dgm:spPr/>
      <dgm:t>
        <a:bodyPr/>
        <a:lstStyle/>
        <a:p>
          <a:endParaRPr lang="en-GB"/>
        </a:p>
      </dgm:t>
    </dgm:pt>
    <dgm:pt modelId="{E886A37F-43E2-4462-864D-7F6BA309321B}" type="sibTrans" cxnId="{FBD2CFFA-A44C-4376-8999-FEEB980ED63D}">
      <dgm:prSet/>
      <dgm:spPr/>
      <dgm:t>
        <a:bodyPr/>
        <a:lstStyle/>
        <a:p>
          <a:endParaRPr lang="en-GB"/>
        </a:p>
      </dgm:t>
    </dgm:pt>
    <dgm:pt modelId="{8EBAB472-D1BD-4A67-BB8E-4B691B322874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Pattern Recognition</a:t>
          </a:r>
          <a:endParaRPr lang="en-GB" dirty="0"/>
        </a:p>
      </dgm:t>
    </dgm:pt>
    <dgm:pt modelId="{679BD0AE-291D-43A2-A096-EC18982566D1}" type="parTrans" cxnId="{CDAAF064-59E8-421D-B5D5-933AF9733020}">
      <dgm:prSet/>
      <dgm:spPr/>
      <dgm:t>
        <a:bodyPr/>
        <a:lstStyle/>
        <a:p>
          <a:endParaRPr lang="en-GB"/>
        </a:p>
      </dgm:t>
    </dgm:pt>
    <dgm:pt modelId="{B6B4896D-40BB-48AC-9080-4704E849620A}" type="sibTrans" cxnId="{CDAAF064-59E8-421D-B5D5-933AF9733020}">
      <dgm:prSet/>
      <dgm:spPr/>
      <dgm:t>
        <a:bodyPr/>
        <a:lstStyle/>
        <a:p>
          <a:endParaRPr lang="en-GB"/>
        </a:p>
      </dgm:t>
    </dgm:pt>
    <dgm:pt modelId="{D0FF33CC-BA91-49BD-832E-9570AC29EB14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Computer Science</a:t>
          </a:r>
          <a:endParaRPr lang="en-GB" dirty="0"/>
        </a:p>
      </dgm:t>
    </dgm:pt>
    <dgm:pt modelId="{63828E0D-90A5-4DFF-850C-666A9505204E}" type="parTrans" cxnId="{B8121E53-CE1C-4190-BA74-70BEEAB296AB}">
      <dgm:prSet/>
      <dgm:spPr/>
      <dgm:t>
        <a:bodyPr/>
        <a:lstStyle/>
        <a:p>
          <a:endParaRPr lang="en-GB"/>
        </a:p>
      </dgm:t>
    </dgm:pt>
    <dgm:pt modelId="{85089055-0128-43E0-ABB0-F36BED44D069}" type="sibTrans" cxnId="{B8121E53-CE1C-4190-BA74-70BEEAB296AB}">
      <dgm:prSet/>
      <dgm:spPr/>
      <dgm:t>
        <a:bodyPr/>
        <a:lstStyle/>
        <a:p>
          <a:endParaRPr lang="en-GB"/>
        </a:p>
      </dgm:t>
    </dgm:pt>
    <dgm:pt modelId="{2C9B1A09-6E50-4F52-97BE-023E863BDF90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Databases</a:t>
          </a:r>
          <a:endParaRPr lang="en-GB" dirty="0"/>
        </a:p>
      </dgm:t>
    </dgm:pt>
    <dgm:pt modelId="{DB24678F-CC86-4167-8C45-A47A2EC16BF4}" type="parTrans" cxnId="{0A874C27-420D-4883-B8A7-A519C63D6B6F}">
      <dgm:prSet/>
      <dgm:spPr/>
      <dgm:t>
        <a:bodyPr/>
        <a:lstStyle/>
        <a:p>
          <a:endParaRPr lang="en-GB"/>
        </a:p>
      </dgm:t>
    </dgm:pt>
    <dgm:pt modelId="{10D451EA-0DD3-40DD-B660-EB7A9FE3822F}" type="sibTrans" cxnId="{0A874C27-420D-4883-B8A7-A519C63D6B6F}">
      <dgm:prSet/>
      <dgm:spPr/>
      <dgm:t>
        <a:bodyPr/>
        <a:lstStyle/>
        <a:p>
          <a:endParaRPr lang="en-GB"/>
        </a:p>
      </dgm:t>
    </dgm:pt>
    <dgm:pt modelId="{EE45CB7E-28B7-47BE-93C7-BF221DF08D2C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Parallel Processing</a:t>
          </a:r>
          <a:endParaRPr lang="en-GB" dirty="0"/>
        </a:p>
      </dgm:t>
    </dgm:pt>
    <dgm:pt modelId="{AEA033E1-9327-4AE1-9C41-931055C823E0}" type="parTrans" cxnId="{5E3BC97C-610B-4922-A32E-56FF704D16AE}">
      <dgm:prSet/>
      <dgm:spPr/>
      <dgm:t>
        <a:bodyPr/>
        <a:lstStyle/>
        <a:p>
          <a:endParaRPr lang="en-GB"/>
        </a:p>
      </dgm:t>
    </dgm:pt>
    <dgm:pt modelId="{81642A66-5699-49DB-AED7-91EBDC232728}" type="sibTrans" cxnId="{5E3BC97C-610B-4922-A32E-56FF704D16AE}">
      <dgm:prSet/>
      <dgm:spPr/>
      <dgm:t>
        <a:bodyPr/>
        <a:lstStyle/>
        <a:p>
          <a:endParaRPr lang="en-GB"/>
        </a:p>
      </dgm:t>
    </dgm:pt>
    <dgm:pt modelId="{C4E44220-B2E0-4D47-804E-000E04DF2B62}">
      <dgm:prSet phldrT="[Text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Optimization</a:t>
          </a:r>
          <a:endParaRPr lang="en-GB" dirty="0"/>
        </a:p>
      </dgm:t>
    </dgm:pt>
    <dgm:pt modelId="{6B5B6254-70F8-472A-917E-AB43ECEE7B3B}" type="parTrans" cxnId="{BE8CC815-E9F3-49AE-9412-9FA77DA0C5ED}">
      <dgm:prSet/>
      <dgm:spPr/>
      <dgm:t>
        <a:bodyPr/>
        <a:lstStyle/>
        <a:p>
          <a:endParaRPr lang="en-GB"/>
        </a:p>
      </dgm:t>
    </dgm:pt>
    <dgm:pt modelId="{814B4232-54C2-4361-874F-45A66A070B41}" type="sibTrans" cxnId="{BE8CC815-E9F3-49AE-9412-9FA77DA0C5ED}">
      <dgm:prSet/>
      <dgm:spPr/>
      <dgm:t>
        <a:bodyPr/>
        <a:lstStyle/>
        <a:p>
          <a:endParaRPr lang="en-GB"/>
        </a:p>
      </dgm:t>
    </dgm:pt>
    <dgm:pt modelId="{44F0525C-C829-4E92-816B-345CE2E341D6}">
      <dgm:prSet phldrT="[Text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Numerical Linear Algebra</a:t>
          </a:r>
          <a:endParaRPr lang="en-GB" dirty="0"/>
        </a:p>
      </dgm:t>
    </dgm:pt>
    <dgm:pt modelId="{2F96EA83-030A-4319-8205-85A8499E58D2}" type="parTrans" cxnId="{F9F54F15-4503-4D0A-8E66-08F44746FA79}">
      <dgm:prSet/>
      <dgm:spPr/>
      <dgm:t>
        <a:bodyPr/>
        <a:lstStyle/>
        <a:p>
          <a:endParaRPr lang="en-GB"/>
        </a:p>
      </dgm:t>
    </dgm:pt>
    <dgm:pt modelId="{D666392F-1471-4418-AB05-DED802AE2EC0}" type="sibTrans" cxnId="{F9F54F15-4503-4D0A-8E66-08F44746FA79}">
      <dgm:prSet/>
      <dgm:spPr/>
      <dgm:t>
        <a:bodyPr/>
        <a:lstStyle/>
        <a:p>
          <a:endParaRPr lang="en-GB"/>
        </a:p>
      </dgm:t>
    </dgm:pt>
    <dgm:pt modelId="{7AEF12D6-05F0-4C30-B1DC-A9507D7D08C3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Artificial Intelligence</a:t>
          </a:r>
          <a:endParaRPr lang="en-GB" dirty="0"/>
        </a:p>
      </dgm:t>
    </dgm:pt>
    <dgm:pt modelId="{B907D2C2-736F-486D-A2BE-DF12F18A8AA5}" type="parTrans" cxnId="{310FE504-C9ED-4513-BAD7-FFA01F45A187}">
      <dgm:prSet/>
      <dgm:spPr/>
      <dgm:t>
        <a:bodyPr/>
        <a:lstStyle/>
        <a:p>
          <a:endParaRPr lang="en-GB"/>
        </a:p>
      </dgm:t>
    </dgm:pt>
    <dgm:pt modelId="{60577725-0BD4-4D6E-B302-17BD4D7B21C9}" type="sibTrans" cxnId="{310FE504-C9ED-4513-BAD7-FFA01F45A187}">
      <dgm:prSet/>
      <dgm:spPr/>
      <dgm:t>
        <a:bodyPr/>
        <a:lstStyle/>
        <a:p>
          <a:endParaRPr lang="en-GB"/>
        </a:p>
      </dgm:t>
    </dgm:pt>
    <dgm:pt modelId="{73B05675-B14D-4BCA-A4DD-53FA25DDFC16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Signal processing</a:t>
          </a:r>
          <a:endParaRPr lang="en-GB" dirty="0"/>
        </a:p>
      </dgm:t>
    </dgm:pt>
    <dgm:pt modelId="{823DEF6A-86BC-4308-9825-40125722CAAD}" type="parTrans" cxnId="{0C87E79A-F215-4168-A8C4-3553DFE071BF}">
      <dgm:prSet/>
      <dgm:spPr/>
      <dgm:t>
        <a:bodyPr/>
        <a:lstStyle/>
        <a:p>
          <a:endParaRPr lang="en-GB"/>
        </a:p>
      </dgm:t>
    </dgm:pt>
    <dgm:pt modelId="{BBF68A9B-622E-4461-8EBE-1769E034C071}" type="sibTrans" cxnId="{0C87E79A-F215-4168-A8C4-3553DFE071BF}">
      <dgm:prSet/>
      <dgm:spPr/>
      <dgm:t>
        <a:bodyPr/>
        <a:lstStyle/>
        <a:p>
          <a:endParaRPr lang="en-GB"/>
        </a:p>
      </dgm:t>
    </dgm:pt>
    <dgm:pt modelId="{B0010D17-8B6C-4EC3-BF63-9F029D1DBCE7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Detection/Estimation</a:t>
          </a:r>
          <a:endParaRPr lang="en-GB" dirty="0"/>
        </a:p>
      </dgm:t>
    </dgm:pt>
    <dgm:pt modelId="{59D7F9DE-17EF-4F8A-A8F6-5FBECD93BB6B}" type="parTrans" cxnId="{1323D834-7F4A-4DA6-B7AD-7CC261F49178}">
      <dgm:prSet/>
      <dgm:spPr/>
      <dgm:t>
        <a:bodyPr/>
        <a:lstStyle/>
        <a:p>
          <a:endParaRPr lang="en-GB"/>
        </a:p>
      </dgm:t>
    </dgm:pt>
    <dgm:pt modelId="{4B3D0314-F798-45D0-B136-46980BCB82F6}" type="sibTrans" cxnId="{1323D834-7F4A-4DA6-B7AD-7CC261F49178}">
      <dgm:prSet/>
      <dgm:spPr/>
      <dgm:t>
        <a:bodyPr/>
        <a:lstStyle/>
        <a:p>
          <a:endParaRPr lang="en-GB"/>
        </a:p>
      </dgm:t>
    </dgm:pt>
    <dgm:pt modelId="{6013D393-0AB5-4E38-A04D-05CBA7D3BB44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Information Retrieval</a:t>
          </a:r>
          <a:endParaRPr lang="en-GB" dirty="0"/>
        </a:p>
      </dgm:t>
    </dgm:pt>
    <dgm:pt modelId="{D8108E1C-DC4B-4827-9EA2-80D8C0A6FFB2}" type="parTrans" cxnId="{3223F6D5-6C4C-496D-A2CA-D7D21C955BB4}">
      <dgm:prSet/>
      <dgm:spPr/>
      <dgm:t>
        <a:bodyPr/>
        <a:lstStyle/>
        <a:p>
          <a:endParaRPr lang="en-GB"/>
        </a:p>
      </dgm:t>
    </dgm:pt>
    <dgm:pt modelId="{1555D718-B2C6-4782-B9AB-710C91DF6EA7}" type="sibTrans" cxnId="{3223F6D5-6C4C-496D-A2CA-D7D21C955BB4}">
      <dgm:prSet/>
      <dgm:spPr/>
      <dgm:t>
        <a:bodyPr/>
        <a:lstStyle/>
        <a:p>
          <a:endParaRPr lang="en-GB"/>
        </a:p>
      </dgm:t>
    </dgm:pt>
    <dgm:pt modelId="{9B8452CF-5129-423B-BA80-CE844F1ACFFC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Information Theory</a:t>
          </a:r>
          <a:endParaRPr lang="en-GB" dirty="0"/>
        </a:p>
      </dgm:t>
    </dgm:pt>
    <dgm:pt modelId="{51B963CD-FE56-4C27-8E81-1701EDF0E1CA}" type="parTrans" cxnId="{B104C43E-34FE-4A7B-99C7-DA9B080FCA00}">
      <dgm:prSet/>
      <dgm:spPr/>
      <dgm:t>
        <a:bodyPr/>
        <a:lstStyle/>
        <a:p>
          <a:endParaRPr lang="en-GB"/>
        </a:p>
      </dgm:t>
    </dgm:pt>
    <dgm:pt modelId="{157875E8-B628-426D-A99C-9D60B2E49BDA}" type="sibTrans" cxnId="{B104C43E-34FE-4A7B-99C7-DA9B080FCA00}">
      <dgm:prSet/>
      <dgm:spPr/>
      <dgm:t>
        <a:bodyPr/>
        <a:lstStyle/>
        <a:p>
          <a:endParaRPr lang="en-GB"/>
        </a:p>
      </dgm:t>
    </dgm:pt>
    <dgm:pt modelId="{0AB00F3D-929B-4075-8D7B-1993DE22E08F}">
      <dgm:prSet phldrT="[Text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Graphics/Visualization</a:t>
          </a:r>
          <a:endParaRPr lang="en-GB" dirty="0"/>
        </a:p>
      </dgm:t>
    </dgm:pt>
    <dgm:pt modelId="{C737F9F9-EB0E-4338-A896-4F6AC29F3F8A}" type="parTrans" cxnId="{1C0BDB5B-E9C9-4E7D-91E9-8C880CF6C54D}">
      <dgm:prSet/>
      <dgm:spPr/>
      <dgm:t>
        <a:bodyPr/>
        <a:lstStyle/>
        <a:p>
          <a:endParaRPr lang="en-GB"/>
        </a:p>
      </dgm:t>
    </dgm:pt>
    <dgm:pt modelId="{19D3FADA-0E10-43A6-B042-25A1BF5854C9}" type="sibTrans" cxnId="{1C0BDB5B-E9C9-4E7D-91E9-8C880CF6C54D}">
      <dgm:prSet/>
      <dgm:spPr/>
      <dgm:t>
        <a:bodyPr/>
        <a:lstStyle/>
        <a:p>
          <a:endParaRPr lang="en-GB"/>
        </a:p>
      </dgm:t>
    </dgm:pt>
    <dgm:pt modelId="{30BEC50B-7065-47F7-A470-5A1CAA226C01}">
      <dgm:prSet phldrT="[Text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Probability Theory</a:t>
          </a:r>
          <a:endParaRPr lang="en-GB" dirty="0"/>
        </a:p>
      </dgm:t>
    </dgm:pt>
    <dgm:pt modelId="{FF45231F-0E8E-46D4-9021-EBD1FC3996E8}" type="parTrans" cxnId="{D244E366-2E88-4001-9970-0493AAA92BAB}">
      <dgm:prSet/>
      <dgm:spPr/>
      <dgm:t>
        <a:bodyPr/>
        <a:lstStyle/>
        <a:p>
          <a:endParaRPr lang="en-GB"/>
        </a:p>
      </dgm:t>
    </dgm:pt>
    <dgm:pt modelId="{E1F28F9E-1BF2-4E0F-89DE-81C6CC609F6C}" type="sibTrans" cxnId="{D244E366-2E88-4001-9970-0493AAA92BAB}">
      <dgm:prSet/>
      <dgm:spPr/>
      <dgm:t>
        <a:bodyPr/>
        <a:lstStyle/>
        <a:p>
          <a:endParaRPr lang="en-GB"/>
        </a:p>
      </dgm:t>
    </dgm:pt>
    <dgm:pt modelId="{28D791CE-810C-49BB-BD18-0915BE4A0EFE}">
      <dgm:prSet phldrT="[Text]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GB" dirty="0" smtClean="0"/>
            <a:t>Data Compression</a:t>
          </a:r>
          <a:endParaRPr lang="en-GB" dirty="0"/>
        </a:p>
      </dgm:t>
    </dgm:pt>
    <dgm:pt modelId="{14801890-B459-42F6-8707-AF398EECA6A5}" type="parTrans" cxnId="{287D9395-A31B-404D-8E51-9D5711FECE09}">
      <dgm:prSet/>
      <dgm:spPr/>
      <dgm:t>
        <a:bodyPr/>
        <a:lstStyle/>
        <a:p>
          <a:endParaRPr lang="en-GB"/>
        </a:p>
      </dgm:t>
    </dgm:pt>
    <dgm:pt modelId="{F61B46AD-428C-4B0A-A5B4-245D08D13344}" type="sibTrans" cxnId="{287D9395-A31B-404D-8E51-9D5711FECE09}">
      <dgm:prSet/>
      <dgm:spPr/>
      <dgm:t>
        <a:bodyPr/>
        <a:lstStyle/>
        <a:p>
          <a:endParaRPr lang="en-GB"/>
        </a:p>
      </dgm:t>
    </dgm:pt>
    <dgm:pt modelId="{9F027997-6B05-4AFA-8FC8-7CA73A09264F}" type="pres">
      <dgm:prSet presAssocID="{7E84D70C-FE27-44E9-A43B-277FC07BBD4F}" presName="Name0" presStyleCnt="0">
        <dgm:presLayoutVars>
          <dgm:chMax val="7"/>
          <dgm:dir/>
          <dgm:resizeHandles val="exact"/>
        </dgm:presLayoutVars>
      </dgm:prSet>
      <dgm:spPr/>
    </dgm:pt>
    <dgm:pt modelId="{ABAA4BC8-7AE2-4C10-8C29-266E2432E8ED}" type="pres">
      <dgm:prSet presAssocID="{7E84D70C-FE27-44E9-A43B-277FC07BBD4F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6A3C73-17C5-4FD7-B902-808EB352A5BA}" type="pres">
      <dgm:prSet presAssocID="{7E84D70C-FE27-44E9-A43B-277FC07BBD4F}" presName="ellipse2" presStyleLbl="vennNode1" presStyleIdx="1" presStyleCnt="3" custLinFactNeighborX="-3447" custLinFactNeighborY="16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B7DA9C-764F-4BA2-8D78-57384764FF29}" type="pres">
      <dgm:prSet presAssocID="{7E84D70C-FE27-44E9-A43B-277FC07BBD4F}" presName="ellipse3" presStyleLbl="vennNode1" presStyleIdx="2" presStyleCnt="3" custLinFactNeighborX="-154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BD2CFFA-A44C-4376-8999-FEEB980ED63D}" srcId="{7E84D70C-FE27-44E9-A43B-277FC07BBD4F}" destId="{7E52DFEE-1406-41E8-ADE3-B7CE4C238FDB}" srcOrd="1" destOrd="0" parTransId="{40DD38C1-1229-4318-9D7D-EA6AF65AB8DB}" sibTransId="{E886A37F-43E2-4462-864D-7F6BA309321B}"/>
    <dgm:cxn modelId="{0A874C27-420D-4883-B8A7-A519C63D6B6F}" srcId="{D0FF33CC-BA91-49BD-832E-9570AC29EB14}" destId="{2C9B1A09-6E50-4F52-97BE-023E863BDF90}" srcOrd="0" destOrd="0" parTransId="{DB24678F-CC86-4167-8C45-A47A2EC16BF4}" sibTransId="{10D451EA-0DD3-40DD-B660-EB7A9FE3822F}"/>
    <dgm:cxn modelId="{D244E366-2E88-4001-9970-0493AAA92BAB}" srcId="{3469CC16-8524-474F-9C77-C75DD996F34A}" destId="{30BEC50B-7065-47F7-A470-5A1CAA226C01}" srcOrd="2" destOrd="0" parTransId="{FF45231F-0E8E-46D4-9021-EBD1FC3996E8}" sibTransId="{E1F28F9E-1BF2-4E0F-89DE-81C6CC609F6C}"/>
    <dgm:cxn modelId="{5703CE6F-7E89-43EB-8B31-0E5BD7A8635E}" type="presOf" srcId="{0AB00F3D-929B-4075-8D7B-1993DE22E08F}" destId="{38B7DA9C-764F-4BA2-8D78-57384764FF29}" srcOrd="0" destOrd="5" presId="urn:microsoft.com/office/officeart/2005/8/layout/rings+Icon"/>
    <dgm:cxn modelId="{0C87E79A-F215-4168-A8C4-3553DFE071BF}" srcId="{7E52DFEE-1406-41E8-ADE3-B7CE4C238FDB}" destId="{73B05675-B14D-4BCA-A4DD-53FA25DDFC16}" srcOrd="1" destOrd="0" parTransId="{823DEF6A-86BC-4308-9825-40125722CAAD}" sibTransId="{BBF68A9B-622E-4461-8EBE-1769E034C071}"/>
    <dgm:cxn modelId="{F9F54F15-4503-4D0A-8E66-08F44746FA79}" srcId="{3469CC16-8524-474F-9C77-C75DD996F34A}" destId="{44F0525C-C829-4E92-816B-345CE2E341D6}" srcOrd="1" destOrd="0" parTransId="{2F96EA83-030A-4319-8205-85A8499E58D2}" sibTransId="{D666392F-1471-4418-AB05-DED802AE2EC0}"/>
    <dgm:cxn modelId="{4D0BB7DB-4A79-4014-8FEF-26B674CCD979}" type="presOf" srcId="{C4E44220-B2E0-4D47-804E-000E04DF2B62}" destId="{ABAA4BC8-7AE2-4C10-8C29-266E2432E8ED}" srcOrd="0" destOrd="1" presId="urn:microsoft.com/office/officeart/2005/8/layout/rings+Icon"/>
    <dgm:cxn modelId="{0795B0D7-7A99-41E8-9EB7-C9109E9B87F1}" type="presOf" srcId="{28D791CE-810C-49BB-BD18-0915BE4A0EFE}" destId="{366A3C73-17C5-4FD7-B902-808EB352A5BA}" srcOrd="0" destOrd="5" presId="urn:microsoft.com/office/officeart/2005/8/layout/rings+Icon"/>
    <dgm:cxn modelId="{E8DC6099-A311-4904-B1E4-74AD79CF1E54}" type="presOf" srcId="{2C9B1A09-6E50-4F52-97BE-023E863BDF90}" destId="{38B7DA9C-764F-4BA2-8D78-57384764FF29}" srcOrd="0" destOrd="1" presId="urn:microsoft.com/office/officeart/2005/8/layout/rings+Icon"/>
    <dgm:cxn modelId="{372D94BA-13D1-4B53-9E26-2B6CE85CCB2B}" type="presOf" srcId="{8EBAB472-D1BD-4A67-BB8E-4B691B322874}" destId="{366A3C73-17C5-4FD7-B902-808EB352A5BA}" srcOrd="0" destOrd="1" presId="urn:microsoft.com/office/officeart/2005/8/layout/rings+Icon"/>
    <dgm:cxn modelId="{DA20E3EF-D7ED-482D-B393-902FC09AA99F}" type="presOf" srcId="{6013D393-0AB5-4E38-A04D-05CBA7D3BB44}" destId="{38B7DA9C-764F-4BA2-8D78-57384764FF29}" srcOrd="0" destOrd="4" presId="urn:microsoft.com/office/officeart/2005/8/layout/rings+Icon"/>
    <dgm:cxn modelId="{4910F57E-63C0-4D4A-BB4D-3AF9D90D0F49}" type="presOf" srcId="{7AEF12D6-05F0-4C30-B1DC-A9507D7D08C3}" destId="{38B7DA9C-764F-4BA2-8D78-57384764FF29}" srcOrd="0" destOrd="3" presId="urn:microsoft.com/office/officeart/2005/8/layout/rings+Icon"/>
    <dgm:cxn modelId="{3223F6D5-6C4C-496D-A2CA-D7D21C955BB4}" srcId="{D0FF33CC-BA91-49BD-832E-9570AC29EB14}" destId="{6013D393-0AB5-4E38-A04D-05CBA7D3BB44}" srcOrd="3" destOrd="0" parTransId="{D8108E1C-DC4B-4827-9EA2-80D8C0A6FFB2}" sibTransId="{1555D718-B2C6-4782-B9AB-710C91DF6EA7}"/>
    <dgm:cxn modelId="{394899C3-8BCB-4DF5-BAAF-9BCD1E58AFB6}" type="presOf" srcId="{D0FF33CC-BA91-49BD-832E-9570AC29EB14}" destId="{38B7DA9C-764F-4BA2-8D78-57384764FF29}" srcOrd="0" destOrd="0" presId="urn:microsoft.com/office/officeart/2005/8/layout/rings+Icon"/>
    <dgm:cxn modelId="{5E3BC97C-610B-4922-A32E-56FF704D16AE}" srcId="{D0FF33CC-BA91-49BD-832E-9570AC29EB14}" destId="{EE45CB7E-28B7-47BE-93C7-BF221DF08D2C}" srcOrd="1" destOrd="0" parTransId="{AEA033E1-9327-4AE1-9C41-931055C823E0}" sibTransId="{81642A66-5699-49DB-AED7-91EBDC232728}"/>
    <dgm:cxn modelId="{310FE504-C9ED-4513-BAD7-FFA01F45A187}" srcId="{D0FF33CC-BA91-49BD-832E-9570AC29EB14}" destId="{7AEF12D6-05F0-4C30-B1DC-A9507D7D08C3}" srcOrd="2" destOrd="0" parTransId="{B907D2C2-736F-486D-A2BE-DF12F18A8AA5}" sibTransId="{60577725-0BD4-4D6E-B302-17BD4D7B21C9}"/>
    <dgm:cxn modelId="{1C0BDB5B-E9C9-4E7D-91E9-8C880CF6C54D}" srcId="{D0FF33CC-BA91-49BD-832E-9570AC29EB14}" destId="{0AB00F3D-929B-4075-8D7B-1993DE22E08F}" srcOrd="4" destOrd="0" parTransId="{C737F9F9-EB0E-4338-A896-4F6AC29F3F8A}" sibTransId="{19D3FADA-0E10-43A6-B042-25A1BF5854C9}"/>
    <dgm:cxn modelId="{7C127978-0A65-4D47-9CDC-49A123349E2D}" type="presOf" srcId="{30BEC50B-7065-47F7-A470-5A1CAA226C01}" destId="{ABAA4BC8-7AE2-4C10-8C29-266E2432E8ED}" srcOrd="0" destOrd="3" presId="urn:microsoft.com/office/officeart/2005/8/layout/rings+Icon"/>
    <dgm:cxn modelId="{18DC97F9-9D5F-40B6-874D-21F603A0A92A}" type="presOf" srcId="{3469CC16-8524-474F-9C77-C75DD996F34A}" destId="{ABAA4BC8-7AE2-4C10-8C29-266E2432E8ED}" srcOrd="0" destOrd="0" presId="urn:microsoft.com/office/officeart/2005/8/layout/rings+Icon"/>
    <dgm:cxn modelId="{B104C43E-34FE-4A7B-99C7-DA9B080FCA00}" srcId="{7E52DFEE-1406-41E8-ADE3-B7CE4C238FDB}" destId="{9B8452CF-5129-423B-BA80-CE844F1ACFFC}" srcOrd="3" destOrd="0" parTransId="{51B963CD-FE56-4C27-8E81-1701EDF0E1CA}" sibTransId="{157875E8-B628-426D-A99C-9D60B2E49BDA}"/>
    <dgm:cxn modelId="{287D9395-A31B-404D-8E51-9D5711FECE09}" srcId="{7E52DFEE-1406-41E8-ADE3-B7CE4C238FDB}" destId="{28D791CE-810C-49BB-BD18-0915BE4A0EFE}" srcOrd="4" destOrd="0" parTransId="{14801890-B459-42F6-8707-AF398EECA6A5}" sibTransId="{F61B46AD-428C-4B0A-A5B4-245D08D13344}"/>
    <dgm:cxn modelId="{96C525B1-1DC4-437E-9DF9-2D9DD417C323}" type="presOf" srcId="{7E84D70C-FE27-44E9-A43B-277FC07BBD4F}" destId="{9F027997-6B05-4AFA-8FC8-7CA73A09264F}" srcOrd="0" destOrd="0" presId="urn:microsoft.com/office/officeart/2005/8/layout/rings+Icon"/>
    <dgm:cxn modelId="{CDAAF064-59E8-421D-B5D5-933AF9733020}" srcId="{7E52DFEE-1406-41E8-ADE3-B7CE4C238FDB}" destId="{8EBAB472-D1BD-4A67-BB8E-4B691B322874}" srcOrd="0" destOrd="0" parTransId="{679BD0AE-291D-43A2-A096-EC18982566D1}" sibTransId="{B6B4896D-40BB-48AC-9080-4704E849620A}"/>
    <dgm:cxn modelId="{EBC36505-634E-4007-A394-6642CE9511AC}" type="presOf" srcId="{EE45CB7E-28B7-47BE-93C7-BF221DF08D2C}" destId="{38B7DA9C-764F-4BA2-8D78-57384764FF29}" srcOrd="0" destOrd="2" presId="urn:microsoft.com/office/officeart/2005/8/layout/rings+Icon"/>
    <dgm:cxn modelId="{588E035C-4FF9-4E47-93FF-28D3E604CAB0}" type="presOf" srcId="{7E52DFEE-1406-41E8-ADE3-B7CE4C238FDB}" destId="{366A3C73-17C5-4FD7-B902-808EB352A5BA}" srcOrd="0" destOrd="0" presId="urn:microsoft.com/office/officeart/2005/8/layout/rings+Icon"/>
    <dgm:cxn modelId="{9E4B3BAC-4EED-4708-ACEF-AA623AEBA8AD}" type="presOf" srcId="{44F0525C-C829-4E92-816B-345CE2E341D6}" destId="{ABAA4BC8-7AE2-4C10-8C29-266E2432E8ED}" srcOrd="0" destOrd="2" presId="urn:microsoft.com/office/officeart/2005/8/layout/rings+Icon"/>
    <dgm:cxn modelId="{656A2BA3-38AB-48B2-B400-520474A6A574}" type="presOf" srcId="{B0010D17-8B6C-4EC3-BF63-9F029D1DBCE7}" destId="{366A3C73-17C5-4FD7-B902-808EB352A5BA}" srcOrd="0" destOrd="3" presId="urn:microsoft.com/office/officeart/2005/8/layout/rings+Icon"/>
    <dgm:cxn modelId="{BE8CC815-E9F3-49AE-9412-9FA77DA0C5ED}" srcId="{3469CC16-8524-474F-9C77-C75DD996F34A}" destId="{C4E44220-B2E0-4D47-804E-000E04DF2B62}" srcOrd="0" destOrd="0" parTransId="{6B5B6254-70F8-472A-917E-AB43ECEE7B3B}" sibTransId="{814B4232-54C2-4361-874F-45A66A070B41}"/>
    <dgm:cxn modelId="{26DBC448-CCE6-44A0-A3D2-893D35EC73E0}" srcId="{7E84D70C-FE27-44E9-A43B-277FC07BBD4F}" destId="{3469CC16-8524-474F-9C77-C75DD996F34A}" srcOrd="0" destOrd="0" parTransId="{73A60B59-286C-4CE1-B3A6-D0EA2A665A5B}" sibTransId="{F4B2AFE1-2122-462C-9AB5-7C05F74C04F5}"/>
    <dgm:cxn modelId="{1323D834-7F4A-4DA6-B7AD-7CC261F49178}" srcId="{7E52DFEE-1406-41E8-ADE3-B7CE4C238FDB}" destId="{B0010D17-8B6C-4EC3-BF63-9F029D1DBCE7}" srcOrd="2" destOrd="0" parTransId="{59D7F9DE-17EF-4F8A-A8F6-5FBECD93BB6B}" sibTransId="{4B3D0314-F798-45D0-B136-46980BCB82F6}"/>
    <dgm:cxn modelId="{64B3A495-41AC-45B3-B833-57DEDEF3E22E}" type="presOf" srcId="{73B05675-B14D-4BCA-A4DD-53FA25DDFC16}" destId="{366A3C73-17C5-4FD7-B902-808EB352A5BA}" srcOrd="0" destOrd="2" presId="urn:microsoft.com/office/officeart/2005/8/layout/rings+Icon"/>
    <dgm:cxn modelId="{5B1E2C30-9306-48C2-90DD-3A93384BDF55}" type="presOf" srcId="{9B8452CF-5129-423B-BA80-CE844F1ACFFC}" destId="{366A3C73-17C5-4FD7-B902-808EB352A5BA}" srcOrd="0" destOrd="4" presId="urn:microsoft.com/office/officeart/2005/8/layout/rings+Icon"/>
    <dgm:cxn modelId="{B8121E53-CE1C-4190-BA74-70BEEAB296AB}" srcId="{7E84D70C-FE27-44E9-A43B-277FC07BBD4F}" destId="{D0FF33CC-BA91-49BD-832E-9570AC29EB14}" srcOrd="2" destOrd="0" parTransId="{63828E0D-90A5-4DFF-850C-666A9505204E}" sibTransId="{85089055-0128-43E0-ABB0-F36BED44D069}"/>
    <dgm:cxn modelId="{07A525FE-2AAF-4F22-8FBA-7EAB8F353B5E}" type="presParOf" srcId="{9F027997-6B05-4AFA-8FC8-7CA73A09264F}" destId="{ABAA4BC8-7AE2-4C10-8C29-266E2432E8ED}" srcOrd="0" destOrd="0" presId="urn:microsoft.com/office/officeart/2005/8/layout/rings+Icon"/>
    <dgm:cxn modelId="{8973EE31-59BC-4D5D-A474-4AE932349363}" type="presParOf" srcId="{9F027997-6B05-4AFA-8FC8-7CA73A09264F}" destId="{366A3C73-17C5-4FD7-B902-808EB352A5BA}" srcOrd="1" destOrd="0" presId="urn:microsoft.com/office/officeart/2005/8/layout/rings+Icon"/>
    <dgm:cxn modelId="{CD9B38C9-5A58-4A6E-950E-F5078BC8BBF1}" type="presParOf" srcId="{9F027997-6B05-4AFA-8FC8-7CA73A09264F}" destId="{38B7DA9C-764F-4BA2-8D78-57384764FF29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A4BC8-7AE2-4C10-8C29-266E2432E8ED}">
      <dsp:nvSpPr>
        <dsp:cNvPr id="0" name=""/>
        <dsp:cNvSpPr/>
      </dsp:nvSpPr>
      <dsp:spPr>
        <a:xfrm>
          <a:off x="556141" y="0"/>
          <a:ext cx="2740416" cy="2740376"/>
        </a:xfrm>
        <a:prstGeom prst="ellipse">
          <a:avLst/>
        </a:prstGeom>
        <a:solidFill>
          <a:schemeClr val="accent4">
            <a:alpha val="5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Mathematics and Statistics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Optimization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Numerical Linear Algebra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Probability Theory</a:t>
          </a:r>
          <a:endParaRPr lang="en-GB" sz="1400" kern="1200" dirty="0"/>
        </a:p>
      </dsp:txBody>
      <dsp:txXfrm>
        <a:off x="957466" y="401319"/>
        <a:ext cx="1937766" cy="1937738"/>
      </dsp:txXfrm>
    </dsp:sp>
    <dsp:sp modelId="{366A3C73-17C5-4FD7-B902-808EB352A5BA}">
      <dsp:nvSpPr>
        <dsp:cNvPr id="0" name=""/>
        <dsp:cNvSpPr/>
      </dsp:nvSpPr>
      <dsp:spPr>
        <a:xfrm>
          <a:off x="1872195" y="1827679"/>
          <a:ext cx="2740416" cy="2740376"/>
        </a:xfrm>
        <a:prstGeom prst="ellipse">
          <a:avLst/>
        </a:prstGeom>
        <a:solidFill>
          <a:schemeClr val="accent1">
            <a:alpha val="5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Electrical Engineering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Pattern Recognition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Signal processing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Detection/Estimation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Information Theory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Data Compression</a:t>
          </a:r>
          <a:endParaRPr lang="en-GB" sz="1400" kern="1200" dirty="0"/>
        </a:p>
      </dsp:txBody>
      <dsp:txXfrm>
        <a:off x="2273520" y="2228998"/>
        <a:ext cx="1937766" cy="1937738"/>
      </dsp:txXfrm>
    </dsp:sp>
    <dsp:sp modelId="{38B7DA9C-764F-4BA2-8D78-57384764FF29}">
      <dsp:nvSpPr>
        <dsp:cNvPr id="0" name=""/>
        <dsp:cNvSpPr/>
      </dsp:nvSpPr>
      <dsp:spPr>
        <a:xfrm>
          <a:off x="2952331" y="0"/>
          <a:ext cx="2740416" cy="2740376"/>
        </a:xfrm>
        <a:prstGeom prst="ellipse">
          <a:avLst/>
        </a:prstGeom>
        <a:solidFill>
          <a:schemeClr val="accent3">
            <a:alpha val="5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Computer Science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Databases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Parallel Processing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Artificial Intelligence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Information Retrieval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Graphics/Visualization</a:t>
          </a:r>
          <a:endParaRPr lang="en-GB" sz="1400" kern="1200" dirty="0"/>
        </a:p>
      </dsp:txBody>
      <dsp:txXfrm>
        <a:off x="3353656" y="401319"/>
        <a:ext cx="1937766" cy="193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D4533-F574-464E-B0B3-C1945E6E53B8}" type="datetimeFigureOut">
              <a:rPr lang="tr-TR" smtClean="0"/>
              <a:pPr/>
              <a:t>24.12.2012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13D87-0A0A-4B78-8D1F-6C7D5F07443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0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BF905-A237-47AD-95E3-967CA70B8AB6}" type="datetimeFigureOut">
              <a:rPr lang="tr-TR" smtClean="0"/>
              <a:pPr/>
              <a:t>24.12.2012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7B722-8ADD-4512-AD02-333DB20E323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8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7B722-8ADD-4512-AD02-333DB20E323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11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2054" name="Picture 6" descr="C:\Users\ismail\Desktop\pilab\ust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251520" y="3355848"/>
            <a:ext cx="864096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r-TR" dirty="0" err="1" smtClean="0"/>
              <a:t>The</a:t>
            </a:r>
            <a:r>
              <a:rPr kumimoji="0" lang="tr-TR" dirty="0" smtClean="0"/>
              <a:t> </a:t>
            </a:r>
            <a:r>
              <a:rPr kumimoji="0" lang="tr-TR" dirty="0" err="1" smtClean="0"/>
              <a:t>title</a:t>
            </a:r>
            <a:r>
              <a:rPr kumimoji="0" lang="tr-TR" dirty="0" smtClean="0"/>
              <a:t> of </a:t>
            </a:r>
            <a:r>
              <a:rPr kumimoji="0" lang="tr-TR" dirty="0" err="1" smtClean="0"/>
              <a:t>the</a:t>
            </a:r>
            <a:r>
              <a:rPr kumimoji="0" lang="tr-TR" dirty="0" smtClean="0"/>
              <a:t> </a:t>
            </a:r>
            <a:r>
              <a:rPr kumimoji="0" lang="tr-TR" dirty="0" err="1" smtClean="0"/>
              <a:t>presentation</a:t>
            </a:r>
            <a:endParaRPr kumimoji="0"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251520" y="1828800"/>
            <a:ext cx="864096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Subtitle if exists</a:t>
            </a:r>
            <a:endParaRPr kumimoji="0" lang="en-US" dirty="0"/>
          </a:p>
        </p:txBody>
      </p:sp>
      <p:sp>
        <p:nvSpPr>
          <p:cNvPr id="28" name="27 Metin Yer Tutucusu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5373688"/>
            <a:ext cx="5472608" cy="503584"/>
          </a:xfrm>
        </p:spPr>
        <p:txBody>
          <a:bodyPr>
            <a:noAutofit/>
          </a:bodyPr>
          <a:lstStyle>
            <a:lvl1pPr algn="l">
              <a:buNone/>
              <a:defRPr sz="2400" b="0"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Name Surname</a:t>
            </a:r>
          </a:p>
        </p:txBody>
      </p:sp>
      <p:pic>
        <p:nvPicPr>
          <p:cNvPr id="2050" name="Picture 2" descr="C:\Users\ismail\Desktop\pilab\pilab_saydam.png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6300192" y="5373216"/>
            <a:ext cx="1440160" cy="113257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Users\ismail\Desktop\pilab\boun 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428" y="5373216"/>
            <a:ext cx="1002449" cy="100811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30 Metin kutusu"/>
          <p:cNvSpPr txBox="1"/>
          <p:nvPr userDrawn="1"/>
        </p:nvSpPr>
        <p:spPr>
          <a:xfrm>
            <a:off x="6300192" y="6453336"/>
            <a:ext cx="2559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noProof="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alibri" pitchFamily="34" charset="0"/>
                <a:ea typeface="Tahoma" pitchFamily="34" charset="0"/>
                <a:cs typeface="Tahoma" pitchFamily="34" charset="0"/>
              </a:rPr>
              <a:t>http://www.cmpe.boun.edu.tr/pilab</a:t>
            </a:r>
            <a:endParaRPr lang="en-US" sz="1200" b="1" noProof="0" dirty="0">
              <a:solidFill>
                <a:schemeClr val="bg1">
                  <a:lumMod val="50000"/>
                  <a:lumOff val="50000"/>
                </a:schemeClr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27 Metin Yer Tutucusu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877744"/>
            <a:ext cx="5472608" cy="50358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01.01.2010, Place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2254696" cy="6034680"/>
          </a:xfrm>
        </p:spPr>
        <p:txBody>
          <a:bodyPr vert="eaVert">
            <a:normAutofit/>
          </a:bodyPr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79512" y="116632"/>
            <a:ext cx="6297488" cy="603969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9512" y="6377459"/>
            <a:ext cx="6297489" cy="365125"/>
          </a:xfrm>
        </p:spPr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2CCFB1-1B12-443E-A6AA-E12B726A89C0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936104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3074" name="Picture 2" descr="C:\Users\ismail\Desktop\pilab\ust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884" cy="2564904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4941743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16288" cy="4941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97" y="1340768"/>
            <a:ext cx="4436591" cy="785542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798" y="2204863"/>
            <a:ext cx="4436590" cy="4051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598163" y="1340768"/>
            <a:ext cx="4438333" cy="785542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598163" y="2204863"/>
            <a:ext cx="4438333" cy="40519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179512" y="6476999"/>
            <a:ext cx="8064896" cy="274320"/>
          </a:xfrm>
        </p:spPr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0033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80336" y="1362301"/>
            <a:ext cx="6256160" cy="49470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24405" y="1348069"/>
            <a:ext cx="2608790" cy="496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ltGray">
          <a:xfrm>
            <a:off x="0" y="0"/>
            <a:ext cx="9143999" cy="112474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sz="1600"/>
          </a:p>
        </p:txBody>
      </p:sp>
      <p:pic>
        <p:nvPicPr>
          <p:cNvPr id="1028" name="Picture 4" descr="C:\Users\ismail\Desktop\pilab\ust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122358" y="5"/>
            <a:ext cx="3021642" cy="1124619"/>
          </a:xfrm>
          <a:prstGeom prst="rect">
            <a:avLst/>
          </a:prstGeom>
          <a:noFill/>
        </p:spPr>
      </p:pic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90033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008" y="1268760"/>
            <a:ext cx="8964488" cy="496855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Dikdörtgen"/>
          <p:cNvSpPr/>
          <p:nvPr/>
        </p:nvSpPr>
        <p:spPr bwMode="invGray">
          <a:xfrm>
            <a:off x="0" y="6381328"/>
            <a:ext cx="9144000" cy="4320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48000" cap="flat" cmpd="thickThin" algn="ctr">
            <a:noFill/>
            <a:prstDash val="solid"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1115616" y="6457024"/>
            <a:ext cx="7128792" cy="274320"/>
          </a:xfrm>
          <a:prstGeom prst="rect">
            <a:avLst/>
          </a:prstGeom>
        </p:spPr>
        <p:txBody>
          <a:bodyPr vert="horz" lIns="45720" rIns="45720" bIns="0" rtlCol="0" anchor="ctr"/>
          <a:lstStyle>
            <a:lvl1pPr algn="ctr" eaLnBrk="1" latinLnBrk="0" hangingPunct="1">
              <a:defRPr kumimoji="0"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r>
              <a:rPr lang="en-US" smtClean="0"/>
              <a:t>ML for Big Data, Cemgil, 24.12.2012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02632" y="6457024"/>
            <a:ext cx="733864" cy="274320"/>
          </a:xfrm>
          <a:prstGeom prst="rect">
            <a:avLst/>
          </a:prstGeom>
        </p:spPr>
        <p:txBody>
          <a:bodyPr vert="horz" bIns="0" rtlCol="0" anchor="ctr"/>
          <a:lstStyle>
            <a:lvl1pPr algn="r" eaLnBrk="1" latinLnBrk="0" hangingPunct="1">
              <a:defRPr kumimoji="0"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extLst/>
          </a:lstStyle>
          <a:p>
            <a:fld id="{EF2CCFB1-1B12-443E-A6AA-E12B726A89C0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1029" name="Picture 5" descr="C:\Users\ismail\Desktop\pilab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4937" y="6433361"/>
            <a:ext cx="332656" cy="332656"/>
          </a:xfrm>
          <a:prstGeom prst="rect">
            <a:avLst/>
          </a:prstGeom>
          <a:noFill/>
        </p:spPr>
      </p:pic>
      <p:pic>
        <p:nvPicPr>
          <p:cNvPr id="1030" name="Picture 6" descr="C:\Users\ismail\Desktop\pilab\pilab_sayda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6443656"/>
            <a:ext cx="411990" cy="32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tm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Machine Learning for Big Data, Methods and Applications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Veri</a:t>
            </a:r>
            <a:r>
              <a:rPr lang="en-GB" dirty="0"/>
              <a:t> </a:t>
            </a:r>
            <a:r>
              <a:rPr lang="en-GB" dirty="0" err="1"/>
              <a:t>Madenciliği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Yapay</a:t>
            </a:r>
            <a:r>
              <a:rPr lang="en-GB" dirty="0"/>
              <a:t> </a:t>
            </a:r>
            <a:r>
              <a:rPr lang="en-GB" dirty="0" err="1"/>
              <a:t>Öğrenme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A. </a:t>
            </a:r>
            <a:r>
              <a:rPr lang="en-GB" dirty="0" err="1" smtClean="0"/>
              <a:t>Taylan</a:t>
            </a:r>
            <a:r>
              <a:rPr lang="en-GB" dirty="0" smtClean="0"/>
              <a:t> </a:t>
            </a:r>
            <a:r>
              <a:rPr lang="en-GB" dirty="0" err="1" smtClean="0"/>
              <a:t>Cemgil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24.12.2012, ITO Istanbul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Sizes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10</a:t>
            </a:fld>
            <a:endParaRPr lang="tr-T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3202072"/>
              </p:ext>
            </p:extLst>
          </p:nvPr>
        </p:nvGraphicFramePr>
        <p:xfrm>
          <a:off x="179510" y="1268760"/>
          <a:ext cx="8712969" cy="4968552"/>
        </p:xfrm>
        <a:graphic>
          <a:graphicData uri="http://schemas.openxmlformats.org/drawingml/2006/table">
            <a:tbl>
              <a:tblPr/>
              <a:tblGrid>
                <a:gridCol w="2904189"/>
                <a:gridCol w="2904390"/>
                <a:gridCol w="2904390"/>
              </a:tblGrid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kilobyte (</a:t>
                      </a:r>
                      <a:r>
                        <a:rPr lang="en-GB" sz="3200" u="none" dirty="0" err="1">
                          <a:solidFill>
                            <a:schemeClr val="tx1"/>
                          </a:solidFill>
                          <a:effectLst/>
                        </a:rPr>
                        <a:t>kB</a:t>
                      </a:r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megabyte (MB)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gigabyte (GB)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b="1" u="none" dirty="0">
                          <a:solidFill>
                            <a:schemeClr val="tx1"/>
                          </a:solidFill>
                          <a:effectLst/>
                        </a:rPr>
                        <a:t>terabyte</a:t>
                      </a:r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 (TB)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b="1" u="none" dirty="0">
                          <a:solidFill>
                            <a:schemeClr val="tx1"/>
                          </a:solidFill>
                          <a:effectLst/>
                        </a:rPr>
                        <a:t>petabyte</a:t>
                      </a:r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 (PB)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b="1" u="none" dirty="0">
                          <a:solidFill>
                            <a:schemeClr val="tx1"/>
                          </a:solidFill>
                          <a:effectLst/>
                        </a:rPr>
                        <a:t>exabyte</a:t>
                      </a:r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 (EB)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zettabyte (ZB)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1069">
                <a:tc>
                  <a:txBody>
                    <a:bodyPr/>
                    <a:lstStyle/>
                    <a:p>
                      <a:pPr algn="l"/>
                      <a:r>
                        <a:rPr lang="en-GB" sz="3200" u="none" dirty="0">
                          <a:solidFill>
                            <a:schemeClr val="tx1"/>
                          </a:solidFill>
                          <a:effectLst/>
                        </a:rPr>
                        <a:t>yottabyte (YB)</a:t>
                      </a: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3200" u="none" baseline="3000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3200" u="none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GB" sz="3200" u="none" baseline="30000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3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44028" marR="44028" marT="22014" marB="220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346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Storage Sizes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3074" name="Picture 2" descr="C:\usr\cemgil\dropbox\My Dropbox\ito_bigdata\cub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" y="3236071"/>
            <a:ext cx="2880320" cy="26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r\cemgil\dropbox\My Dropbox\ito_bigdata\1tb-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6" y="5532040"/>
            <a:ext cx="506338" cy="5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4418" y="1484784"/>
            <a:ext cx="7776864" cy="1644774"/>
            <a:chOff x="107504" y="1340768"/>
            <a:chExt cx="7776864" cy="16447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340768"/>
              <a:ext cx="1644774" cy="164477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45780" y="1711311"/>
              <a:ext cx="61385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= 1TB = 1 000 000 000 000 Bytes</a:t>
              </a:r>
            </a:p>
            <a:p>
              <a:r>
                <a:rPr lang="en-GB" sz="3200" dirty="0" smtClean="0"/>
                <a:t>=1 Trillion Bytes</a:t>
              </a:r>
              <a:endParaRPr lang="en-GB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283968" y="3790414"/>
            <a:ext cx="455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= 1PB </a:t>
            </a:r>
          </a:p>
          <a:p>
            <a:r>
              <a:rPr lang="en-GB" sz="3200" dirty="0" smtClean="0"/>
              <a:t>= 1 000 000 000 000 000B =1 Quadrillion Bytes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8971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Figures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008" y="1196752"/>
            <a:ext cx="8964488" cy="5040560"/>
          </a:xfrm>
        </p:spPr>
        <p:txBody>
          <a:bodyPr>
            <a:normAutofit/>
          </a:bodyPr>
          <a:lstStyle/>
          <a:p>
            <a:r>
              <a:rPr lang="en-GB" dirty="0"/>
              <a:t>CERN: Large Hadron Collider produces about 15 petabytes of data per year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Google </a:t>
            </a:r>
            <a:r>
              <a:rPr lang="en-GB" dirty="0"/>
              <a:t>processes about 24 petabytes of data per day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12</a:t>
            </a:fld>
            <a:endParaRPr lang="tr-TR"/>
          </a:p>
        </p:txBody>
      </p:sp>
      <p:grpSp>
        <p:nvGrpSpPr>
          <p:cNvPr id="13" name="Group 12"/>
          <p:cNvGrpSpPr/>
          <p:nvPr/>
        </p:nvGrpSpPr>
        <p:grpSpPr>
          <a:xfrm>
            <a:off x="2890646" y="4373488"/>
            <a:ext cx="2727920" cy="1143744"/>
            <a:chOff x="259904" y="4221088"/>
            <a:chExt cx="2727920" cy="114374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4" y="4221088"/>
              <a:ext cx="1143744" cy="1143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24 000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987824" y="2317521"/>
            <a:ext cx="1935832" cy="821705"/>
            <a:chOff x="259904" y="4221088"/>
            <a:chExt cx="2727920" cy="11437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4" y="4221088"/>
              <a:ext cx="1143744" cy="1143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403648" y="4581128"/>
                  <a:ext cx="1584176" cy="642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15 000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581128"/>
                  <a:ext cx="1584176" cy="6425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43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8488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Figures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268760"/>
            <a:ext cx="8964488" cy="2592288"/>
          </a:xfrm>
        </p:spPr>
        <p:txBody>
          <a:bodyPr/>
          <a:lstStyle/>
          <a:p>
            <a:r>
              <a:rPr lang="en-GB" dirty="0" smtClean="0"/>
              <a:t>Facebook’s </a:t>
            </a:r>
            <a:r>
              <a:rPr lang="en-GB" i="1" dirty="0" err="1"/>
              <a:t>Hadoop</a:t>
            </a:r>
            <a:r>
              <a:rPr lang="en-GB" i="1" dirty="0"/>
              <a:t> Distributed File System</a:t>
            </a:r>
            <a:r>
              <a:rPr lang="en-GB" dirty="0"/>
              <a:t> (</a:t>
            </a:r>
            <a:r>
              <a:rPr lang="en-GB" i="1" dirty="0"/>
              <a:t>HDFS</a:t>
            </a:r>
            <a:r>
              <a:rPr lang="en-GB" dirty="0" smtClean="0"/>
              <a:t>) is reported to be about 100 PB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13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2834499" y="2420888"/>
            <a:ext cx="2727920" cy="1143744"/>
            <a:chOff x="259904" y="4221088"/>
            <a:chExt cx="2727920" cy="11437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4" y="4221088"/>
              <a:ext cx="1143744" cy="1143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100 000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3789040"/>
            <a:ext cx="8964488" cy="259228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Global Internet Traffic per month in 2011 is estimated to be about 27500 PB (</a:t>
            </a:r>
            <a:r>
              <a:rPr lang="en-GB" dirty="0" err="1" smtClean="0"/>
              <a:t>Source:Cisco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86899" y="5167935"/>
            <a:ext cx="2727920" cy="1143744"/>
            <a:chOff x="259904" y="4221088"/>
            <a:chExt cx="2727920" cy="114374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04" y="4221088"/>
              <a:ext cx="1143744" cy="1143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27 500 000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581128"/>
                  <a:ext cx="158417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47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100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Data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=</m:t>
                    </m:r>
                  </m:oMath>
                </a14:m>
                <a:r>
                  <a:rPr lang="en-GB" dirty="0"/>
                  <a:t>Information</a:t>
                </a:r>
                <a:r>
                  <a:rPr lang="en-GB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GB" dirty="0" smtClean="0"/>
                  <a:t>Knowledge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95536" y="3356992"/>
            <a:ext cx="81369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We are drowning in data and starving for knowledge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– J. </a:t>
            </a:r>
            <a:r>
              <a:rPr lang="en-GB" sz="2400" dirty="0" err="1" smtClean="0"/>
              <a:t>Naisbitt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dirty="0" smtClean="0"/>
              <a:t>(from Machine Learning, a probabilistic perspective, KP Murphy)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93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Cases: Retail/Consumer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Product Recommendation</a:t>
            </a:r>
          </a:p>
          <a:p>
            <a:r>
              <a:rPr lang="en-GB" dirty="0" smtClean="0"/>
              <a:t>Market Basket Analysis</a:t>
            </a:r>
            <a:endParaRPr lang="en-GB" dirty="0"/>
          </a:p>
          <a:p>
            <a:r>
              <a:rPr lang="en-GB" dirty="0" smtClean="0"/>
              <a:t>Event/Activity</a:t>
            </a:r>
            <a:r>
              <a:rPr lang="en-GB" baseline="0" dirty="0" smtClean="0"/>
              <a:t>/</a:t>
            </a:r>
            <a:r>
              <a:rPr lang="en-GB" baseline="0" dirty="0" err="1" smtClean="0"/>
              <a:t>B</a:t>
            </a:r>
            <a:r>
              <a:rPr lang="en-GB" dirty="0" err="1" smtClean="0"/>
              <a:t>ehavior</a:t>
            </a:r>
            <a:r>
              <a:rPr lang="en-GB" dirty="0" smtClean="0"/>
              <a:t> Analysis </a:t>
            </a:r>
            <a:endParaRPr lang="en-GB" dirty="0"/>
          </a:p>
          <a:p>
            <a:r>
              <a:rPr lang="en-GB" dirty="0"/>
              <a:t>Campaign management and optimization</a:t>
            </a:r>
          </a:p>
          <a:p>
            <a:r>
              <a:rPr lang="en-GB" dirty="0"/>
              <a:t>Supply-chain management and analytics</a:t>
            </a:r>
          </a:p>
          <a:p>
            <a:r>
              <a:rPr lang="en-GB" dirty="0" smtClean="0"/>
              <a:t>Market </a:t>
            </a:r>
            <a:r>
              <a:rPr lang="en-GB" dirty="0"/>
              <a:t>and consumer </a:t>
            </a:r>
            <a:r>
              <a:rPr lang="en-GB" dirty="0" smtClean="0"/>
              <a:t>segmentations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070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Case: Recommendation System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Netflix: 18K movies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500K users   %99 sparse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8" t="-4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681004"/>
              </p:ext>
            </p:extLst>
          </p:nvPr>
        </p:nvGraphicFramePr>
        <p:xfrm>
          <a:off x="755576" y="2276872"/>
          <a:ext cx="6840760" cy="359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Acrobat Document" r:id="rId4" imgW="3571672" imgH="1876245" progId="AcroExch.Document.7">
                  <p:embed/>
                </p:oleObj>
              </mc:Choice>
              <mc:Fallback>
                <p:oleObj name="Acrobat Document" r:id="rId4" imgW="3571672" imgH="187624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276872"/>
                        <a:ext cx="6840760" cy="3593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259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Case: </a:t>
            </a:r>
            <a:r>
              <a:rPr lang="en-GB" dirty="0" smtClean="0">
                <a:solidFill>
                  <a:schemeClr val="accent1"/>
                </a:solidFill>
              </a:rPr>
              <a:t>Telecommunications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Monitoring and Performance Optimization</a:t>
            </a:r>
            <a:endParaRPr lang="en-GB" dirty="0" smtClean="0">
              <a:effectLst/>
            </a:endParaRPr>
          </a:p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Pricing Optimization</a:t>
            </a:r>
            <a:endParaRPr lang="en-GB" dirty="0" smtClean="0">
              <a:effectLst/>
            </a:endParaRPr>
          </a:p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Churn Management</a:t>
            </a:r>
            <a:endParaRPr lang="en-GB" dirty="0" smtClean="0">
              <a:effectLst/>
            </a:endParaRPr>
          </a:p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Detail Record (CDR) Analysis</a:t>
            </a:r>
            <a:endParaRPr lang="en-GB" dirty="0" smtClean="0">
              <a:effectLst/>
            </a:endParaRPr>
          </a:p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(Mobile) User </a:t>
            </a:r>
            <a:r>
              <a:rPr kumimoji="0" lang="en-GB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Analysis</a:t>
            </a:r>
            <a:endParaRPr lang="en-GB" dirty="0" smtClean="0">
              <a:effectLst/>
            </a:endParaRPr>
          </a:p>
          <a:p>
            <a:r>
              <a:rPr kumimoji="0" lang="en-GB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Cybersecurity</a:t>
            </a:r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Detection and Prevention of DDOS Attacks</a:t>
            </a:r>
          </a:p>
          <a:p>
            <a:r>
              <a:rPr lang="en-GB" dirty="0" smtClean="0"/>
              <a:t>Infrastructure Planning</a:t>
            </a:r>
            <a:endParaRPr kumimoji="0" lang="en-GB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816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kern="1200" dirty="0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Use Cases, Example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4098" name="Picture 2" descr="C:\usr\cemgil\dropbox\My Dropbox\ito_bigdata\Model_sites_best_signal_expor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258586" cy="41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teletraffic-fig02.eps - GSview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0205" r="9285" b="18626"/>
          <a:stretch/>
        </p:blipFill>
        <p:spPr>
          <a:xfrm>
            <a:off x="467544" y="1196752"/>
            <a:ext cx="5122277" cy="5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4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Cases:</a:t>
            </a:r>
            <a:r>
              <a:rPr lang="en-GB" dirty="0" smtClean="0">
                <a:solidFill>
                  <a:schemeClr val="accent1"/>
                </a:solidFill>
              </a:rPr>
              <a:t> Finance/Trading/Banking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 Detection/Risk</a:t>
            </a:r>
            <a:r>
              <a:rPr kumimoji="0" lang="en-GB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Estimation</a:t>
            </a:r>
            <a:endParaRPr lang="en-GB" dirty="0" smtClean="0">
              <a:effectLst/>
            </a:endParaRPr>
          </a:p>
          <a:p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Speed Trading</a:t>
            </a:r>
            <a:endParaRPr lang="en-GB" dirty="0" smtClean="0">
              <a:effectLst/>
            </a:endParaRPr>
          </a:p>
          <a:p>
            <a:r>
              <a:rPr kumimoji="0" lang="en-GB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Anomality</a:t>
            </a:r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0" lang="en-GB" sz="3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Changepoint</a:t>
            </a:r>
            <a:r>
              <a:rPr kumimoji="0" lang="en-GB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Detection</a:t>
            </a:r>
            <a:endParaRPr lang="en-GB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5122" name="Picture 2" descr="C:\usr\cemgil\dropbox\My Dropbox\ito_bigdata\st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65" y="3212976"/>
            <a:ext cx="68407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40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Machine Learning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Use Cases</a:t>
            </a:r>
          </a:p>
          <a:p>
            <a:pPr lvl="0"/>
            <a:r>
              <a:rPr lang="en-GB" baseline="0" dirty="0" smtClean="0"/>
              <a:t>Supervised Learning</a:t>
            </a:r>
          </a:p>
          <a:p>
            <a:pPr lvl="1"/>
            <a:r>
              <a:rPr lang="en-GB" baseline="0" dirty="0" smtClean="0"/>
              <a:t>Classification</a:t>
            </a:r>
          </a:p>
          <a:p>
            <a:pPr lvl="0"/>
            <a:r>
              <a:rPr lang="en-GB" baseline="0" dirty="0" smtClean="0"/>
              <a:t>Unsupervised Learning</a:t>
            </a:r>
          </a:p>
          <a:p>
            <a:pPr lvl="1"/>
            <a:r>
              <a:rPr lang="en-GB" baseline="0" dirty="0" smtClean="0"/>
              <a:t>Clustering</a:t>
            </a:r>
          </a:p>
          <a:p>
            <a:pPr lvl="1"/>
            <a:r>
              <a:rPr lang="en-GB" baseline="0" dirty="0" smtClean="0"/>
              <a:t>Dimensionality Reduction</a:t>
            </a:r>
          </a:p>
          <a:p>
            <a:pPr lvl="0"/>
            <a:r>
              <a:rPr lang="en-GB" baseline="0" dirty="0" smtClean="0"/>
              <a:t>Probabilistic Approach to Machine Learning</a:t>
            </a:r>
          </a:p>
          <a:p>
            <a:pPr lvl="1"/>
            <a:r>
              <a:rPr lang="en-GB" dirty="0" smtClean="0"/>
              <a:t>Probability</a:t>
            </a:r>
            <a:r>
              <a:rPr lang="en-GB" baseline="0" dirty="0" smtClean="0"/>
              <a:t> Theory</a:t>
            </a:r>
          </a:p>
          <a:p>
            <a:pPr lvl="1"/>
            <a:r>
              <a:rPr lang="en-GB" baseline="0" dirty="0" smtClean="0"/>
              <a:t>Graphical Models, Probabilistic Expert Systems</a:t>
            </a:r>
          </a:p>
          <a:p>
            <a:pPr lvl="1"/>
            <a:r>
              <a:rPr lang="en-GB" baseline="0" dirty="0" smtClean="0"/>
              <a:t>Time Series 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GB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 and Tensor Factorization</a:t>
            </a:r>
            <a:endParaRPr lang="en-GB" sz="2800" dirty="0" smtClean="0">
              <a:effectLst/>
            </a:endParaRPr>
          </a:p>
          <a:p>
            <a:pPr lvl="1"/>
            <a:r>
              <a:rPr lang="en-GB" baseline="0" dirty="0" smtClean="0"/>
              <a:t>Sensor Fusion</a:t>
            </a:r>
          </a:p>
          <a:p>
            <a:pPr lvl="0"/>
            <a:r>
              <a:rPr lang="en-GB" baseline="0" dirty="0" smtClean="0"/>
              <a:t>Scaling up Machine Learning </a:t>
            </a:r>
          </a:p>
          <a:p>
            <a:pPr lvl="1"/>
            <a:r>
              <a:rPr lang="en-GB" dirty="0"/>
              <a:t>Architectures</a:t>
            </a:r>
          </a:p>
          <a:p>
            <a:pPr lvl="0"/>
            <a:r>
              <a:rPr lang="en-GB" baseline="0" dirty="0" smtClean="0"/>
              <a:t>References</a:t>
            </a:r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66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Cases: Web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Clickstream Segmentation and Analysis</a:t>
            </a:r>
          </a:p>
          <a:p>
            <a:r>
              <a:rPr lang="en-GB" dirty="0" smtClean="0"/>
              <a:t>Ad Targeting/Selection, Forecasting and Optimization</a:t>
            </a:r>
          </a:p>
          <a:p>
            <a:r>
              <a:rPr lang="en-GB" dirty="0" smtClean="0"/>
              <a:t>Click Fraud Detection/Prevention</a:t>
            </a:r>
          </a:p>
          <a:p>
            <a:r>
              <a:rPr lang="en-GB" dirty="0" smtClean="0"/>
              <a:t>Social Graph Analysis  </a:t>
            </a:r>
          </a:p>
          <a:p>
            <a:r>
              <a:rPr lang="en-GB" dirty="0" smtClean="0"/>
              <a:t>Customer Segmentation</a:t>
            </a:r>
          </a:p>
          <a:p>
            <a:r>
              <a:rPr lang="en-GB" dirty="0" smtClean="0"/>
              <a:t>Newsgroup/Blog/Social Media opinion tracking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072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Use Cases,</a:t>
            </a:r>
            <a:r>
              <a:rPr lang="en-GB" baseline="0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Community Detection </a:t>
            </a:r>
            <a:r>
              <a:rPr lang="en-GB" sz="1400" dirty="0" smtClean="0"/>
              <a:t>(source: </a:t>
            </a:r>
            <a:r>
              <a:rPr lang="en-GB" sz="1400" dirty="0" err="1" smtClean="0"/>
              <a:t>matlab</a:t>
            </a:r>
            <a:r>
              <a:rPr lang="en-GB" sz="1400" dirty="0" smtClean="0"/>
              <a:t> exchange)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6146" name="Picture 2" descr="C:\usr\cemgil\dropbox\My Dropbox\ito_bigdata\clique-det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84185"/>
            <a:ext cx="3600400" cy="3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(1) Arkadaşlarını Bul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5145" r="37237" b="41505"/>
          <a:stretch/>
        </p:blipFill>
        <p:spPr>
          <a:xfrm>
            <a:off x="5465941" y="3749091"/>
            <a:ext cx="3548400" cy="1345947"/>
          </a:xfrm>
          <a:prstGeom prst="rect">
            <a:avLst/>
          </a:prstGeom>
        </p:spPr>
      </p:pic>
      <p:pic>
        <p:nvPicPr>
          <p:cNvPr id="1026" name="Picture 2" descr="C:\usr\cemgil\dropbox\My Dropbox\ito_bigdata\faceboo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1155973" cy="115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234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Cases,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 Personalization: Match</a:t>
            </a:r>
            <a:r>
              <a:rPr lang="en-GB" baseline="0" dirty="0" smtClean="0"/>
              <a:t> ads with users</a:t>
            </a:r>
          </a:p>
          <a:p>
            <a:pPr lvl="1"/>
            <a:r>
              <a:rPr lang="en-GB" dirty="0" smtClean="0"/>
              <a:t>Key income generator for Google</a:t>
            </a:r>
            <a:r>
              <a:rPr lang="en-GB" dirty="0"/>
              <a:t>, </a:t>
            </a:r>
            <a:r>
              <a:rPr lang="en-GB" dirty="0" smtClean="0"/>
              <a:t>Yahoo</a:t>
            </a:r>
            <a:endParaRPr lang="en-GB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6" name="Picture 5" descr="[Staff] Fwd: Yaser S. Abu-Mostafa @ ITU, Dec 25, 2012, 10:30am - atcemgil@gmail.com - Gmail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1891" r="8816" b="20873"/>
          <a:stretch/>
        </p:blipFill>
        <p:spPr>
          <a:xfrm>
            <a:off x="418329" y="2492896"/>
            <a:ext cx="8229600" cy="3332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5696" y="3212976"/>
            <a:ext cx="705678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60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Cases: Government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Urban Traffic Management</a:t>
            </a:r>
          </a:p>
          <a:p>
            <a:r>
              <a:rPr lang="en-GB" dirty="0" smtClean="0"/>
              <a:t>Energy Grid Management/Optimization, </a:t>
            </a:r>
          </a:p>
          <a:p>
            <a:r>
              <a:rPr lang="en-GB" dirty="0" smtClean="0"/>
              <a:t>Power Generation Management</a:t>
            </a:r>
          </a:p>
          <a:p>
            <a:r>
              <a:rPr lang="en-GB" dirty="0" smtClean="0"/>
              <a:t>Environment Monitoring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984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Health/Life Sciences/Biology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Diagnosis and Medical Expert systems</a:t>
            </a:r>
          </a:p>
          <a:p>
            <a:r>
              <a:rPr lang="en-GB" dirty="0" smtClean="0"/>
              <a:t>Health Insurance fraud detection</a:t>
            </a:r>
          </a:p>
          <a:p>
            <a:r>
              <a:rPr lang="en-GB" dirty="0" smtClean="0"/>
              <a:t>Patient care quality and program analysis</a:t>
            </a:r>
          </a:p>
          <a:p>
            <a:r>
              <a:rPr lang="en-GB" dirty="0" smtClean="0"/>
              <a:t>Drug discovery</a:t>
            </a:r>
          </a:p>
          <a:p>
            <a:r>
              <a:rPr lang="en-GB" dirty="0" smtClean="0"/>
              <a:t>Remote Monitoring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890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3-way Microarray </a:t>
            </a:r>
            <a:r>
              <a:rPr lang="en-GB" b="0" dirty="0"/>
              <a:t>Data </a:t>
            </a:r>
            <a:r>
              <a:rPr lang="en-GB" b="0" dirty="0" smtClean="0"/>
              <a:t>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008" y="5157192"/>
                <a:ext cx="8964488" cy="10801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𝑋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𝑔𝑒𝑛𝑒</m:t>
                    </m:r>
                    <m:r>
                      <a:rPr lang="en-GB" b="0" i="1" smtClean="0">
                        <a:latin typeface="Cambria Math"/>
                      </a:rPr>
                      <m:t>, </m:t>
                    </m:r>
                    <m:r>
                      <a:rPr lang="en-GB" b="0" i="1" smtClean="0">
                        <a:latin typeface="Cambria Math"/>
                      </a:rPr>
                      <m:t>𝑠𝑎𝑚𝑝𝑙𝑒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𝑡𝑖𝑚𝑒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8" y="5157192"/>
                <a:ext cx="8964488" cy="108012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04503"/>
              </p:ext>
            </p:extLst>
          </p:nvPr>
        </p:nvGraphicFramePr>
        <p:xfrm>
          <a:off x="179511" y="2276872"/>
          <a:ext cx="8615883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Acrobat Document" r:id="rId4" imgW="6191115" imgH="1914525" progId="AcroExch.Document.7">
                  <p:embed/>
                </p:oleObj>
              </mc:Choice>
              <mc:Fallback>
                <p:oleObj name="Acrobat Document" r:id="rId4" imgW="6191115" imgH="19145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2276872"/>
                        <a:ext cx="8615883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753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ML</a:t>
            </a:r>
            <a:r>
              <a:rPr lang="en-GB" baseline="0" dirty="0" smtClean="0"/>
              <a:t> for </a:t>
            </a:r>
            <a:r>
              <a:rPr lang="en-GB" dirty="0" smtClean="0"/>
              <a:t>Big Data?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Pragmatic view</a:t>
            </a:r>
          </a:p>
          <a:p>
            <a:pPr lvl="1"/>
            <a:r>
              <a:rPr lang="en-GB" dirty="0" smtClean="0"/>
              <a:t>Small Data: Naïve algorithms are feasible</a:t>
            </a:r>
          </a:p>
          <a:p>
            <a:pPr lvl="1"/>
            <a:r>
              <a:rPr lang="en-GB" dirty="0" smtClean="0"/>
              <a:t>Medium Data: Feasibly processed on one machine</a:t>
            </a:r>
          </a:p>
          <a:p>
            <a:pPr lvl="1"/>
            <a:r>
              <a:rPr lang="en-GB" b="1" dirty="0" smtClean="0"/>
              <a:t>Big Data: Does not fit on one machine</a:t>
            </a:r>
          </a:p>
          <a:p>
            <a:endParaRPr kumimoji="0" lang="en-GB" sz="3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0" lang="en-GB" sz="3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relational data</a:t>
            </a:r>
          </a:p>
          <a:p>
            <a:pPr lvl="1"/>
            <a:r>
              <a:rPr kumimoji="0" lang="en-GB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pairwise/higher order interactions between entities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810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kumimoji="0" lang="en-GB" sz="4400" b="1" kern="1200" baseline="0" dirty="0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kumimoji="0" lang="en-GB" sz="2800" kern="1200" baseline="0" dirty="0" smtClean="0">
                <a:effectLst/>
                <a:ea typeface="+mj-ea"/>
                <a:cs typeface="+mj-cs"/>
              </a:rPr>
              <a:t>Classification</a:t>
            </a:r>
            <a:endParaRPr lang="en-GB" sz="28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37152"/>
              </p:ext>
            </p:extLst>
          </p:nvPr>
        </p:nvGraphicFramePr>
        <p:xfrm>
          <a:off x="539552" y="3645024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Acrobat Document" r:id="rId3" imgW="3810000" imgH="3809910" progId="AcroExch.Document.7">
                  <p:embed/>
                </p:oleObj>
              </mc:Choice>
              <mc:Fallback>
                <p:oleObj name="Acrobat Document" r:id="rId3" imgW="3810000" imgH="38099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645024"/>
                        <a:ext cx="100811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03451"/>
              </p:ext>
            </p:extLst>
          </p:nvPr>
        </p:nvGraphicFramePr>
        <p:xfrm>
          <a:off x="539552" y="4807036"/>
          <a:ext cx="1008112" cy="99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Acrobat Document" r:id="rId5" imgW="5829300" imgH="5772150" progId="AcroExch.Document.7">
                  <p:embed/>
                </p:oleObj>
              </mc:Choice>
              <mc:Fallback>
                <p:oleObj name="Acrobat Document" r:id="rId5" imgW="5829300" imgH="57721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807036"/>
                        <a:ext cx="1008112" cy="99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74926"/>
              </p:ext>
            </p:extLst>
          </p:nvPr>
        </p:nvGraphicFramePr>
        <p:xfrm>
          <a:off x="539552" y="2420888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Acrobat Document" r:id="rId7" imgW="3810000" imgH="3809910" progId="AcroExch.Document.7">
                  <p:embed/>
                </p:oleObj>
              </mc:Choice>
              <mc:Fallback>
                <p:oleObj name="Acrobat Document" r:id="rId7" imgW="3810000" imgH="38099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9552" y="2420888"/>
                        <a:ext cx="100811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168799"/>
              </p:ext>
            </p:extLst>
          </p:nvPr>
        </p:nvGraphicFramePr>
        <p:xfrm>
          <a:off x="2699792" y="1772816"/>
          <a:ext cx="6120680" cy="4590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Acrobat Document" r:id="rId9" imgW="15240000" imgH="11430000" progId="AcroExch.Document.7">
                  <p:embed/>
                </p:oleObj>
              </mc:Choice>
              <mc:Fallback>
                <p:oleObj name="Acrobat Document" r:id="rId9" imgW="15240000" imgH="11430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99792" y="1772816"/>
                        <a:ext cx="6120680" cy="4590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787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Classification: Logistic Regression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585981"/>
              </p:ext>
            </p:extLst>
          </p:nvPr>
        </p:nvGraphicFramePr>
        <p:xfrm>
          <a:off x="71438" y="1268413"/>
          <a:ext cx="896461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922"/>
                <a:gridCol w="1792922"/>
                <a:gridCol w="1792922"/>
                <a:gridCol w="1792922"/>
                <a:gridCol w="1792922"/>
              </a:tblGrid>
              <a:tr h="43239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Feature 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Feature 3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Feature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Class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X1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X4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28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5616" y="4653136"/>
                <a:ext cx="58326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𝑐</m:t>
                      </m:r>
                      <m:r>
                        <a:rPr lang="en-GB" sz="2400" b="0" i="1" smtClean="0">
                          <a:latin typeface="Cambria Math"/>
                        </a:rPr>
                        <m:t>≈</m:t>
                      </m:r>
                      <m:r>
                        <a:rPr lang="en-GB" sz="2400" b="0" i="1" smtClean="0">
                          <a:latin typeface="Cambria Math"/>
                        </a:rPr>
                        <m:t>𝑓</m:t>
                      </m:r>
                      <m:r>
                        <a:rPr lang="en-GB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653136"/>
                <a:ext cx="5832648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61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in the Large 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dirty="0" smtClean="0"/>
              <a:t>Ad Prediction on a Cluster of 1000 Machines</a:t>
            </a:r>
          </a:p>
          <a:p>
            <a:r>
              <a:rPr lang="en-GB" sz="2000" dirty="0"/>
              <a:t>what is the </a:t>
            </a:r>
            <a:r>
              <a:rPr lang="en-GB" sz="2000" dirty="0" smtClean="0"/>
              <a:t>probability that </a:t>
            </a:r>
            <a:r>
              <a:rPr lang="en-GB" sz="2000" dirty="0"/>
              <a:t>a given ad will be clicked given some </a:t>
            </a:r>
            <a:r>
              <a:rPr lang="en-GB" sz="2000" dirty="0" smtClean="0"/>
              <a:t>context?</a:t>
            </a:r>
          </a:p>
          <a:p>
            <a:r>
              <a:rPr lang="en-GB" sz="2000" dirty="0"/>
              <a:t>A Reliable Effective </a:t>
            </a:r>
            <a:r>
              <a:rPr lang="en-GB" sz="2000" dirty="0" err="1"/>
              <a:t>Terascale</a:t>
            </a:r>
            <a:r>
              <a:rPr lang="en-GB" sz="2000" dirty="0"/>
              <a:t> Linear Learning </a:t>
            </a:r>
            <a:r>
              <a:rPr lang="en-GB" sz="2000" dirty="0" smtClean="0"/>
              <a:t>System, </a:t>
            </a:r>
            <a:r>
              <a:rPr lang="en-GB" sz="2000" dirty="0" err="1" smtClean="0"/>
              <a:t>Agarwal</a:t>
            </a:r>
            <a:r>
              <a:rPr lang="en-GB" sz="2000" dirty="0" smtClean="0"/>
              <a:t> et.al. 2012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29</a:t>
            </a:fld>
            <a:endParaRPr lang="tr-TR"/>
          </a:p>
        </p:txBody>
      </p:sp>
      <p:grpSp>
        <p:nvGrpSpPr>
          <p:cNvPr id="27" name="Group 26"/>
          <p:cNvGrpSpPr/>
          <p:nvPr/>
        </p:nvGrpSpPr>
        <p:grpSpPr>
          <a:xfrm>
            <a:off x="2339752" y="3236698"/>
            <a:ext cx="4680520" cy="2881749"/>
            <a:chOff x="2339752" y="2779498"/>
            <a:chExt cx="4680520" cy="2881749"/>
          </a:xfrm>
        </p:grpSpPr>
        <p:pic>
          <p:nvPicPr>
            <p:cNvPr id="21" name="Picture 20" descr="http://0.tqn.com/d/puzzles/1/0/w/E/blank15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012"/>
            <a:stretch/>
          </p:blipFill>
          <p:spPr bwMode="auto">
            <a:xfrm>
              <a:off x="2339752" y="2779498"/>
              <a:ext cx="4680520" cy="145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http://0.tqn.com/d/puzzles/1/0/w/E/blank15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012"/>
            <a:stretch/>
          </p:blipFill>
          <p:spPr bwMode="auto">
            <a:xfrm>
              <a:off x="2339752" y="4202561"/>
              <a:ext cx="4680520" cy="145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811825" y="274745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Features  = 16 M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7308304" y="277949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79826" y="437221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Number of Examples</a:t>
            </a:r>
          </a:p>
          <a:p>
            <a:r>
              <a:rPr lang="en-GB" dirty="0" smtClean="0"/>
              <a:t>17 Billion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308304" y="39660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3TB Entries</a:t>
            </a:r>
          </a:p>
          <a:p>
            <a:r>
              <a:rPr lang="en-GB" dirty="0" smtClean="0"/>
              <a:t>1000 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017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Machine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Collection of computational methods to …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etect hidden patterns in data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reate useful predictions about unseen data</a:t>
            </a:r>
          </a:p>
          <a:p>
            <a:pPr lvl="1"/>
            <a:r>
              <a:rPr lang="en-GB" dirty="0" smtClean="0"/>
              <a:t>Decision making under uncertainty 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ransform </a:t>
            </a:r>
            <a:r>
              <a:rPr lang="en-GB" dirty="0"/>
              <a:t>raw data into useful </a:t>
            </a:r>
            <a:r>
              <a:rPr lang="en-GB" dirty="0" smtClean="0"/>
              <a:t>knowledge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5" descr="teletraffic-fig02.eps - GSview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t="20205" r="9285" b="18626"/>
          <a:stretch/>
        </p:blipFill>
        <p:spPr>
          <a:xfrm>
            <a:off x="1259632" y="4071782"/>
            <a:ext cx="2192118" cy="2232248"/>
          </a:xfrm>
          <a:prstGeom prst="rect">
            <a:avLst/>
          </a:prstGeom>
        </p:spPr>
      </p:pic>
      <p:pic>
        <p:nvPicPr>
          <p:cNvPr id="7" name="Picture 6" descr="bilkent2012_pres.pdf - Adobe Read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3" t="35494" r="32887" b="9128"/>
          <a:stretch/>
        </p:blipFill>
        <p:spPr>
          <a:xfrm>
            <a:off x="5004048" y="3894471"/>
            <a:ext cx="2952328" cy="24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46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GB" dirty="0"/>
              <a:t>On each node use online learning independently to </a:t>
            </a:r>
            <a:r>
              <a:rPr lang="en-GB" dirty="0" smtClean="0"/>
              <a:t>find a parameter </a:t>
            </a:r>
            <a:r>
              <a:rPr lang="en-GB" dirty="0"/>
              <a:t>vector.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 err="1"/>
              <a:t>AllReduce</a:t>
            </a:r>
            <a:r>
              <a:rPr lang="en-GB" dirty="0"/>
              <a:t> to average the weights.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/>
              <a:t>On </a:t>
            </a:r>
            <a:r>
              <a:rPr lang="en-GB" dirty="0"/>
              <a:t>each node, compute the sum of the gradient for </a:t>
            </a:r>
            <a:r>
              <a:rPr lang="en-GB" dirty="0" smtClean="0"/>
              <a:t>each example</a:t>
            </a:r>
            <a:r>
              <a:rPr lang="en-GB" dirty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err="1" smtClean="0"/>
              <a:t>AllReduce</a:t>
            </a:r>
            <a:r>
              <a:rPr lang="en-GB" dirty="0" smtClean="0"/>
              <a:t> </a:t>
            </a:r>
            <a:r>
              <a:rPr lang="en-GB" dirty="0"/>
              <a:t>to add the gradients at each node.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/>
              <a:t>Use </a:t>
            </a:r>
            <a:r>
              <a:rPr lang="en-GB" dirty="0"/>
              <a:t>L-BFGS to update the weight vector, </a:t>
            </a:r>
            <a:r>
              <a:rPr lang="en-GB" dirty="0" err="1"/>
              <a:t>goto</a:t>
            </a:r>
            <a:r>
              <a:rPr lang="en-GB" dirty="0"/>
              <a:t>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107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kumimoji="0" lang="en-GB" sz="4400" b="1" kern="1200" baseline="0" dirty="0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Unsupervised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kumimoji="0" lang="en-GB" sz="2800" kern="1200" baseline="0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Clustering</a:t>
            </a:r>
            <a:endParaRPr lang="en-GB" sz="2800" dirty="0" smtClean="0">
              <a:solidFill>
                <a:schemeClr val="tx1"/>
              </a:solidFill>
              <a:effectLst/>
            </a:endParaRPr>
          </a:p>
          <a:p>
            <a:pPr lvl="0" rtl="0" eaLnBrk="1" latinLnBrk="0" hangingPunct="1"/>
            <a:r>
              <a:rPr kumimoji="0" lang="en-GB" sz="2800" kern="1200" baseline="0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Dimensionality Reduction</a:t>
            </a:r>
            <a:endParaRPr lang="en-GB" sz="2800" dirty="0" smtClean="0">
              <a:solidFill>
                <a:schemeClr val="tx1"/>
              </a:solidFill>
              <a:effectLst/>
            </a:endParaRPr>
          </a:p>
          <a:p>
            <a:pPr lvl="0" rtl="0" eaLnBrk="1" latinLnBrk="0" hangingPunct="1"/>
            <a:r>
              <a:rPr kumimoji="0" lang="en-GB" sz="2800" kern="1200" baseline="0" dirty="0" smtClean="0">
                <a:solidFill>
                  <a:schemeClr val="tx1"/>
                </a:solidFill>
                <a:effectLst/>
                <a:ea typeface="+mj-ea"/>
                <a:cs typeface="+mj-cs"/>
              </a:rPr>
              <a:t>Visualization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61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Clustering</a:t>
            </a:r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6" t="13215" r="39170" b="15596"/>
          <a:stretch/>
        </p:blipFill>
        <p:spPr>
          <a:xfrm>
            <a:off x="2843808" y="1196752"/>
            <a:ext cx="2933709" cy="48455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543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Dimensionality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Terms-Documents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6" name="Picture 5" descr="icme08-tut-slides-applications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t="38049" r="20658" b="9090"/>
          <a:stretch/>
        </p:blipFill>
        <p:spPr>
          <a:xfrm>
            <a:off x="611560" y="1966046"/>
            <a:ext cx="7897195" cy="39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fontAlgn="auto" latinLnBrk="0" hangingPunct="1"/>
            <a:r>
              <a:rPr kumimoji="0" lang="en-GB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Matrix Factorizations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ilkent2012_pre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29681" r="25141" b="26734"/>
          <a:stretch/>
        </p:blipFill>
        <p:spPr>
          <a:xfrm>
            <a:off x="251520" y="1556792"/>
            <a:ext cx="8612701" cy="43183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52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 Document Matrix</a:t>
            </a:r>
            <a:endParaRPr lang="en-GB" dirty="0"/>
          </a:p>
        </p:txBody>
      </p:sp>
      <p:pic>
        <p:nvPicPr>
          <p:cNvPr id="6" name="Content Placeholder 5" descr="icme08-tut-slides-application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t="22174" r="38700" b="23587"/>
          <a:stretch/>
        </p:blipFill>
        <p:spPr>
          <a:xfrm>
            <a:off x="251520" y="1196752"/>
            <a:ext cx="4104456" cy="49697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7" name="Picture 6" descr="icme08-tut-slides-applications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2458" r="41579" b="17872"/>
          <a:stretch/>
        </p:blipFill>
        <p:spPr>
          <a:xfrm>
            <a:off x="4932040" y="1940011"/>
            <a:ext cx="3801979" cy="41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01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0" lang="en-GB" sz="3600" kern="1200" baseline="0" dirty="0" smtClean="0">
                <a:solidFill>
                  <a:schemeClr val="accent1"/>
                </a:solidFill>
                <a:effectLst/>
                <a:ea typeface="+mn-ea"/>
                <a:cs typeface="+mn-cs"/>
              </a:rPr>
              <a:t>Probabilistic Approach to Machine Learning</a:t>
            </a: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kumimoji="0"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Probability</a:t>
            </a:r>
            <a:r>
              <a:rPr kumimoji="0" lang="en-GB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Theory</a:t>
            </a:r>
          </a:p>
          <a:p>
            <a:pPr lvl="1"/>
            <a:r>
              <a:rPr lang="en-GB" dirty="0" smtClean="0"/>
              <a:t>Probability theory is nothing but common sense reduced to calculation – P. Laplace</a:t>
            </a:r>
          </a:p>
          <a:p>
            <a:pPr lvl="1"/>
            <a:endParaRPr lang="en-GB" dirty="0" smtClean="0">
              <a:effectLst/>
            </a:endParaRPr>
          </a:p>
          <a:p>
            <a:pPr rtl="0" eaLnBrk="1" latinLnBrk="0" hangingPunct="1"/>
            <a:r>
              <a:rPr kumimoji="0" lang="en-GB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Graphical Models, Probabilistic Expert Systems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kumimoji="0" lang="en-GB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Series </a:t>
            </a:r>
            <a:endParaRPr lang="en-GB" dirty="0" smtClean="0">
              <a:effectLst/>
            </a:endParaRPr>
          </a:p>
          <a:p>
            <a:pPr lvl="1" rtl="0" eaLnBrk="1" latinLnBrk="0" hangingPunct="1"/>
            <a:r>
              <a:rPr kumimoji="0" lang="en-GB" sz="2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 Network flow classification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739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Bayes Rule</a:t>
            </a:r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t="21673" r="19346" b="11624"/>
          <a:stretch/>
        </p:blipFill>
        <p:spPr>
          <a:xfrm>
            <a:off x="251520" y="1196752"/>
            <a:ext cx="8691609" cy="52752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865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dice</a:t>
            </a:r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37025" r="30474" b="18855"/>
          <a:stretch/>
        </p:blipFill>
        <p:spPr>
          <a:xfrm>
            <a:off x="971600" y="1556792"/>
            <a:ext cx="7488832" cy="46217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599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Inference Example</a:t>
            </a:r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17573" r="20919" b="20110"/>
          <a:stretch/>
        </p:blipFill>
        <p:spPr>
          <a:xfrm>
            <a:off x="395536" y="1340768"/>
            <a:ext cx="8495200" cy="49241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38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kern="1200" dirty="0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Machine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</a:t>
            </a:fld>
            <a:endParaRPr lang="tr-TR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7274003"/>
              </p:ext>
            </p:extLst>
          </p:nvPr>
        </p:nvGraphicFramePr>
        <p:xfrm>
          <a:off x="1259632" y="1412776"/>
          <a:ext cx="6672064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679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14426" r="13212" b="27945"/>
          <a:stretch/>
        </p:blipFill>
        <p:spPr>
          <a:xfrm>
            <a:off x="323528" y="1700808"/>
            <a:ext cx="8320283" cy="36401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333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5" t="15152" r="23778" b="15106"/>
          <a:stretch/>
        </p:blipFill>
        <p:spPr>
          <a:xfrm>
            <a:off x="755576" y="1196752"/>
            <a:ext cx="7056784" cy="50310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60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1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14426" r="18330" b="18986"/>
          <a:stretch/>
        </p:blipFill>
        <p:spPr>
          <a:xfrm>
            <a:off x="611560" y="1484784"/>
            <a:ext cx="7909264" cy="43851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212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Graphical Models</a:t>
            </a:r>
            <a:endParaRPr lang="en-GB" dirty="0"/>
          </a:p>
        </p:txBody>
      </p:sp>
      <p:pic>
        <p:nvPicPr>
          <p:cNvPr id="6" name="Content Placeholder 5" descr="bsml_lecture0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5" t="20480" r="34675" b="33999"/>
          <a:stretch/>
        </p:blipFill>
        <p:spPr>
          <a:xfrm>
            <a:off x="1619672" y="1700808"/>
            <a:ext cx="5472608" cy="41993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7478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Medical Expert Systems</a:t>
            </a:r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2" t="25564" r="33449" b="29156"/>
          <a:stretch/>
        </p:blipFill>
        <p:spPr>
          <a:xfrm>
            <a:off x="1907704" y="1484784"/>
            <a:ext cx="5832648" cy="48692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67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8" t="20237" r="25277" b="36178"/>
          <a:stretch/>
        </p:blipFill>
        <p:spPr>
          <a:xfrm>
            <a:off x="393136" y="1412776"/>
            <a:ext cx="7884539" cy="39204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345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20479" r="27592" b="34968"/>
          <a:stretch/>
        </p:blipFill>
        <p:spPr>
          <a:xfrm>
            <a:off x="539552" y="1412776"/>
            <a:ext cx="7272808" cy="39591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272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6" t="20722" r="28274" b="34967"/>
          <a:stretch/>
        </p:blipFill>
        <p:spPr>
          <a:xfrm>
            <a:off x="611560" y="1484784"/>
            <a:ext cx="7103398" cy="39511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871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QMR-DT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48</a:t>
            </a:fld>
            <a:endParaRPr lang="tr-TR"/>
          </a:p>
        </p:txBody>
      </p:sp>
      <p:pic>
        <p:nvPicPr>
          <p:cNvPr id="8194" name="Picture 2" descr="C:\usr\cemgil\dropbox\My Dropbox\ito_bigdata\Qm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40760" cy="46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56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11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en-GB" sz="4400" b="1" kern="1200" baseline="0" dirty="0" smtClean="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rPr>
              <a:t>Data Mining, </a:t>
            </a:r>
            <a:r>
              <a:rPr lang="en-GB" dirty="0" smtClean="0"/>
              <a:t>Machine</a:t>
            </a:r>
            <a:r>
              <a:rPr lang="en-GB" baseline="0" dirty="0" smtClean="0"/>
              <a:t> Learning,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Facets of the same problem</a:t>
            </a:r>
          </a:p>
          <a:p>
            <a:pPr lvl="0"/>
            <a:r>
              <a:rPr lang="en-GB" dirty="0" smtClean="0"/>
              <a:t>Differences in emphasis/terminology</a:t>
            </a:r>
          </a:p>
          <a:p>
            <a:r>
              <a:rPr lang="en-GB" dirty="0" smtClean="0"/>
              <a:t>Historical Evolution of the fields</a:t>
            </a:r>
          </a:p>
          <a:p>
            <a:pPr lvl="1"/>
            <a:r>
              <a:rPr lang="en-GB" dirty="0" smtClean="0"/>
              <a:t>Data Mining: </a:t>
            </a:r>
            <a:r>
              <a:rPr lang="en-GB" i="1" dirty="0" smtClean="0"/>
              <a:t>Database systems, Data Structures</a:t>
            </a:r>
          </a:p>
          <a:p>
            <a:pPr lvl="1"/>
            <a:r>
              <a:rPr lang="en-GB" dirty="0" smtClean="0"/>
              <a:t>Statistics: </a:t>
            </a:r>
            <a:r>
              <a:rPr lang="en-GB" i="1" dirty="0" smtClean="0"/>
              <a:t>Probability Theory, Mathematics</a:t>
            </a:r>
          </a:p>
          <a:p>
            <a:pPr lvl="1"/>
            <a:r>
              <a:rPr lang="en-GB" dirty="0" smtClean="0"/>
              <a:t>Machine Learning: </a:t>
            </a:r>
            <a:r>
              <a:rPr lang="en-GB" i="1" dirty="0" smtClean="0"/>
              <a:t>Artificial Intelligence, Pattern Recognition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077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 Series, Hidden Markov Models</a:t>
            </a:r>
            <a:endParaRPr lang="en-GB" dirty="0"/>
          </a:p>
        </p:txBody>
      </p:sp>
      <p:pic>
        <p:nvPicPr>
          <p:cNvPr id="6" name="Content Placeholder 5" descr="bsml_lecture0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20480" r="20374" b="17533"/>
          <a:stretch/>
        </p:blipFill>
        <p:spPr>
          <a:xfrm>
            <a:off x="827584" y="1124744"/>
            <a:ext cx="7488832" cy="43374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79712" y="5525634"/>
            <a:ext cx="490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Graphical Model Through Time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472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 Classification</a:t>
            </a:r>
            <a:endParaRPr lang="en-GB" dirty="0"/>
          </a:p>
        </p:txBody>
      </p:sp>
      <p:pic>
        <p:nvPicPr>
          <p:cNvPr id="6" name="Content Placeholder 5" descr="seminer_August20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t="23773" r="3627" b="6956"/>
          <a:stretch/>
        </p:blipFill>
        <p:spPr>
          <a:xfrm>
            <a:off x="251520" y="1412776"/>
            <a:ext cx="8568952" cy="282195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99592" y="4365104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Mobile 3G Usage patterns, Monitor Applications </a:t>
            </a:r>
          </a:p>
          <a:p>
            <a:r>
              <a:rPr lang="en-GB" sz="2400" dirty="0" smtClean="0"/>
              <a:t>without Deep Packet Inspection (DPI) </a:t>
            </a:r>
          </a:p>
          <a:p>
            <a:r>
              <a:rPr lang="en-GB" sz="2400" dirty="0" smtClean="0"/>
              <a:t>8 </a:t>
            </a:r>
            <a:r>
              <a:rPr lang="en-GB" sz="2400" dirty="0" err="1" smtClean="0"/>
              <a:t>Hrs</a:t>
            </a:r>
            <a:r>
              <a:rPr lang="en-GB" sz="2400" dirty="0" smtClean="0"/>
              <a:t> Capture, </a:t>
            </a:r>
            <a:r>
              <a:rPr lang="en-GB" sz="2400" b="1" dirty="0" err="1" smtClean="0"/>
              <a:t>Anonymised</a:t>
            </a:r>
            <a:r>
              <a:rPr lang="en-GB" sz="2400" b="1" dirty="0" smtClean="0"/>
              <a:t>, without Payload 1TB</a:t>
            </a:r>
          </a:p>
          <a:p>
            <a:r>
              <a:rPr lang="en-GB" sz="2000" dirty="0" smtClean="0"/>
              <a:t>Joint work Kurt, </a:t>
            </a:r>
            <a:r>
              <a:rPr lang="en-GB" sz="2000" dirty="0" err="1" smtClean="0"/>
              <a:t>Mungan</a:t>
            </a:r>
            <a:r>
              <a:rPr lang="en-GB" sz="2000" dirty="0" smtClean="0"/>
              <a:t>, </a:t>
            </a:r>
            <a:r>
              <a:rPr lang="en-GB" sz="2000" dirty="0" err="1" smtClean="0"/>
              <a:t>Saygun</a:t>
            </a:r>
            <a:r>
              <a:rPr lang="en-GB" sz="2000" dirty="0" smtClean="0"/>
              <a:t> with Ericsson/</a:t>
            </a:r>
            <a:r>
              <a:rPr lang="en-GB" sz="2000" dirty="0" err="1" smtClean="0"/>
              <a:t>Avae</a:t>
            </a:r>
            <a:r>
              <a:rPr lang="en-GB" sz="2000" dirty="0" smtClean="0"/>
              <a:t> FP7 </a:t>
            </a:r>
            <a:r>
              <a:rPr lang="en-GB" sz="2000" dirty="0" err="1" smtClean="0"/>
              <a:t>Mevico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10619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 Extraction</a:t>
            </a:r>
            <a:endParaRPr lang="en-GB" dirty="0"/>
          </a:p>
        </p:txBody>
      </p:sp>
      <p:pic>
        <p:nvPicPr>
          <p:cNvPr id="6" name="Content Placeholder 5" descr="seminer_August20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34523" r="14571" b="1068"/>
          <a:stretch/>
        </p:blipFill>
        <p:spPr>
          <a:xfrm>
            <a:off x="1835696" y="1268760"/>
            <a:ext cx="5256584" cy="25284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52</a:t>
            </a:fld>
            <a:endParaRPr lang="tr-TR"/>
          </a:p>
        </p:txBody>
      </p:sp>
      <p:pic>
        <p:nvPicPr>
          <p:cNvPr id="7" name="Picture 6" descr="seminer_August201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t="12681" r="20701" b="43660"/>
          <a:stretch/>
        </p:blipFill>
        <p:spPr>
          <a:xfrm>
            <a:off x="971600" y="4077072"/>
            <a:ext cx="3496927" cy="1656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5754797"/>
            <a:ext cx="133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pic>
        <p:nvPicPr>
          <p:cNvPr id="9" name="Picture 8" descr="seminer_August2012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12605" r="21637" b="43698"/>
          <a:stretch/>
        </p:blipFill>
        <p:spPr>
          <a:xfrm>
            <a:off x="5076056" y="3985519"/>
            <a:ext cx="3741451" cy="1837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144" y="5822631"/>
            <a:ext cx="1512168" cy="36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070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Data Size - Accuracy</a:t>
            </a:r>
            <a:endParaRPr lang="en-GB" dirty="0"/>
          </a:p>
        </p:txBody>
      </p:sp>
      <p:pic>
        <p:nvPicPr>
          <p:cNvPr id="6" name="Content Placeholder 5" descr="seminer_August2012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22900" r="29488" b="5668"/>
          <a:stretch/>
        </p:blipFill>
        <p:spPr>
          <a:xfrm>
            <a:off x="1403648" y="1196752"/>
            <a:ext cx="6192688" cy="50050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90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Sports Analytics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5373216"/>
            <a:ext cx="5040560" cy="864096"/>
          </a:xfrm>
        </p:spPr>
        <p:txBody>
          <a:bodyPr/>
          <a:lstStyle/>
          <a:p>
            <a:r>
              <a:rPr lang="en-GB" dirty="0" smtClean="0"/>
              <a:t>Tracking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54</a:t>
            </a:fld>
            <a:endParaRPr lang="tr-TR"/>
          </a:p>
        </p:txBody>
      </p:sp>
      <p:pic>
        <p:nvPicPr>
          <p:cNvPr id="9218" name="Picture 2" descr="C:\usr\cemgil\dropbox\My Dropbox\ito_bigdata\frame42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2642"/>
            <a:ext cx="7790166" cy="46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r\cemgil\dropbox\My Dropbox\ito_bigdata\frame430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2642"/>
            <a:ext cx="7790166" cy="46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emgil\Downloads\photo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855748" cy="214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47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fontAlgn="auto" latinLnBrk="0" hangingPunct="1"/>
            <a:r>
              <a:rPr kumimoji="0" lang="en-GB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Matrix and Tensor Factorizations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ilkent2012_pre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29681" r="25141" b="26734"/>
          <a:stretch/>
        </p:blipFill>
        <p:spPr>
          <a:xfrm>
            <a:off x="251520" y="1556792"/>
            <a:ext cx="8612701" cy="431834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2771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58550"/>
              </p:ext>
            </p:extLst>
          </p:nvPr>
        </p:nvGraphicFramePr>
        <p:xfrm>
          <a:off x="827584" y="1844824"/>
          <a:ext cx="6516215" cy="2072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03243"/>
                <a:gridCol w="1303243"/>
                <a:gridCol w="1303243"/>
                <a:gridCol w="1303243"/>
                <a:gridCol w="1303243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970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Recommendation: Learning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00592"/>
              </p:ext>
            </p:extLst>
          </p:nvPr>
        </p:nvGraphicFramePr>
        <p:xfrm>
          <a:off x="827584" y="1844824"/>
          <a:ext cx="6516215" cy="2072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03243"/>
                <a:gridCol w="1303243"/>
                <a:gridCol w="1303243"/>
                <a:gridCol w="1303243"/>
                <a:gridCol w="1303243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?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26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232802"/>
              </p:ext>
            </p:extLst>
          </p:nvPr>
        </p:nvGraphicFramePr>
        <p:xfrm>
          <a:off x="827584" y="1844824"/>
          <a:ext cx="6516215" cy="20726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03243"/>
                <a:gridCol w="1303243"/>
                <a:gridCol w="1303243"/>
                <a:gridCol w="1303243"/>
                <a:gridCol w="1303243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8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6.1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42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Tensor Factorization</a:t>
            </a:r>
            <a:endParaRPr lang="en-GB" dirty="0"/>
          </a:p>
        </p:txBody>
      </p:sp>
      <p:pic>
        <p:nvPicPr>
          <p:cNvPr id="6" name="Content Placeholder 5" descr="bilkent2012_pre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t="13699" r="24187" b="10269"/>
          <a:stretch/>
        </p:blipFill>
        <p:spPr>
          <a:xfrm>
            <a:off x="1259632" y="1268760"/>
            <a:ext cx="6264696" cy="49800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235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ML for Big Data a new concept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Thinking about old methods with a new mind set</a:t>
            </a:r>
          </a:p>
          <a:p>
            <a:r>
              <a:rPr lang="en-GB" dirty="0" smtClean="0"/>
              <a:t>… and invent new ones </a:t>
            </a:r>
          </a:p>
          <a:p>
            <a:r>
              <a:rPr lang="en-GB" dirty="0" smtClean="0"/>
              <a:t>Curse/Blessing of Dimensionality</a:t>
            </a:r>
          </a:p>
          <a:p>
            <a:r>
              <a:rPr lang="en-GB" dirty="0" smtClean="0"/>
              <a:t>Infrastructure is cheaper</a:t>
            </a:r>
          </a:p>
          <a:p>
            <a:pPr lvl="1"/>
            <a:r>
              <a:rPr lang="en-GB" dirty="0" smtClean="0"/>
              <a:t>Cloud Computing</a:t>
            </a:r>
          </a:p>
          <a:p>
            <a:pPr lvl="1"/>
            <a:r>
              <a:rPr lang="en-GB" dirty="0" smtClean="0"/>
              <a:t>Sensor Networks (“new kind of data”)</a:t>
            </a:r>
          </a:p>
          <a:p>
            <a:pPr lvl="1"/>
            <a:r>
              <a:rPr lang="en-GB" dirty="0" smtClean="0"/>
              <a:t>Speed (“real time”)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251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Factorization models as GM</a:t>
            </a:r>
            <a:endParaRPr lang="en-GB" dirty="0"/>
          </a:p>
        </p:txBody>
      </p:sp>
      <p:pic>
        <p:nvPicPr>
          <p:cNvPr id="6" name="Content Placeholder 5" descr="bilkent2012_pres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8" t="39851" r="13427" b="22376"/>
          <a:stretch/>
        </p:blipFill>
        <p:spPr>
          <a:xfrm>
            <a:off x="683568" y="2276872"/>
            <a:ext cx="7815335" cy="28485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76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Prediction</a:t>
            </a:r>
            <a:endParaRPr lang="en-GB" dirty="0"/>
          </a:p>
        </p:txBody>
      </p:sp>
      <p:pic>
        <p:nvPicPr>
          <p:cNvPr id="6" name="Content Placeholder 5" descr="colisd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6847" r="14245" b="11722"/>
          <a:stretch/>
        </p:blipFill>
        <p:spPr>
          <a:xfrm>
            <a:off x="395536" y="1340768"/>
            <a:ext cx="8509307" cy="481813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922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Sensor Fusion via Coupled Factorisation</a:t>
            </a:r>
            <a:endParaRPr lang="en-GB" dirty="0"/>
          </a:p>
        </p:txBody>
      </p:sp>
      <p:pic>
        <p:nvPicPr>
          <p:cNvPr id="6" name="Content Placeholder 5" descr="colisd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17331" r="19011" b="13417"/>
          <a:stretch/>
        </p:blipFill>
        <p:spPr>
          <a:xfrm>
            <a:off x="539552" y="1268760"/>
            <a:ext cx="8324889" cy="49499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746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Platforms for Parallel Proc. (BBL2011)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63</a:t>
            </a:fld>
            <a:endParaRPr lang="tr-TR"/>
          </a:p>
        </p:txBody>
      </p:sp>
      <p:pic>
        <p:nvPicPr>
          <p:cNvPr id="8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66" y="1286805"/>
            <a:ext cx="8157155" cy="4932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052646"/>
            <a:ext cx="46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from ICML 2011 tutorial Langford et. 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102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A. </a:t>
            </a:r>
            <a:r>
              <a:rPr lang="en-GB" dirty="0" err="1" smtClean="0"/>
              <a:t>Gray</a:t>
            </a:r>
            <a:r>
              <a:rPr lang="en-GB" dirty="0" smtClean="0"/>
              <a:t>, </a:t>
            </a:r>
            <a:r>
              <a:rPr lang="en-GB" dirty="0" err="1" smtClean="0"/>
              <a:t>Analyzing</a:t>
            </a:r>
            <a:r>
              <a:rPr lang="en-GB" dirty="0" smtClean="0"/>
              <a:t> Massive </a:t>
            </a:r>
            <a:r>
              <a:rPr lang="en-GB" dirty="0"/>
              <a:t>Datasets, </a:t>
            </a:r>
            <a:r>
              <a:rPr lang="en-GB" dirty="0" err="1"/>
              <a:t>Skytree</a:t>
            </a:r>
            <a:r>
              <a:rPr lang="en-GB" dirty="0"/>
              <a:t>, ML </a:t>
            </a:r>
            <a:r>
              <a:rPr lang="en-GB" dirty="0" smtClean="0"/>
              <a:t>Company</a:t>
            </a:r>
          </a:p>
          <a:p>
            <a:r>
              <a:rPr lang="en-GB" dirty="0"/>
              <a:t>Data Scientist: The Sexiest Job of the 21st Century (HBR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Agarwal</a:t>
            </a:r>
            <a:r>
              <a:rPr lang="en-GB" dirty="0" smtClean="0"/>
              <a:t> et. al. </a:t>
            </a:r>
            <a:r>
              <a:rPr lang="en-GB" dirty="0"/>
              <a:t>A Reliable Effective </a:t>
            </a:r>
            <a:r>
              <a:rPr lang="en-GB" dirty="0" err="1"/>
              <a:t>Terascale</a:t>
            </a:r>
            <a:r>
              <a:rPr lang="en-GB" dirty="0"/>
              <a:t> Linear Learning System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0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(2012)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65</a:t>
            </a:fld>
            <a:endParaRPr lang="tr-TR"/>
          </a:p>
        </p:txBody>
      </p:sp>
      <p:pic>
        <p:nvPicPr>
          <p:cNvPr id="4098" name="Picture 2" descr="C:\usr\cemgil\dropbox\My Dropbox\ito_bigdata\db_jack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3195"/>
            <a:ext cx="3217490" cy="42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r\cemgil\dropbox\My Dropbox\ito_bigdata\murphy-cover-low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80" y="1553195"/>
            <a:ext cx="3584763" cy="421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31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References,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66</a:t>
            </a:fld>
            <a:endParaRPr lang="tr-TR"/>
          </a:p>
        </p:txBody>
      </p:sp>
      <p:pic>
        <p:nvPicPr>
          <p:cNvPr id="8194" name="Picture 2" descr="C:\Users\cemgil\Downloads\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0" y="1340768"/>
            <a:ext cx="3518791" cy="48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cemgil\Downloads\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4374"/>
            <a:ext cx="3942462" cy="48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3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67</a:t>
            </a:fld>
            <a:endParaRPr lang="tr-TR"/>
          </a:p>
        </p:txBody>
      </p:sp>
      <p:pic>
        <p:nvPicPr>
          <p:cNvPr id="5122" name="Picture 2" descr="C:\usr\cemgil\dropbox\My Dropbox\ito_bigdata\scaleup-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384376" cy="504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1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Data is not Knowledge</a:t>
            </a:r>
          </a:p>
          <a:p>
            <a:pPr lvl="1"/>
            <a:r>
              <a:rPr lang="en-GB" dirty="0" smtClean="0"/>
              <a:t>More Data is not more Knowledge</a:t>
            </a:r>
          </a:p>
          <a:p>
            <a:r>
              <a:rPr lang="en-GB" dirty="0" smtClean="0"/>
              <a:t>ML for Big Data Requires a new </a:t>
            </a:r>
            <a:r>
              <a:rPr lang="en-GB" dirty="0" err="1" smtClean="0"/>
              <a:t>mindset</a:t>
            </a:r>
            <a:r>
              <a:rPr lang="en-GB" dirty="0" smtClean="0"/>
              <a:t> for algorithm design</a:t>
            </a:r>
          </a:p>
          <a:p>
            <a:r>
              <a:rPr lang="en-GB" dirty="0" smtClean="0"/>
              <a:t>Big Data is not only about entities but also about their relations and interactions</a:t>
            </a:r>
          </a:p>
          <a:p>
            <a:r>
              <a:rPr lang="en-GB" dirty="0" smtClean="0"/>
              <a:t>Many applications, ML provides viable solutions </a:t>
            </a:r>
          </a:p>
          <a:p>
            <a:r>
              <a:rPr lang="en-GB" dirty="0" smtClean="0"/>
              <a:t>New CS Education, need more Maths, Physics and Social Science Majors</a:t>
            </a:r>
          </a:p>
          <a:p>
            <a:r>
              <a:rPr lang="en-GB" dirty="0" smtClean="0"/>
              <a:t>Big Data = Big Potential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169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69</a:t>
            </a:fld>
            <a:endParaRPr lang="tr-TR"/>
          </a:p>
        </p:txBody>
      </p:sp>
      <p:pic>
        <p:nvPicPr>
          <p:cNvPr id="6" name="Content Placeholder 5" descr="http://whiteoaksblog.com/wp-content/uploads/2009/01/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944" y="2448306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1262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Big</a:t>
            </a:r>
            <a:r>
              <a:rPr lang="en-GB" baseline="0" dirty="0" smtClean="0"/>
              <a:t> Potential</a:t>
            </a:r>
            <a:r>
              <a:rPr lang="en-GB" dirty="0" smtClean="0"/>
              <a:t> for Economic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GB" kern="1200" dirty="0" smtClean="0">
                <a:effectLst/>
                <a:ea typeface="+mj-ea"/>
                <a:cs typeface="+mj-cs"/>
              </a:rPr>
              <a:t>Emphasis on System Integration</a:t>
            </a:r>
            <a:endParaRPr lang="en-GB" dirty="0" smtClean="0">
              <a:effectLst/>
            </a:endParaRPr>
          </a:p>
          <a:p>
            <a:pPr lvl="0"/>
            <a:r>
              <a:rPr kumimoji="0" lang="en-GB" kern="1200" dirty="0" smtClean="0">
                <a:effectLst/>
                <a:ea typeface="+mj-ea"/>
                <a:cs typeface="+mj-cs"/>
              </a:rPr>
              <a:t>Reached Critical Mass/Mature technology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2050" name="Picture 2" descr="C:\usr\cemgil\dropbox\My Dropbox\ito_bigdata\hvr-big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67199"/>
            <a:ext cx="2736304" cy="35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8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Crowd Sourcing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Ground Truth Labelling</a:t>
            </a:r>
          </a:p>
          <a:p>
            <a:r>
              <a:rPr lang="en-GB" dirty="0" smtClean="0"/>
              <a:t>Difficult but a must</a:t>
            </a:r>
          </a:p>
          <a:p>
            <a:r>
              <a:rPr lang="en-GB" dirty="0" smtClean="0"/>
              <a:t>Cheaters</a:t>
            </a:r>
            <a:r>
              <a:rPr lang="en-GB" baseline="0" dirty="0" smtClean="0"/>
              <a:t> abound</a:t>
            </a:r>
          </a:p>
          <a:p>
            <a:r>
              <a:rPr lang="en-GB" baseline="0" dirty="0" smtClean="0"/>
              <a:t>Validation of labellers + qualification test</a:t>
            </a:r>
          </a:p>
          <a:p>
            <a:r>
              <a:rPr lang="en-GB" baseline="0" dirty="0" smtClean="0"/>
              <a:t>Amazon Mechanical Turk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4247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Moore’s Law to Rescue?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“data </a:t>
            </a:r>
            <a:r>
              <a:rPr lang="en-GB" dirty="0"/>
              <a:t>explosion is bigger than Moore's </a:t>
            </a:r>
            <a:r>
              <a:rPr lang="en-GB" dirty="0" smtClean="0"/>
              <a:t>law”</a:t>
            </a:r>
          </a:p>
          <a:p>
            <a:r>
              <a:rPr lang="en-GB" dirty="0" smtClean="0"/>
              <a:t>Computers get faster and cheaper every year but the amount of data that needs to be processed grows even faster.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8</a:t>
            </a:fld>
            <a:endParaRPr lang="tr-TR"/>
          </a:p>
        </p:txBody>
      </p:sp>
      <p:grpSp>
        <p:nvGrpSpPr>
          <p:cNvPr id="12" name="Group 11"/>
          <p:cNvGrpSpPr/>
          <p:nvPr/>
        </p:nvGrpSpPr>
        <p:grpSpPr>
          <a:xfrm>
            <a:off x="2339752" y="3194394"/>
            <a:ext cx="3428944" cy="2791726"/>
            <a:chOff x="2339752" y="3194394"/>
            <a:chExt cx="3428944" cy="2791726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339752" y="3537848"/>
              <a:ext cx="2520280" cy="2448272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339752" y="4761984"/>
              <a:ext cx="2736304" cy="1224136"/>
            </a:xfrm>
            <a:prstGeom prst="straightConnector1">
              <a:avLst/>
            </a:prstGeom>
            <a:ln w="34925">
              <a:solidFill>
                <a:srgbClr val="0070C0"/>
              </a:solidFill>
              <a:headEnd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04048" y="4581128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CPU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33302" y="3194394"/>
              <a:ext cx="735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DATA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928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900336"/>
          </a:xfrm>
        </p:spPr>
        <p:txBody>
          <a:bodyPr/>
          <a:lstStyle/>
          <a:p>
            <a:r>
              <a:rPr lang="en-GB" dirty="0" smtClean="0"/>
              <a:t>Large Numbers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American/Turkish (Short)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Thousand</a:t>
                </a:r>
                <a:endParaRPr lang="en-GB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 smtClean="0"/>
                  <a:t>Million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b="1" dirty="0" smtClean="0"/>
                  <a:t>Bi</a:t>
                </a:r>
                <a:r>
                  <a:rPr lang="en-GB" dirty="0" smtClean="0"/>
                  <a:t>llion 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 smtClean="0"/>
                  <a:t>Tri</a:t>
                </a:r>
                <a:r>
                  <a:rPr lang="en-GB" dirty="0" smtClean="0"/>
                  <a:t>llion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 smtClean="0"/>
                  <a:t>Quad</a:t>
                </a:r>
                <a:r>
                  <a:rPr lang="en-GB" dirty="0" smtClean="0"/>
                  <a:t>rillion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1</m:t>
                        </m:r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 smtClean="0"/>
                  <a:t>Quint</a:t>
                </a:r>
                <a:r>
                  <a:rPr lang="en-GB" dirty="0" smtClean="0"/>
                  <a:t>illion</a:t>
                </a:r>
              </a:p>
              <a:p>
                <a:r>
                  <a:rPr lang="en-GB" dirty="0" smtClean="0"/>
                  <a:t>…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1000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1000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t="-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European (Long)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Thousand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/>
                  <a:t>Million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 smtClean="0"/>
                  <a:t>Milliard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B</a:t>
                </a:r>
                <a:r>
                  <a:rPr lang="en-GB" b="1" dirty="0" smtClean="0"/>
                  <a:t>i</a:t>
                </a:r>
                <a:r>
                  <a:rPr lang="en-GB" dirty="0" smtClean="0"/>
                  <a:t>llion</a:t>
                </a: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15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n-GB" b="1" dirty="0" smtClean="0"/>
                  <a:t>Bi</a:t>
                </a:r>
                <a:r>
                  <a:rPr lang="en-GB" dirty="0" smtClean="0"/>
                  <a:t>lliard</a:t>
                </a:r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18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)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b="1" dirty="0" smtClean="0"/>
                  <a:t>Tri</a:t>
                </a:r>
                <a:r>
                  <a:rPr lang="en-GB" dirty="0" smtClean="0"/>
                  <a:t>llion</a:t>
                </a:r>
              </a:p>
              <a:p>
                <a:r>
                  <a:rPr lang="en-GB" dirty="0" smtClean="0"/>
                  <a:t>…</a:t>
                </a:r>
                <a:endParaRPr lang="en-GB" dirty="0"/>
              </a:p>
              <a:p>
                <a:pPr marL="118872" indent="0">
                  <a:buNone/>
                </a:pPr>
                <a:endParaRPr lang="en-GB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1000000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b="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t="-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ML for Big Data, Cemgil, 24.12.2012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CFB1-1B12-443E-A6AA-E12B726A89C0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349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lab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ü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ü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talam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1913</Words>
  <Application>Microsoft Office PowerPoint</Application>
  <PresentationFormat>On-screen Show (4:3)</PresentationFormat>
  <Paragraphs>492</Paragraphs>
  <Slides>70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pilab</vt:lpstr>
      <vt:lpstr>Acrobat Document</vt:lpstr>
      <vt:lpstr>Machine Learning for Big Data, Methods and Applications</vt:lpstr>
      <vt:lpstr>Outline</vt:lpstr>
      <vt:lpstr>What is Machine Learning?</vt:lpstr>
      <vt:lpstr>Machine Learning</vt:lpstr>
      <vt:lpstr>Data Mining, Machine Learning, Statistics</vt:lpstr>
      <vt:lpstr>Is ML for Big Data a new concept ?</vt:lpstr>
      <vt:lpstr>Big Potential for Economic Impact</vt:lpstr>
      <vt:lpstr>Moore’s Law to Rescue?</vt:lpstr>
      <vt:lpstr>Large Numbers</vt:lpstr>
      <vt:lpstr>Storage Sizes</vt:lpstr>
      <vt:lpstr>Storage Sizes</vt:lpstr>
      <vt:lpstr>Some Figures</vt:lpstr>
      <vt:lpstr>Some Figures</vt:lpstr>
      <vt:lpstr>Data =Information ≠Knowledge</vt:lpstr>
      <vt:lpstr>Use Cases: Retail/Consumer</vt:lpstr>
      <vt:lpstr>Use Case: Recommendation System</vt:lpstr>
      <vt:lpstr>Use Case: Telecommunications</vt:lpstr>
      <vt:lpstr>Use Cases, Example</vt:lpstr>
      <vt:lpstr>Use Cases: Finance/Trading/Banking</vt:lpstr>
      <vt:lpstr>Use Cases: Web</vt:lpstr>
      <vt:lpstr>Use Cases, Example</vt:lpstr>
      <vt:lpstr>Use Cases, Example</vt:lpstr>
      <vt:lpstr>Use Cases: Government </vt:lpstr>
      <vt:lpstr>Health/Life Sciences/Biology</vt:lpstr>
      <vt:lpstr>3-way Microarray Data Analysis</vt:lpstr>
      <vt:lpstr>What is ML for Big Data?</vt:lpstr>
      <vt:lpstr>Supervised Learning</vt:lpstr>
      <vt:lpstr>Classification: Logistic Regression</vt:lpstr>
      <vt:lpstr>Classification in the Large Scale</vt:lpstr>
      <vt:lpstr>Algorithm</vt:lpstr>
      <vt:lpstr>Unsupervised Learning</vt:lpstr>
      <vt:lpstr>Clustering</vt:lpstr>
      <vt:lpstr>Dimensionality Reduction</vt:lpstr>
      <vt:lpstr>Matrix Factorizations</vt:lpstr>
      <vt:lpstr>Term Document Matrix</vt:lpstr>
      <vt:lpstr>Probabilistic Approach to Machine Learning</vt:lpstr>
      <vt:lpstr>Bayes Rule</vt:lpstr>
      <vt:lpstr>Two dice</vt:lpstr>
      <vt:lpstr>Simple Inference Example</vt:lpstr>
      <vt:lpstr>PowerPoint Presentation</vt:lpstr>
      <vt:lpstr>PowerPoint Presentation</vt:lpstr>
      <vt:lpstr>PowerPoint Presentation</vt:lpstr>
      <vt:lpstr>Graphical Models</vt:lpstr>
      <vt:lpstr>Example: Medical Expert Systems</vt:lpstr>
      <vt:lpstr>PowerPoint Presentation</vt:lpstr>
      <vt:lpstr>PowerPoint Presentation</vt:lpstr>
      <vt:lpstr>PowerPoint Presentation</vt:lpstr>
      <vt:lpstr>QMR-DT </vt:lpstr>
      <vt:lpstr>Time Series</vt:lpstr>
      <vt:lpstr>Time Series, Hidden Markov Models</vt:lpstr>
      <vt:lpstr>Time Series Classification</vt:lpstr>
      <vt:lpstr>Feature Extraction</vt:lpstr>
      <vt:lpstr>Training Data Size - Accuracy</vt:lpstr>
      <vt:lpstr>Sports Analytics</vt:lpstr>
      <vt:lpstr>Matrix and Tensor Factorizations</vt:lpstr>
      <vt:lpstr>Recommendation</vt:lpstr>
      <vt:lpstr>Recommendation: Learning</vt:lpstr>
      <vt:lpstr>Recommendation</vt:lpstr>
      <vt:lpstr>Tensor Factorization</vt:lpstr>
      <vt:lpstr>Factorization models as GM</vt:lpstr>
      <vt:lpstr>Link Prediction</vt:lpstr>
      <vt:lpstr>Sensor Fusion via Coupled Factorisation</vt:lpstr>
      <vt:lpstr>Platforms for Parallel Proc. (BBL2011)</vt:lpstr>
      <vt:lpstr>References</vt:lpstr>
      <vt:lpstr>References (2012)</vt:lpstr>
      <vt:lpstr>References, Basics</vt:lpstr>
      <vt:lpstr>References</vt:lpstr>
      <vt:lpstr>Conclusions</vt:lpstr>
      <vt:lpstr>Questions</vt:lpstr>
      <vt:lpstr>Crowd Sourcing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Big Data, Methods, Trends and Applications</dc:title>
  <dc:creator>cemgil</dc:creator>
  <cp:lastModifiedBy>cemgil</cp:lastModifiedBy>
  <cp:revision>109</cp:revision>
  <dcterms:created xsi:type="dcterms:W3CDTF">2012-12-21T16:00:51Z</dcterms:created>
  <dcterms:modified xsi:type="dcterms:W3CDTF">2012-12-24T21:42:58Z</dcterms:modified>
</cp:coreProperties>
</file>