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25"/>
  </p:notesMasterIdLst>
  <p:sldIdLst>
    <p:sldId id="256" r:id="rId3"/>
    <p:sldId id="257" r:id="rId4"/>
    <p:sldId id="262" r:id="rId5"/>
    <p:sldId id="258" r:id="rId6"/>
    <p:sldId id="259" r:id="rId7"/>
    <p:sldId id="260" r:id="rId8"/>
    <p:sldId id="261" r:id="rId9"/>
    <p:sldId id="264" r:id="rId10"/>
    <p:sldId id="263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8" r:id="rId23"/>
    <p:sldId id="277" r:id="rId24"/>
  </p:sldIdLst>
  <p:sldSz cx="12192000" cy="6858000"/>
  <p:notesSz cx="6858000" cy="9144000"/>
  <p:defaultTextStyle>
    <a:defPPr>
      <a:defRPr lang="en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085"/>
  </p:normalViewPr>
  <p:slideViewPr>
    <p:cSldViewPr snapToGrid="0" snapToObjects="1">
      <p:cViewPr varScale="1">
        <p:scale>
          <a:sx n="116" d="100"/>
          <a:sy n="116" d="100"/>
        </p:scale>
        <p:origin x="41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T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EE4608-D7F8-AE4F-8CB6-37C069BFF765}" type="datetimeFigureOut">
              <a:rPr lang="en-TR" smtClean="0"/>
              <a:t>12.12.2021</a:t>
            </a:fld>
            <a:endParaRPr lang="en-T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T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347CE1-2BC1-4C44-ADB7-C09F217C26B5}" type="slidenum">
              <a:rPr lang="en-TR" smtClean="0"/>
              <a:t>‹#›</a:t>
            </a:fld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35986234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Martin Ohm (May 6, 1792 in Erlangen – April 1, 1872 in Berlin) was a German mathematician and a younger brother of physicist Georg Ohm.</a:t>
            </a:r>
          </a:p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347CE1-2BC1-4C44-ADB7-C09F217C26B5}" type="slidenum">
              <a:rPr lang="en-TR" smtClean="0"/>
              <a:t>18</a:t>
            </a:fld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36877133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He was an electrical engineer, physicist, inventor</a:t>
            </a:r>
            <a:endParaRPr lang="en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347CE1-2BC1-4C44-ADB7-C09F217C26B5}" type="slidenum">
              <a:rPr lang="en-TR" smtClean="0"/>
              <a:t>19</a:t>
            </a:fld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40741394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347CE1-2BC1-4C44-ADB7-C09F217C26B5}" type="slidenum">
              <a:rPr lang="en-TR" smtClean="0"/>
              <a:t>20</a:t>
            </a:fld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22026486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C244A5-7C26-0648-8465-40FEB8461D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5654566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T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D01FFB-A861-B54F-A749-8031601BCB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5654566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T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971072-6442-D943-8538-C3D2789BB4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55B7D-8B4C-8042-B3AE-2EE6B13B20CB}" type="datetimeFigureOut">
              <a:rPr lang="en-TR" smtClean="0"/>
              <a:t>12.12.2021</a:t>
            </a:fld>
            <a:endParaRPr lang="en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83C313-ECB6-444C-8C82-DDFA05CC1C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670C5D-F47B-A64B-8E00-45A076EF58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A3357-D5EB-7648-88FA-3A56553F9574}" type="slidenum">
              <a:rPr lang="en-TR" smtClean="0"/>
              <a:t>‹#›</a:t>
            </a:fld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25290594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862DE0-7C81-3842-BC22-64727994E5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T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EBD32EE-3435-A541-A3FB-74F98D0193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22594E-A67E-F647-AD2E-1D259627F9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55B7D-8B4C-8042-B3AE-2EE6B13B20CB}" type="datetimeFigureOut">
              <a:rPr lang="en-TR" smtClean="0"/>
              <a:t>12.12.2021</a:t>
            </a:fld>
            <a:endParaRPr lang="en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C30878-453C-894C-BC6B-8DD299FC44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99874E-F19D-F34C-B19B-3CA9652475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A3357-D5EB-7648-88FA-3A56553F9574}" type="slidenum">
              <a:rPr lang="en-TR" smtClean="0"/>
              <a:t>‹#›</a:t>
            </a:fld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20913376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BC6009C-6AA1-FD48-88D9-F0A253EE006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T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0C9F06A-F906-E647-9F3B-D533927A29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21D0DB-659E-7E41-A922-27A41A2807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55B7D-8B4C-8042-B3AE-2EE6B13B20CB}" type="datetimeFigureOut">
              <a:rPr lang="en-TR" smtClean="0"/>
              <a:t>12.12.2021</a:t>
            </a:fld>
            <a:endParaRPr lang="en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7B10E6-1612-9D46-AB5C-FF5986AC22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C72B5A-95AB-F847-B6D7-DB17172DC3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A3357-D5EB-7648-88FA-3A56553F9574}" type="slidenum">
              <a:rPr lang="en-TR" smtClean="0"/>
              <a:t>‹#›</a:t>
            </a:fld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32020859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4F7362-BE1C-8041-9D0B-BE048D0237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T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83D5B79-23BF-B44F-A614-3DD27A78B9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T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C65234-04FB-184C-BCA8-C1686030A5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ABE0B-54C7-9F44-B4E6-A028E46DE8D8}" type="datetimeFigureOut">
              <a:rPr lang="en-TR" smtClean="0"/>
              <a:t>12.12.2021</a:t>
            </a:fld>
            <a:endParaRPr lang="en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EBA2DC-F770-7547-9C0B-3E1EBCFFFC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DBF654-0B88-2F42-886D-159C256EDD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2DB67-25DE-4447-AB02-EE5AA51B9FEC}" type="slidenum">
              <a:rPr lang="en-TR" smtClean="0"/>
              <a:t>‹#›</a:t>
            </a:fld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42596152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5320E9-0165-7F4B-AF75-58C2A32E8D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T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B61D33-B8DC-3540-8CE8-944C34936B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CF9DDD-1028-0345-8DB4-52B7172230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ABE0B-54C7-9F44-B4E6-A028E46DE8D8}" type="datetimeFigureOut">
              <a:rPr lang="en-TR" smtClean="0"/>
              <a:t>12.12.2021</a:t>
            </a:fld>
            <a:endParaRPr lang="en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B70CEF-AAAE-BA48-B358-F1D7BF5EFB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D0BCBD-2AB5-064D-9BE7-34CFD6E0B1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2DB67-25DE-4447-AB02-EE5AA51B9FEC}" type="slidenum">
              <a:rPr lang="en-TR" smtClean="0"/>
              <a:t>‹#›</a:t>
            </a:fld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18244586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748138-ED91-CC41-AB54-24BB87FB21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T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410BC5-A867-6D41-8209-B29D097D34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F48033-AB54-C440-89CB-65E1C7D138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ABE0B-54C7-9F44-B4E6-A028E46DE8D8}" type="datetimeFigureOut">
              <a:rPr lang="en-TR" smtClean="0"/>
              <a:t>12.12.2021</a:t>
            </a:fld>
            <a:endParaRPr lang="en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1A093C-BEAE-694A-85CF-7962B247EC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030CF0-84D2-C248-B174-2E0D393ACC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2DB67-25DE-4447-AB02-EE5AA51B9FEC}" type="slidenum">
              <a:rPr lang="en-TR" smtClean="0"/>
              <a:t>‹#›</a:t>
            </a:fld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10756518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152BB2-8BA7-774B-9A72-9B2271CA37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T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076078-4538-DA42-85F6-992A2F8A03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44EAB7-B2F6-2A49-994D-44AF16E869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2F0439-A3A2-2742-B009-2670CDD782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ABE0B-54C7-9F44-B4E6-A028E46DE8D8}" type="datetimeFigureOut">
              <a:rPr lang="en-TR" smtClean="0"/>
              <a:t>12.12.2021</a:t>
            </a:fld>
            <a:endParaRPr lang="en-T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A7DB8B-7BBC-C249-8F06-6980F28211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7825C7-AD55-014C-9E33-E8F3177730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2DB67-25DE-4447-AB02-EE5AA51B9FEC}" type="slidenum">
              <a:rPr lang="en-TR" smtClean="0"/>
              <a:t>‹#›</a:t>
            </a:fld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10141448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59B990-52B7-3544-A409-6F32569C4B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T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FCCF01-B919-EA44-A01A-133C555A90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3CE883-0ED0-4940-93A3-15B5B61DF1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8C481CF-819E-4445-9B60-E259DA0CE20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C1588C0-FADB-F14B-9CFD-F79ABB06070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FC7B860-AF51-4C42-9935-30230D94D7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ABE0B-54C7-9F44-B4E6-A028E46DE8D8}" type="datetimeFigureOut">
              <a:rPr lang="en-TR" smtClean="0"/>
              <a:t>12.12.2021</a:t>
            </a:fld>
            <a:endParaRPr lang="en-T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E53F189-4C2B-8948-A216-F7C0DE8EAF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900245B-B9EE-9041-8B76-49C370A0F5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2DB67-25DE-4447-AB02-EE5AA51B9FEC}" type="slidenum">
              <a:rPr lang="en-TR" smtClean="0"/>
              <a:t>‹#›</a:t>
            </a:fld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19360746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B060C8-7336-EE4C-9961-2039F8BD41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T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CE2CC8A-02EF-E840-9C32-31092BE0BB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ABE0B-54C7-9F44-B4E6-A028E46DE8D8}" type="datetimeFigureOut">
              <a:rPr lang="en-TR" smtClean="0"/>
              <a:t>12.12.2021</a:t>
            </a:fld>
            <a:endParaRPr lang="en-T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6531E36-3586-B740-8E95-7DFA9D9BA0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F6EFB4E-33E4-BC40-B000-A6DC057C85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2DB67-25DE-4447-AB02-EE5AA51B9FEC}" type="slidenum">
              <a:rPr lang="en-TR" smtClean="0"/>
              <a:t>‹#›</a:t>
            </a:fld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24559328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85BE208-A6C3-3944-A6B8-930CD2F81F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ABE0B-54C7-9F44-B4E6-A028E46DE8D8}" type="datetimeFigureOut">
              <a:rPr lang="en-TR" smtClean="0"/>
              <a:t>12.12.2021</a:t>
            </a:fld>
            <a:endParaRPr lang="en-T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E299AD6-3A1F-BE4E-9791-FDA21AC13E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07ACD8-69A0-AD49-ADAE-F33964C0F1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2DB67-25DE-4447-AB02-EE5AA51B9FEC}" type="slidenum">
              <a:rPr lang="en-TR" smtClean="0"/>
              <a:t>‹#›</a:t>
            </a:fld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32542554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D5BA81-5D80-FC42-8C40-E3F5836492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T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E01EAB-A6CF-F042-BE33-A8C0B56114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762FDF4-AD9E-B64F-A4A3-5D60AB77EF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5010B2-D525-4E42-AA4F-819A733CC3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ABE0B-54C7-9F44-B4E6-A028E46DE8D8}" type="datetimeFigureOut">
              <a:rPr lang="en-TR" smtClean="0"/>
              <a:t>12.12.2021</a:t>
            </a:fld>
            <a:endParaRPr lang="en-T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030DA1-4C62-A54F-BA20-698E12E3B2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CF5B22-893F-9040-927C-5F28C1AC19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2DB67-25DE-4447-AB02-EE5AA51B9FEC}" type="slidenum">
              <a:rPr lang="en-TR" smtClean="0"/>
              <a:t>‹#›</a:t>
            </a:fld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69778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87C74F-EF46-754F-831A-4CEC126AD2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T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1040CB-D605-554A-B563-9DC018D9F7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E702B2-FD3E-1146-84B3-E4510BD381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55B7D-8B4C-8042-B3AE-2EE6B13B20CB}" type="datetimeFigureOut">
              <a:rPr lang="en-TR" smtClean="0"/>
              <a:t>12.12.2021</a:t>
            </a:fld>
            <a:endParaRPr lang="en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97653E-B340-544E-97A7-53D82F5CBB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06CD4D-6141-174A-ACBC-3D698D79A7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A3357-D5EB-7648-88FA-3A56553F9574}" type="slidenum">
              <a:rPr lang="en-TR" smtClean="0"/>
              <a:t>‹#›</a:t>
            </a:fld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8806711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F1E22C-0E92-D847-A0A1-01B6B08B91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T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F1B8CB4-5CF3-BB49-9CB5-3EEF86F7582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T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081B5C4-4844-6144-9963-92997FCE72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E4F53E-F72E-F247-BDB8-61746507F2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ABE0B-54C7-9F44-B4E6-A028E46DE8D8}" type="datetimeFigureOut">
              <a:rPr lang="en-TR" smtClean="0"/>
              <a:t>12.12.2021</a:t>
            </a:fld>
            <a:endParaRPr lang="en-T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C12E86-F112-EF43-8FA5-392FF25BE8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12E68A-7B7B-D845-BA0E-33BBCEA755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2DB67-25DE-4447-AB02-EE5AA51B9FEC}" type="slidenum">
              <a:rPr lang="en-TR" smtClean="0"/>
              <a:t>‹#›</a:t>
            </a:fld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36885763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6AF8E9-8563-734B-BCF5-3A4D482380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T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31BB49E-A58F-C84E-8601-F9DF761A17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06E390-EDC8-8F45-A3E9-1230682A74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ABE0B-54C7-9F44-B4E6-A028E46DE8D8}" type="datetimeFigureOut">
              <a:rPr lang="en-TR" smtClean="0"/>
              <a:t>12.12.2021</a:t>
            </a:fld>
            <a:endParaRPr lang="en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58D9B6-58CF-FD4E-865E-4DAA78AAC1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A9F4AF-28BF-0347-80A0-621FB1EE40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2DB67-25DE-4447-AB02-EE5AA51B9FEC}" type="slidenum">
              <a:rPr lang="en-TR" smtClean="0"/>
              <a:t>‹#›</a:t>
            </a:fld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3655114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A7FA5E4-6FEA-9746-ACD2-0CF1CFE116B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T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E082D32-F9A3-3B4B-B8AD-F132E50F83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FEB990-9989-6143-8764-242B4F50B0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ABE0B-54C7-9F44-B4E6-A028E46DE8D8}" type="datetimeFigureOut">
              <a:rPr lang="en-TR" smtClean="0"/>
              <a:t>12.12.2021</a:t>
            </a:fld>
            <a:endParaRPr lang="en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6D072A-092F-B940-AAAC-7C317E2FE9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A52479-EC79-DA45-AC60-C87E902547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2DB67-25DE-4447-AB02-EE5AA51B9FEC}" type="slidenum">
              <a:rPr lang="en-TR" smtClean="0"/>
              <a:t>‹#›</a:t>
            </a:fld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2237879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9A2978-1C55-5545-9025-B67DEEEA1E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T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F173B1-82C0-6D49-815C-A28E774D76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E80C8F-A324-7F45-A5A9-7D8DE72677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55B7D-8B4C-8042-B3AE-2EE6B13B20CB}" type="datetimeFigureOut">
              <a:rPr lang="en-TR" smtClean="0"/>
              <a:t>12.12.2021</a:t>
            </a:fld>
            <a:endParaRPr lang="en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E71CFE-28A8-EA41-99EF-7EEE5047CF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4918EA-667A-7D4D-B122-5920A0FDD6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A3357-D5EB-7648-88FA-3A56553F9574}" type="slidenum">
              <a:rPr lang="en-TR" smtClean="0"/>
              <a:t>‹#›</a:t>
            </a:fld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41690702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1F2B69-7247-0642-8612-86E9D3DD22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T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34EE1F-D947-9340-A735-D1FE5E6D78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44067A-0BE9-7944-97CE-C39A0AFE64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888249-AF94-C040-B5B9-2683020F30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55B7D-8B4C-8042-B3AE-2EE6B13B20CB}" type="datetimeFigureOut">
              <a:rPr lang="en-TR" smtClean="0"/>
              <a:t>12.12.2021</a:t>
            </a:fld>
            <a:endParaRPr lang="en-T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890C45-D7C9-B54D-A0AB-A191021071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D244AF-8EAC-D64F-B839-A246B69497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A3357-D5EB-7648-88FA-3A56553F9574}" type="slidenum">
              <a:rPr lang="en-TR" smtClean="0"/>
              <a:t>‹#›</a:t>
            </a:fld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17358648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96985F-E1F1-AE45-9274-29A9D403DC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T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28EE16-47BC-B046-AAB6-85895F1E1E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834022-167E-AA42-A908-E1BA2AF4BE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16537A7-28D7-1B44-87DB-C688569F780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18CC62A-8393-A040-B28C-589A0323DFC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37536CA-B6A1-C94F-BEC8-51B607108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55B7D-8B4C-8042-B3AE-2EE6B13B20CB}" type="datetimeFigureOut">
              <a:rPr lang="en-TR" smtClean="0"/>
              <a:t>12.12.2021</a:t>
            </a:fld>
            <a:endParaRPr lang="en-T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D13C3BA-CDE8-C34D-97F7-36856FDC0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4D9BBA4-3B54-7646-AEB2-B19BFE2EA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A3357-D5EB-7648-88FA-3A56553F9574}" type="slidenum">
              <a:rPr lang="en-TR" smtClean="0"/>
              <a:t>‹#›</a:t>
            </a:fld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24652650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F64A12-C2D0-C042-B3E0-4186B3AB16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T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D50AEAF-813F-FB41-A7CD-93700CCA34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55B7D-8B4C-8042-B3AE-2EE6B13B20CB}" type="datetimeFigureOut">
              <a:rPr lang="en-TR" smtClean="0"/>
              <a:t>12.12.2021</a:t>
            </a:fld>
            <a:endParaRPr lang="en-T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1D88A83-022D-F34C-AB51-55C6AF95A9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0F564E-0117-E54A-AB72-CDED7FD2CE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A3357-D5EB-7648-88FA-3A56553F9574}" type="slidenum">
              <a:rPr lang="en-TR" smtClean="0"/>
              <a:t>‹#›</a:t>
            </a:fld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35110810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2389061-624D-DF4E-9DF0-1BA0FD6B18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55B7D-8B4C-8042-B3AE-2EE6B13B20CB}" type="datetimeFigureOut">
              <a:rPr lang="en-TR" smtClean="0"/>
              <a:t>12.12.2021</a:t>
            </a:fld>
            <a:endParaRPr lang="en-T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747CD69-63E7-6C43-8745-F6F9BB70A9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4C1464-D439-5C4E-ADDB-B84D87415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A3357-D5EB-7648-88FA-3A56553F9574}" type="slidenum">
              <a:rPr lang="en-TR" smtClean="0"/>
              <a:t>‹#›</a:t>
            </a:fld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11457903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B958F8-E1AE-0F4B-8111-EFE8DCA25A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T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516CF4-0979-9549-A5E2-D9C79A0A64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A3DA96-1876-3E4C-863A-FDCB4B533C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F74151-0E32-E546-BB7F-B4B78D9D41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55B7D-8B4C-8042-B3AE-2EE6B13B20CB}" type="datetimeFigureOut">
              <a:rPr lang="en-TR" smtClean="0"/>
              <a:t>12.12.2021</a:t>
            </a:fld>
            <a:endParaRPr lang="en-T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AEC147-E809-0441-9A13-E85D285061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1B2430-20DE-B248-87E8-A092033ECC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A3357-D5EB-7648-88FA-3A56553F9574}" type="slidenum">
              <a:rPr lang="en-TR" smtClean="0"/>
              <a:t>‹#›</a:t>
            </a:fld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29103572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815EB1-9C34-E149-ADBF-EE2E678A49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T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39F3F55-77F8-264A-9848-9949D0A3963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T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58107DA-7CC8-0A47-AA38-7E57C390D7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6D9BDC-CAE5-0A40-A501-C91DB079B2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55B7D-8B4C-8042-B3AE-2EE6B13B20CB}" type="datetimeFigureOut">
              <a:rPr lang="en-TR" smtClean="0"/>
              <a:t>12.12.2021</a:t>
            </a:fld>
            <a:endParaRPr lang="en-T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168525-1EEC-434A-A0F8-E082BD485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EEBACF-BE82-7A4B-BA73-463FBEDA79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A3357-D5EB-7648-88FA-3A56553F9574}" type="slidenum">
              <a:rPr lang="en-TR" smtClean="0"/>
              <a:t>‹#›</a:t>
            </a:fld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26321874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94B5F6E-1A39-FB46-A683-841EC47067C5}"/>
              </a:ext>
            </a:extLst>
          </p:cNvPr>
          <p:cNvSpPr/>
          <p:nvPr userDrawn="1"/>
        </p:nvSpPr>
        <p:spPr>
          <a:xfrm>
            <a:off x="7556938" y="0"/>
            <a:ext cx="4635062" cy="6866374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73000">
                <a:schemeClr val="bg1">
                  <a:lumMod val="75000"/>
                  <a:tint val="44500"/>
                  <a:satMod val="160000"/>
                </a:schemeClr>
              </a:gs>
              <a:gs pos="100000">
                <a:schemeClr val="bg1">
                  <a:lumMod val="75000"/>
                  <a:tint val="23500"/>
                  <a:satMod val="160000"/>
                </a:schemeClr>
              </a:gs>
            </a:gsLst>
            <a:lin ang="123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R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66AFF5F-9F5B-B049-9185-C1BA000501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671873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TR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0740BF-844B-5C44-A86A-2A3C1ABE0F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635744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TR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EFCDDA-A5FC-DF4C-A284-917E8B0AA04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TR" dirty="0"/>
              <a:t>8.12.2021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A71926-7D1B-3F45-8F51-D69E6AA740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TR" dirty="0"/>
              <a:t>CMPE 220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F24DC4-740A-AA44-9A82-553E45B557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EA3357-D5EB-7648-88FA-3A56553F9574}" type="slidenum">
              <a:rPr lang="en-TR" smtClean="0"/>
              <a:t>‹#›</a:t>
            </a:fld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2317282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pple Symbols" panose="02000000000000000000" pitchFamily="2" charset="-79"/>
          <a:ea typeface="Apple Symbols" panose="02000000000000000000" pitchFamily="2" charset="-79"/>
          <a:cs typeface="Apple Symbols" panose="02000000000000000000" pitchFamily="2" charset="-79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pple Symbols" panose="02000000000000000000" pitchFamily="2" charset="-79"/>
          <a:ea typeface="Apple Symbols" panose="02000000000000000000" pitchFamily="2" charset="-79"/>
          <a:cs typeface="Apple Symbols" panose="02000000000000000000" pitchFamily="2" charset="-79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pple Symbols" panose="02000000000000000000" pitchFamily="2" charset="-79"/>
          <a:ea typeface="Apple Symbols" panose="02000000000000000000" pitchFamily="2" charset="-79"/>
          <a:cs typeface="Apple Symbols" panose="02000000000000000000" pitchFamily="2" charset="-79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pple Symbols" panose="02000000000000000000" pitchFamily="2" charset="-79"/>
          <a:ea typeface="Apple Symbols" panose="02000000000000000000" pitchFamily="2" charset="-79"/>
          <a:cs typeface="Apple Symbols" panose="02000000000000000000" pitchFamily="2" charset="-79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pple Symbols" panose="02000000000000000000" pitchFamily="2" charset="-79"/>
          <a:ea typeface="Apple Symbols" panose="02000000000000000000" pitchFamily="2" charset="-79"/>
          <a:cs typeface="Apple Symbols" panose="02000000000000000000" pitchFamily="2" charset="-79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pple Symbols" panose="02000000000000000000" pitchFamily="2" charset="-79"/>
          <a:ea typeface="Apple Symbols" panose="02000000000000000000" pitchFamily="2" charset="-79"/>
          <a:cs typeface="Apple Symbols" panose="02000000000000000000" pitchFamily="2" charset="-79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CF25897-0552-7545-97AD-483872B2E8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T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17495D-D145-8947-9B48-22D30BEA00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A184AB-09FA-BD4C-A332-FB2D53CF734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8ABE0B-54C7-9F44-B4E6-A028E46DE8D8}" type="datetimeFigureOut">
              <a:rPr lang="en-TR" smtClean="0"/>
              <a:t>12.12.2021</a:t>
            </a:fld>
            <a:endParaRPr lang="en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454CF9-E758-8B47-BCDC-88E1D69E06B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T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5C6015-C5B1-7343-BA8E-B2F6131521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62DB67-25DE-4447-AB02-EE5AA51B9FEC}" type="slidenum">
              <a:rPr lang="en-TR" smtClean="0"/>
              <a:t>‹#›</a:t>
            </a:fld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4218158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issuu.com/s.c.williams-library/docs/de_divina_proportione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Relationship Id="rId9" Type="http://schemas.openxmlformats.org/officeDocument/2006/relationships/image" Target="../media/image41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cs.cornell.edu/courses/cs2110/2016fa/L23-Fibonacci/cs2110Fibonacci.pdf" TargetMode="External"/><Relationship Id="rId3" Type="http://schemas.openxmlformats.org/officeDocument/2006/relationships/hyperlink" Target="https://mathshistory.st-andrews.ac.uk/HistTopics/Golden_ratio/" TargetMode="External"/><Relationship Id="rId7" Type="http://schemas.openxmlformats.org/officeDocument/2006/relationships/hyperlink" Target="https://mathworld.wolfram.com/GoldenRatio.html" TargetMode="External"/><Relationship Id="rId2" Type="http://schemas.openxmlformats.org/officeDocument/2006/relationships/hyperlink" Target="https://www.goldennumber.net/golden-ratio-history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n.wikipedia.org/wiki/List_of_works_designed_with_the_golden_ratio" TargetMode="External"/><Relationship Id="rId5" Type="http://schemas.openxmlformats.org/officeDocument/2006/relationships/hyperlink" Target="https://www.projectrhea.org/rhea/index.php/Golden_Ratio:_History" TargetMode="External"/><Relationship Id="rId4" Type="http://schemas.openxmlformats.org/officeDocument/2006/relationships/hyperlink" Target="https://goldenratioandphi.weebly.com/the-golden-ratio-in-history.html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0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7FE699-8BD3-4D4D-B0AF-7AE322F73DC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n-TR" dirty="0"/>
              <a:t>The Golden Ratio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C634F13-BD8F-9F43-BD35-3B012470E20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/>
            <a:r>
              <a:rPr lang="en-TR" dirty="0">
                <a:latin typeface="Andale Mono" panose="020B0509000000000004" pitchFamily="49" charset="0"/>
                <a:cs typeface="Al Bayan Plain" pitchFamily="2" charset="-78"/>
              </a:rPr>
              <a:t>Göktuğ Öcal</a:t>
            </a:r>
          </a:p>
          <a:p>
            <a:pPr algn="l"/>
            <a:endParaRPr lang="en-TR" dirty="0">
              <a:latin typeface="Andale Mono" panose="020B0509000000000004" pitchFamily="49" charset="0"/>
              <a:cs typeface="Al Bayan Plain" pitchFamily="2" charset="-78"/>
            </a:endParaRPr>
          </a:p>
          <a:p>
            <a:pPr algn="l"/>
            <a:r>
              <a:rPr lang="en-TR" sz="1800" dirty="0">
                <a:latin typeface="Andale Mono" panose="020B0509000000000004" pitchFamily="49" charset="0"/>
                <a:cs typeface="Al Bayan Plain" pitchFamily="2" charset="-78"/>
              </a:rPr>
              <a:t>8.12.2021</a:t>
            </a:r>
          </a:p>
        </p:txBody>
      </p:sp>
    </p:spTree>
    <p:extLst>
      <p:ext uri="{BB962C8B-B14F-4D97-AF65-F5344CB8AC3E}">
        <p14:creationId xmlns:p14="http://schemas.microsoft.com/office/powerpoint/2010/main" val="39180423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1618B8-3BE0-4A4D-B68A-4DF277BB72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TR" dirty="0"/>
              <a:t>Great Pyramids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D66443-506D-3E42-9729-ADF4F38E3C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The Egyptian Great Pyramid</a:t>
            </a:r>
            <a:r>
              <a:rPr lang="en-US" dirty="0"/>
              <a:t>, one of the seven wonders, constructed in 2580-2560 BC, the Golden Ratio can be found: the ratio of the slant height of pyramid to half the base dimension is 1.61804, which is extremely close to the Golden Ratio.</a:t>
            </a:r>
            <a:endParaRPr lang="en-TR" dirty="0"/>
          </a:p>
        </p:txBody>
      </p:sp>
      <p:pic>
        <p:nvPicPr>
          <p:cNvPr id="8196" name="Picture 4" descr="Hiro&amp;#39;s E-Leaning blog: Great Pyramid of Giza">
            <a:extLst>
              <a:ext uri="{FF2B5EF4-FFF2-40B4-BE49-F238E27FC236}">
                <a16:creationId xmlns:a16="http://schemas.microsoft.com/office/drawing/2014/main" id="{29EAB560-F3F4-FE43-9DE0-85EF7DC5A1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3134" y="1690688"/>
            <a:ext cx="3721100" cy="2889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028C617-5956-7041-BB07-C69A851BE23A}"/>
                  </a:ext>
                </a:extLst>
              </p:cNvPr>
              <p:cNvSpPr txBox="1"/>
              <p:nvPr/>
            </p:nvSpPr>
            <p:spPr>
              <a:xfrm>
                <a:off x="8625129" y="4781387"/>
                <a:ext cx="2557110" cy="191097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TR" i="1" dirty="0" smtClean="0">
                          <a:latin typeface="Cambria Math" panose="02040503050406030204" pitchFamily="18" charset="0"/>
                        </a:rPr>
                        <m:t>115</m:t>
                      </m:r>
                      <m:r>
                        <a:rPr lang="tr-TR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TR" i="1" dirty="0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TR" i="1" dirty="0" smtClean="0">
                          <a:latin typeface="Cambria Math" panose="02040503050406030204" pitchFamily="18" charset="0"/>
                        </a:rPr>
                        <m:t> = 220 </m:t>
                      </m:r>
                      <m:r>
                        <a:rPr lang="en-TR" i="1" dirty="0" smtClean="0">
                          <a:latin typeface="Cambria Math" panose="02040503050406030204" pitchFamily="18" charset="0"/>
                        </a:rPr>
                        <m:t>𝑐𝑢𝑏𝑖𝑡𝑠</m:t>
                      </m:r>
                    </m:oMath>
                  </m:oMathPara>
                </a14:m>
                <a:endParaRPr lang="en-TR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TR" i="1" dirty="0" smtClean="0">
                          <a:latin typeface="Cambria Math" panose="02040503050406030204" pitchFamily="18" charset="0"/>
                        </a:rPr>
                        <m:t>146</m:t>
                      </m:r>
                      <m:r>
                        <a:rPr lang="tr-TR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TR" i="1" dirty="0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TR" i="1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TR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TR" i="1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TR" i="1" dirty="0" smtClean="0">
                          <a:latin typeface="Cambria Math" panose="02040503050406030204" pitchFamily="18" charset="0"/>
                        </a:rPr>
                        <m:t>280</m:t>
                      </m:r>
                      <m:r>
                        <a:rPr lang="en-TR" i="1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TR" i="1" dirty="0" smtClean="0">
                          <a:latin typeface="Cambria Math" panose="02040503050406030204" pitchFamily="18" charset="0"/>
                        </a:rPr>
                        <m:t>𝑐𝑢𝑏𝑖𝑡</m:t>
                      </m:r>
                      <m:r>
                        <a:rPr lang="en-TR" i="1" dirty="0"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tr-TR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TR" i="1" dirty="0" smtClean="0">
                          <a:latin typeface="Cambria Math" panose="02040503050406030204" pitchFamily="18" charset="0"/>
                        </a:rPr>
                        <m:t>185 </m:t>
                      </m:r>
                      <m:r>
                        <a:rPr lang="en-TR" i="1" dirty="0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TR" i="1" dirty="0" smtClean="0">
                          <a:latin typeface="Cambria Math" panose="02040503050406030204" pitchFamily="18" charset="0"/>
                        </a:rPr>
                        <m:t> =</m:t>
                      </m:r>
                      <m:r>
                        <a:rPr lang="tr-TR" b="0" i="1" dirty="0" smtClean="0">
                          <a:latin typeface="Cambria Math" panose="02040503050406030204" pitchFamily="18" charset="0"/>
                        </a:rPr>
                        <m:t>356</m:t>
                      </m:r>
                      <m:r>
                        <a:rPr lang="en-TR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TR" i="1" dirty="0" smtClean="0">
                          <a:latin typeface="Cambria Math" panose="02040503050406030204" pitchFamily="18" charset="0"/>
                        </a:rPr>
                        <m:t>𝑐𝑢𝑏𝑖𝑡𝑠</m:t>
                      </m:r>
                    </m:oMath>
                  </m:oMathPara>
                </a14:m>
                <a:endParaRPr lang="tr-TR" dirty="0"/>
              </a:p>
              <a:p>
                <a:endParaRPr lang="en-TR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TR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b="0" i="1" dirty="0" smtClean="0">
                              <a:latin typeface="Cambria Math" panose="02040503050406030204" pitchFamily="18" charset="0"/>
                            </a:rPr>
                            <m:t>356</m:t>
                          </m:r>
                        </m:num>
                        <m:den>
                          <m:r>
                            <a:rPr lang="tr-TR" b="0" i="1" dirty="0" smtClean="0">
                              <a:latin typeface="Cambria Math" panose="02040503050406030204" pitchFamily="18" charset="0"/>
                            </a:rPr>
                            <m:t>220</m:t>
                          </m:r>
                        </m:den>
                      </m:f>
                      <m:r>
                        <a:rPr lang="en-TR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≅</m:t>
                      </m:r>
                      <m:r>
                        <a:rPr lang="tr-TR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1.681</m:t>
                      </m:r>
                    </m:oMath>
                  </m:oMathPara>
                </a14:m>
                <a:endParaRPr lang="en-TR" dirty="0"/>
              </a:p>
              <a:p>
                <a:endParaRPr lang="en-TR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028C617-5956-7041-BB07-C69A851BE2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25129" y="4781387"/>
                <a:ext cx="2557110" cy="1910972"/>
              </a:xfrm>
              <a:prstGeom prst="rect">
                <a:avLst/>
              </a:prstGeom>
              <a:blipFill>
                <a:blip r:embed="rId3"/>
                <a:stretch>
                  <a:fillRect t="-1316"/>
                </a:stretch>
              </a:blipFill>
            </p:spPr>
            <p:txBody>
              <a:bodyPr/>
              <a:lstStyle/>
              <a:p>
                <a:r>
                  <a:rPr lang="en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024274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20239F-733B-C24F-96D1-C09FE63F69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TR" dirty="0"/>
              <a:t>Great Pyramids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CEE39DBF-12E6-1F46-9AB6-FB5841F936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317600"/>
            <a:ext cx="4709340" cy="554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2AD9AF31-D9F4-FF4A-95A1-A315E04C47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4462" y="1690688"/>
            <a:ext cx="4961576" cy="5167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1679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436BD5-2D3F-084A-A9CD-E6B4B663E8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TR" dirty="0"/>
              <a:t>Parthenon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90AC55-F3C7-754F-BBBB-3610409D08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Phidias</a:t>
            </a:r>
            <a:r>
              <a:rPr lang="en-US" dirty="0"/>
              <a:t> (500 BC – 432 BC), a Greek sculptor and mathematician, studied phi and applied golden ratio to the design of sculptures for the </a:t>
            </a:r>
            <a:r>
              <a:rPr lang="en-US" b="1" dirty="0"/>
              <a:t>Parthenon</a:t>
            </a:r>
            <a:r>
              <a:rPr lang="en-US" dirty="0"/>
              <a:t>.</a:t>
            </a:r>
            <a:endParaRPr lang="en-TR" dirty="0"/>
          </a:p>
        </p:txBody>
      </p:sp>
      <p:pic>
        <p:nvPicPr>
          <p:cNvPr id="10242" name="Picture 2">
            <a:extLst>
              <a:ext uri="{FF2B5EF4-FFF2-40B4-BE49-F238E27FC236}">
                <a16:creationId xmlns:a16="http://schemas.microsoft.com/office/drawing/2014/main" id="{D0E0C95D-C5A9-9F4E-BD8E-CEEDF02A1C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2474" y="1690688"/>
            <a:ext cx="4399355" cy="2721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>
            <a:extLst>
              <a:ext uri="{FF2B5EF4-FFF2-40B4-BE49-F238E27FC236}">
                <a16:creationId xmlns:a16="http://schemas.microsoft.com/office/drawing/2014/main" id="{703DDF35-7292-054C-9D19-92D04B7ACD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1340" y="4553958"/>
            <a:ext cx="3721622" cy="2210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7CF3648-5485-D246-93A8-B8871FBABDC9}"/>
              </a:ext>
            </a:extLst>
          </p:cNvPr>
          <p:cNvSpPr/>
          <p:nvPr/>
        </p:nvSpPr>
        <p:spPr>
          <a:xfrm>
            <a:off x="10089776" y="5065059"/>
            <a:ext cx="1048870" cy="63649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60C1FC5-37B6-094B-BA9A-C40364A9DF9C}"/>
              </a:ext>
            </a:extLst>
          </p:cNvPr>
          <p:cNvSpPr/>
          <p:nvPr/>
        </p:nvSpPr>
        <p:spPr>
          <a:xfrm>
            <a:off x="10734674" y="5065059"/>
            <a:ext cx="403971" cy="63649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12050492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32336E-93EB-6C48-AA32-D7661CC860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TR" dirty="0"/>
              <a:t>Euclid’s Elements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E2A710-EED1-534F-B623-5F1BAB6FC9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610815" cy="4351338"/>
          </a:xfrm>
        </p:spPr>
        <p:txBody>
          <a:bodyPr>
            <a:normAutofit/>
          </a:bodyPr>
          <a:lstStyle/>
          <a:p>
            <a:r>
              <a:rPr lang="en-US" b="1" dirty="0"/>
              <a:t>Euclid</a:t>
            </a:r>
            <a:r>
              <a:rPr lang="en-US" dirty="0"/>
              <a:t> (365 BC – 300 BC), in “Elements” referred to dividing a line at the phi point as </a:t>
            </a:r>
            <a:r>
              <a:rPr lang="en-US" i="1" dirty="0"/>
              <a:t>“dividing a line in the extreme and mean ratio.” </a:t>
            </a:r>
            <a:r>
              <a:rPr lang="en-US" dirty="0"/>
              <a:t>This later gave rise to the use of the term mean in the </a:t>
            </a:r>
            <a:r>
              <a:rPr lang="en-US" b="1" dirty="0"/>
              <a:t>golden mean</a:t>
            </a:r>
            <a:r>
              <a:rPr lang="en-US" dirty="0"/>
              <a:t>. </a:t>
            </a:r>
          </a:p>
          <a:p>
            <a:r>
              <a:rPr lang="en-US" dirty="0"/>
              <a:t>He also linked this number to the construction of a </a:t>
            </a:r>
            <a:r>
              <a:rPr lang="en-US" b="1" dirty="0"/>
              <a:t>pentagram</a:t>
            </a:r>
            <a:r>
              <a:rPr lang="en-US" dirty="0"/>
              <a:t>.</a:t>
            </a:r>
            <a:endParaRPr lang="en-TR" dirty="0"/>
          </a:p>
        </p:txBody>
      </p:sp>
      <p:pic>
        <p:nvPicPr>
          <p:cNvPr id="11266" name="Picture 2" descr="Golden2">
            <a:extLst>
              <a:ext uri="{FF2B5EF4-FFF2-40B4-BE49-F238E27FC236}">
                <a16:creationId xmlns:a16="http://schemas.microsoft.com/office/drawing/2014/main" id="{642CFE45-7071-0D4D-AD2C-ABA868D173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661988"/>
            <a:ext cx="289560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Golden3">
            <a:extLst>
              <a:ext uri="{FF2B5EF4-FFF2-40B4-BE49-F238E27FC236}">
                <a16:creationId xmlns:a16="http://schemas.microsoft.com/office/drawing/2014/main" id="{11B863F5-8729-5B42-A8EB-D039C1FCD4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2938346"/>
            <a:ext cx="2895600" cy="2915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Öklid - Vikipedi">
            <a:extLst>
              <a:ext uri="{FF2B5EF4-FFF2-40B4-BE49-F238E27FC236}">
                <a16:creationId xmlns:a16="http://schemas.microsoft.com/office/drawing/2014/main" id="{6F9F6192-0C96-D145-8E9C-93B5BDA6346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lum bright="70000" contrast="-70000"/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49" b="44013"/>
          <a:stretch/>
        </p:blipFill>
        <p:spPr bwMode="auto">
          <a:xfrm>
            <a:off x="4890675" y="544763"/>
            <a:ext cx="1205325" cy="966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>
            <a:extLst>
              <a:ext uri="{FF2B5EF4-FFF2-40B4-BE49-F238E27FC236}">
                <a16:creationId xmlns:a16="http://schemas.microsoft.com/office/drawing/2014/main" id="{C5BA3843-2973-EA40-9A4A-D59AA2BC72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799776"/>
            <a:ext cx="1155853" cy="1377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82420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189920-21A2-C143-89C7-D812721DC6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TR" dirty="0"/>
              <a:t>Leonard Fibonacci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F083F3-3D94-4348-BEC7-174FDE6467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Fibonacci sequence is named after Leonardo Pisano Bonacci (aka </a:t>
            </a:r>
            <a:r>
              <a:rPr lang="en-US" dirty="0" err="1"/>
              <a:t>Bigollo</a:t>
            </a:r>
            <a:r>
              <a:rPr lang="en-US" dirty="0"/>
              <a:t>) of Pisa, an Italian born in 1170 , who later became known as </a:t>
            </a:r>
            <a:r>
              <a:rPr lang="en-US" b="1" dirty="0"/>
              <a:t>Leonardo Fibonacci</a:t>
            </a:r>
            <a:r>
              <a:rPr lang="en-US" dirty="0"/>
              <a:t>.</a:t>
            </a:r>
          </a:p>
          <a:p>
            <a:r>
              <a:rPr lang="en-US" dirty="0"/>
              <a:t>He may not have realized that his sequence of numbers had a connection with Phi but Fibonacci is responsible for gets the closest to achieving this.</a:t>
            </a:r>
            <a:endParaRPr lang="en-TR" dirty="0"/>
          </a:p>
        </p:txBody>
      </p:sp>
      <p:pic>
        <p:nvPicPr>
          <p:cNvPr id="12290" name="Picture 2" descr="Leonardo Fibonacci - Turkcewiki.org">
            <a:extLst>
              <a:ext uri="{FF2B5EF4-FFF2-40B4-BE49-F238E27FC236}">
                <a16:creationId xmlns:a16="http://schemas.microsoft.com/office/drawing/2014/main" id="{3FCE83DD-679A-464C-9BAB-C14960C349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3444" y="867801"/>
            <a:ext cx="2740356" cy="3133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59901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642FEB-28EB-A748-9C98-3AA53B2049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TR" dirty="0"/>
              <a:t>Leonardo Da Vinci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73AD1B-6768-1D45-B714-11ED49DD9A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 about 1487, </a:t>
            </a:r>
            <a:r>
              <a:rPr lang="en-US" b="1" dirty="0"/>
              <a:t>Leonardo da Vinci </a:t>
            </a:r>
            <a:r>
              <a:rPr lang="en-US" dirty="0"/>
              <a:t>created the famous Vitruvian Man, in which he drew a picture of a man’s body that has measurements that approximate the Golden Ratio.</a:t>
            </a:r>
          </a:p>
          <a:p>
            <a:r>
              <a:rPr lang="en-US" dirty="0"/>
              <a:t>In 1509 Da Vinci contributed to a three volume work, called </a:t>
            </a:r>
            <a:r>
              <a:rPr lang="en-US" b="1" dirty="0"/>
              <a:t>The Divine Proportion </a:t>
            </a:r>
            <a:r>
              <a:rPr lang="en-US" dirty="0"/>
              <a:t>written by Franciscan friar and mathematician </a:t>
            </a:r>
            <a:r>
              <a:rPr lang="en-US" b="1" dirty="0"/>
              <a:t>Fra Luca </a:t>
            </a:r>
            <a:r>
              <a:rPr lang="en-US" b="1" dirty="0" err="1"/>
              <a:t>Pacioli</a:t>
            </a:r>
            <a:r>
              <a:rPr lang="en-US" dirty="0"/>
              <a:t>.</a:t>
            </a:r>
          </a:p>
          <a:p>
            <a:r>
              <a:rPr lang="en-US" sz="1800" dirty="0"/>
              <a:t>He believed that the properties of this special number were related to and expressions of certain characteristics of God</a:t>
            </a:r>
            <a:endParaRPr lang="en-TR" sz="1800" dirty="0"/>
          </a:p>
        </p:txBody>
      </p:sp>
      <p:pic>
        <p:nvPicPr>
          <p:cNvPr id="13314" name="Picture 2" descr="Picture">
            <a:extLst>
              <a:ext uri="{FF2B5EF4-FFF2-40B4-BE49-F238E27FC236}">
                <a16:creationId xmlns:a16="http://schemas.microsoft.com/office/drawing/2014/main" id="{DA57CA3F-3090-B449-8593-D15307127D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1558" y="1027906"/>
            <a:ext cx="3517900" cy="515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Leonardo Da Vinci Kimdir? Hayatı ve Eserleri - Tarihli Sanat">
            <a:extLst>
              <a:ext uri="{FF2B5EF4-FFF2-40B4-BE49-F238E27FC236}">
                <a16:creationId xmlns:a16="http://schemas.microsoft.com/office/drawing/2014/main" id="{F702A364-0A55-114F-9DC8-E54955016D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7849" y="681037"/>
            <a:ext cx="1108151" cy="692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3873395-77F5-1F4A-90E4-0FEB7C18A054}"/>
              </a:ext>
            </a:extLst>
          </p:cNvPr>
          <p:cNvSpPr/>
          <p:nvPr/>
        </p:nvSpPr>
        <p:spPr>
          <a:xfrm>
            <a:off x="838200" y="6492875"/>
            <a:ext cx="6718738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TR" sz="1050" dirty="0">
                <a:hlinkClick r:id="rId4"/>
              </a:rPr>
              <a:t>https://issuu.com/s.c.williams-library/docs/de_divina_proportione</a:t>
            </a:r>
            <a:endParaRPr lang="en-TR" sz="1050" dirty="0"/>
          </a:p>
        </p:txBody>
      </p:sp>
    </p:spTree>
    <p:extLst>
      <p:ext uri="{BB962C8B-B14F-4D97-AF65-F5344CB8AC3E}">
        <p14:creationId xmlns:p14="http://schemas.microsoft.com/office/powerpoint/2010/main" val="26058801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B9336C-53EF-CE47-A71E-4B0F3F6462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TR" dirty="0"/>
              <a:t>Leonardo Da Vinci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B040FC2-FF78-D44C-9D20-69D74DAEF9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1135" y="1523999"/>
            <a:ext cx="3230869" cy="4817327"/>
          </a:xfrm>
          <a:prstGeom prst="rect">
            <a:avLst/>
          </a:prstGeom>
        </p:spPr>
      </p:pic>
      <p:pic>
        <p:nvPicPr>
          <p:cNvPr id="14338" name="Picture 2">
            <a:extLst>
              <a:ext uri="{FF2B5EF4-FFF2-40B4-BE49-F238E27FC236}">
                <a16:creationId xmlns:a16="http://schemas.microsoft.com/office/drawing/2014/main" id="{EFA84AA6-77CA-EC43-A892-58384559AA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199" y="1523999"/>
            <a:ext cx="3661169" cy="4817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Leonardo Da Vinci, Salvator Mundi and the Divine Proportion">
            <a:extLst>
              <a:ext uri="{FF2B5EF4-FFF2-40B4-BE49-F238E27FC236}">
                <a16:creationId xmlns:a16="http://schemas.microsoft.com/office/drawing/2014/main" id="{1822FC13-4E64-214D-BA74-B6CEAC3A55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7865" y="1523999"/>
            <a:ext cx="3411492" cy="4911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32744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74E8AE-7D10-564C-8BD7-BA6E67FF51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TR" dirty="0"/>
              <a:t>Johannes Kepler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52B2CF-B8A0-624B-8AAB-55AAEB5523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German astronomer and mathematician </a:t>
            </a:r>
            <a:r>
              <a:rPr lang="en-TR" dirty="0"/>
              <a:t>(1571–1630).</a:t>
            </a:r>
          </a:p>
          <a:p>
            <a:r>
              <a:rPr lang="en-US" dirty="0"/>
              <a:t>In his work World Harmonic, "</a:t>
            </a:r>
            <a:r>
              <a:rPr lang="en-US" b="1" dirty="0" err="1"/>
              <a:t>Harmonices</a:t>
            </a:r>
            <a:r>
              <a:rPr lang="en-US" b="1" dirty="0"/>
              <a:t> Mundi</a:t>
            </a:r>
            <a:r>
              <a:rPr lang="en-US" dirty="0"/>
              <a:t>" (1619), Kepler speaks in connection with music of the spheres and the ratios of tone intervals about the golden ratio, the "</a:t>
            </a:r>
            <a:r>
              <a:rPr lang="en-US" dirty="0" err="1"/>
              <a:t>proportio</a:t>
            </a:r>
            <a:r>
              <a:rPr lang="en-US" dirty="0"/>
              <a:t> </a:t>
            </a:r>
            <a:r>
              <a:rPr lang="en-US" dirty="0" err="1"/>
              <a:t>divina</a:t>
            </a:r>
            <a:r>
              <a:rPr lang="en-US" dirty="0"/>
              <a:t>".</a:t>
            </a:r>
          </a:p>
          <a:p>
            <a:r>
              <a:rPr lang="en-US" b="1" dirty="0"/>
              <a:t>Kepler also formulates the approximation of the golden ratio by the proportions of consecutive Fibonacci numbers.</a:t>
            </a:r>
            <a:endParaRPr lang="en-TR" b="1" dirty="0"/>
          </a:p>
        </p:txBody>
      </p:sp>
      <p:pic>
        <p:nvPicPr>
          <p:cNvPr id="15362" name="Picture 2" descr="Kepler&amp;#39;s Third Law and The &amp;quot;Harmonices Mundi&amp;quot; | Inters.org">
            <a:extLst>
              <a:ext uri="{FF2B5EF4-FFF2-40B4-BE49-F238E27FC236}">
                <a16:creationId xmlns:a16="http://schemas.microsoft.com/office/drawing/2014/main" id="{A820C8D4-4C15-414E-8AA9-EC4A52874D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8523" y="1061996"/>
            <a:ext cx="4250745" cy="4734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Johannes Kepler - Vikipedi">
            <a:extLst>
              <a:ext uri="{FF2B5EF4-FFF2-40B4-BE49-F238E27FC236}">
                <a16:creationId xmlns:a16="http://schemas.microsoft.com/office/drawing/2014/main" id="{5CED55E2-6B0F-834C-BB48-05A14067406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688"/>
          <a:stretch/>
        </p:blipFill>
        <p:spPr bwMode="auto">
          <a:xfrm>
            <a:off x="5141124" y="607341"/>
            <a:ext cx="954876" cy="909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14459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6551D7-341A-5942-8B7D-BF9F2FEEC0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TR" dirty="0"/>
              <a:t>The Term Golden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30F12A-594F-514E-9EBE-D4F9706C64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It is believed that Martin Ohm (1792–1872) was the first person to use the term “golden” to describe the golden ratio.</a:t>
            </a:r>
          </a:p>
        </p:txBody>
      </p:sp>
      <p:pic>
        <p:nvPicPr>
          <p:cNvPr id="17410" name="Picture 2" descr="Martin Ohm (1792 - 1872) - Biography - MacTutor History of Mathematics">
            <a:extLst>
              <a:ext uri="{FF2B5EF4-FFF2-40B4-BE49-F238E27FC236}">
                <a16:creationId xmlns:a16="http://schemas.microsoft.com/office/drawing/2014/main" id="{F9EE95C2-5F8E-6E4F-AF45-77A8ED733A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8250" y="658397"/>
            <a:ext cx="2170305" cy="2770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03650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2CA411-1535-EF4E-95EE-535442B2C0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TR" dirty="0"/>
              <a:t>Phi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A2029D-B881-424E-9758-1F4E15CC04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Mark Barr used the Greek letter phi (</a:t>
            </a:r>
            <a:r>
              <a:rPr lang="el-GR" dirty="0"/>
              <a:t>Φ) </a:t>
            </a:r>
            <a:r>
              <a:rPr lang="en-US" dirty="0"/>
              <a:t>to designate the golden ratio in commemoration of the Greek sculptor Phidias.</a:t>
            </a:r>
          </a:p>
          <a:p>
            <a:endParaRPr lang="en-TR" dirty="0"/>
          </a:p>
        </p:txBody>
      </p:sp>
      <p:pic>
        <p:nvPicPr>
          <p:cNvPr id="18434" name="Picture 2" descr="Mark Barr - Alchetron, The Free Social Encyclopedia">
            <a:extLst>
              <a:ext uri="{FF2B5EF4-FFF2-40B4-BE49-F238E27FC236}">
                <a16:creationId xmlns:a16="http://schemas.microsoft.com/office/drawing/2014/main" id="{6909CE3D-F8B8-0B45-B2D7-CF6E57D5D4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9717" y="889000"/>
            <a:ext cx="2540000" cy="2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6" name="Picture 4" descr="Mark Barr - Wikiwand">
            <a:extLst>
              <a:ext uri="{FF2B5EF4-FFF2-40B4-BE49-F238E27FC236}">
                <a16:creationId xmlns:a16="http://schemas.microsoft.com/office/drawing/2014/main" id="{FAD0DFC2-9718-C548-8CC2-2FED87503E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8717" y="4159250"/>
            <a:ext cx="3302000" cy="2197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63984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6FCE28-A598-1548-AFBB-B26B6C1B30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TR" dirty="0"/>
              <a:t>The Golden Ratio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90FC71-23C0-494C-9D8F-D2542EC686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n-TR" dirty="0"/>
              <a:t>Math</a:t>
            </a:r>
          </a:p>
          <a:p>
            <a:pPr lvl="1"/>
            <a:r>
              <a:rPr lang="en-TR" dirty="0"/>
              <a:t>Ratio</a:t>
            </a:r>
          </a:p>
          <a:p>
            <a:pPr lvl="1"/>
            <a:r>
              <a:rPr lang="en-TR" dirty="0"/>
              <a:t>Fibonacci Sequence</a:t>
            </a:r>
          </a:p>
          <a:p>
            <a:pPr lvl="1"/>
            <a:r>
              <a:rPr lang="en-TR" dirty="0"/>
              <a:t>Fibonacci and Golden Ratio</a:t>
            </a:r>
          </a:p>
          <a:p>
            <a:pPr marL="514350" indent="-514350">
              <a:buAutoNum type="arabicPeriod"/>
            </a:pPr>
            <a:r>
              <a:rPr lang="en-TR" dirty="0"/>
              <a:t>History</a:t>
            </a:r>
          </a:p>
          <a:p>
            <a:pPr lvl="1"/>
            <a:r>
              <a:rPr lang="en-TR" dirty="0"/>
              <a:t>Great Pyramid and Parthenon</a:t>
            </a:r>
          </a:p>
          <a:p>
            <a:pPr lvl="1"/>
            <a:r>
              <a:rPr lang="en-TR" dirty="0"/>
              <a:t>Euclid</a:t>
            </a:r>
          </a:p>
          <a:p>
            <a:pPr lvl="1"/>
            <a:r>
              <a:rPr lang="en-TR" dirty="0"/>
              <a:t>Fibonacci</a:t>
            </a:r>
          </a:p>
          <a:p>
            <a:pPr lvl="1"/>
            <a:r>
              <a:rPr lang="en-TR" dirty="0"/>
              <a:t>Da Vinci</a:t>
            </a:r>
          </a:p>
          <a:p>
            <a:pPr lvl="1"/>
            <a:r>
              <a:rPr lang="en-TR" dirty="0"/>
              <a:t>Kepler</a:t>
            </a:r>
          </a:p>
        </p:txBody>
      </p:sp>
    </p:spTree>
    <p:extLst>
      <p:ext uri="{BB962C8B-B14F-4D97-AF65-F5344CB8AC3E}">
        <p14:creationId xmlns:p14="http://schemas.microsoft.com/office/powerpoint/2010/main" val="5670459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What Is The Golden Ratio &amp;amp; How Can It Help Your Art? - Haydn Symons">
            <a:extLst>
              <a:ext uri="{FF2B5EF4-FFF2-40B4-BE49-F238E27FC236}">
                <a16:creationId xmlns:a16="http://schemas.microsoft.com/office/drawing/2014/main" id="{6746A576-F71F-5449-958F-A8495DF0DA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792" y="4476363"/>
            <a:ext cx="4410721" cy="2016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How To Use the Golden Ratio To Improve Your Photography - Apogee Photo  Magazine">
            <a:extLst>
              <a:ext uri="{FF2B5EF4-FFF2-40B4-BE49-F238E27FC236}">
                <a16:creationId xmlns:a16="http://schemas.microsoft.com/office/drawing/2014/main" id="{5F5EA33D-A649-E640-99C4-36F9D990A0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439" y="2457485"/>
            <a:ext cx="2828693" cy="1882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0" name="Picture 6" descr="Golden Ratio in Logo Design - Zeka Design">
            <a:extLst>
              <a:ext uri="{FF2B5EF4-FFF2-40B4-BE49-F238E27FC236}">
                <a16:creationId xmlns:a16="http://schemas.microsoft.com/office/drawing/2014/main" id="{0862F23D-9C47-D84A-8A65-D24F51A076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439" y="4476363"/>
            <a:ext cx="4033024" cy="2016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2" name="Picture 8" descr="Aston Martin, James Bond and the Golden Ratio">
            <a:extLst>
              <a:ext uri="{FF2B5EF4-FFF2-40B4-BE49-F238E27FC236}">
                <a16:creationId xmlns:a16="http://schemas.microsoft.com/office/drawing/2014/main" id="{9BAED780-53FE-214D-B5A3-CB1E7E99D1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1" y="464116"/>
            <a:ext cx="3817434" cy="1867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4" name="Picture 10" descr="The examples of &amp;#39;golden ratio&amp;#39; that occurs in nature, source:... | Download  Scientific Diagram">
            <a:extLst>
              <a:ext uri="{FF2B5EF4-FFF2-40B4-BE49-F238E27FC236}">
                <a16:creationId xmlns:a16="http://schemas.microsoft.com/office/drawing/2014/main" id="{4142ED32-6C3D-AE42-BAC2-161BA78567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439" y="458557"/>
            <a:ext cx="5789337" cy="1873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6" name="Picture 12" descr="ALL ABOUT THE GOLDEN RATIO IN NATURE AND HOW IT CREATES PERFECT ALIGNMENT">
            <a:extLst>
              <a:ext uri="{FF2B5EF4-FFF2-40B4-BE49-F238E27FC236}">
                <a16:creationId xmlns:a16="http://schemas.microsoft.com/office/drawing/2014/main" id="{EA24AAB7-2C57-1443-A404-0432E8AC42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4862" y="2464299"/>
            <a:ext cx="3393688" cy="1879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8" name="Picture 14" descr="Aesthetic Exploration: The Golden Ratio – Aesthetics of Design">
            <a:extLst>
              <a:ext uri="{FF2B5EF4-FFF2-40B4-BE49-F238E27FC236}">
                <a16:creationId xmlns:a16="http://schemas.microsoft.com/office/drawing/2014/main" id="{1130A6F1-2635-AA4A-9F0F-A291984DA1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152" y="2457485"/>
            <a:ext cx="3063316" cy="1894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19650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C3C052-FD3B-FD46-87EF-5212AF0E8B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TR" dirty="0"/>
              <a:t>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080281-3022-B048-A4C7-B062ED90AB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6718738" cy="4351338"/>
          </a:xfrm>
        </p:spPr>
        <p:txBody>
          <a:bodyPr>
            <a:normAutofit/>
          </a:bodyPr>
          <a:lstStyle/>
          <a:p>
            <a:r>
              <a:rPr lang="en-US" sz="1800" dirty="0">
                <a:hlinkClick r:id="rId2"/>
              </a:rPr>
              <a:t>https://www.goldennumber.net/golden-ratio-history/</a:t>
            </a:r>
            <a:endParaRPr lang="en-US" sz="1800" dirty="0"/>
          </a:p>
          <a:p>
            <a:r>
              <a:rPr lang="en-US" sz="1800" dirty="0">
                <a:hlinkClick r:id="rId3"/>
              </a:rPr>
              <a:t>https://mathshistory.st-andrews.ac.uk/HistTopics/Golden_ratio/</a:t>
            </a:r>
            <a:endParaRPr lang="en-US" sz="1800" dirty="0"/>
          </a:p>
          <a:p>
            <a:r>
              <a:rPr lang="en-US" sz="1800" dirty="0">
                <a:hlinkClick r:id="rId4"/>
              </a:rPr>
              <a:t>https://goldenratioandphi.weebly.com/the-golden-ratio-in-history.html</a:t>
            </a:r>
            <a:endParaRPr lang="en-US" sz="1800" dirty="0"/>
          </a:p>
          <a:p>
            <a:r>
              <a:rPr lang="en-US" sz="1800" dirty="0">
                <a:hlinkClick r:id="rId5"/>
              </a:rPr>
              <a:t>https://www.projectrhea.org/rhea/index.php/Golden_Ratio:_History</a:t>
            </a:r>
            <a:endParaRPr lang="en-US" sz="1800" dirty="0"/>
          </a:p>
          <a:p>
            <a:r>
              <a:rPr lang="en-US" sz="1800" dirty="0">
                <a:hlinkClick r:id="rId6"/>
              </a:rPr>
              <a:t>https://en.wikipedia.org/wiki/List_of_works_designed_with_the_golden_ratio</a:t>
            </a:r>
            <a:endParaRPr lang="en-US" sz="1800" dirty="0"/>
          </a:p>
          <a:p>
            <a:r>
              <a:rPr lang="en-US" sz="1800" dirty="0">
                <a:hlinkClick r:id="rId7"/>
              </a:rPr>
              <a:t>https://mathworld.wolfram.com/GoldenRatio.html</a:t>
            </a:r>
            <a:endParaRPr lang="en-US" sz="1800" dirty="0"/>
          </a:p>
          <a:p>
            <a:r>
              <a:rPr lang="en-US" sz="1800" dirty="0">
                <a:hlinkClick r:id="rId8"/>
              </a:rPr>
              <a:t>https://www.cs.cornell.edu/courses/cs2110/2016fa/L23-Fibonacci/cs2110Fibonacci.pdf</a:t>
            </a: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endParaRPr lang="en-TR" sz="1800" dirty="0"/>
          </a:p>
        </p:txBody>
      </p:sp>
    </p:spTree>
    <p:extLst>
      <p:ext uri="{BB962C8B-B14F-4D97-AF65-F5344CB8AC3E}">
        <p14:creationId xmlns:p14="http://schemas.microsoft.com/office/powerpoint/2010/main" val="39768993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8D1A92-2224-2343-9DC8-32A24BE6CA9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n-TR" dirty="0"/>
              <a:t>Thanks!</a:t>
            </a:r>
          </a:p>
        </p:txBody>
      </p:sp>
    </p:spTree>
    <p:extLst>
      <p:ext uri="{BB962C8B-B14F-4D97-AF65-F5344CB8AC3E}">
        <p14:creationId xmlns:p14="http://schemas.microsoft.com/office/powerpoint/2010/main" val="40563375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6ECCE2-4959-B84D-9781-DCB3D9E701E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n-TR" dirty="0"/>
              <a:t>Math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A627BA6-4B81-1842-9799-E2800FB06DE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/>
            <a:r>
              <a:rPr lang="en-TR" dirty="0"/>
              <a:t>Fibonacci Sequence, Golden Ratio, Golden Rectangle, Recurrence Relation</a:t>
            </a:r>
          </a:p>
        </p:txBody>
      </p:sp>
    </p:spTree>
    <p:extLst>
      <p:ext uri="{BB962C8B-B14F-4D97-AF65-F5344CB8AC3E}">
        <p14:creationId xmlns:p14="http://schemas.microsoft.com/office/powerpoint/2010/main" val="40201276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38ED56-67F7-3841-914C-F62C6AD66B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TR" dirty="0"/>
              <a:t>Ratio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D528851-34B2-9B4E-BE41-8E06419871A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Golden ratio is often denoted by the Greek letter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𝜑</m:t>
                    </m:r>
                  </m:oMath>
                </a14:m>
                <a:r>
                  <a:rPr lang="en-TR" dirty="0"/>
                  <a:t> (phi).</a:t>
                </a:r>
              </a:p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𝜑</m:t>
                    </m:r>
                    <m:r>
                      <a:rPr lang="tr-T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≅</m:t>
                    </m:r>
                    <m:r>
                      <a:rPr lang="tr-T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1.618</m:t>
                    </m:r>
                  </m:oMath>
                </a14:m>
                <a:endParaRPr lang="en-TR" i="1" dirty="0"/>
              </a:p>
              <a:p>
                <a:r>
                  <a:rPr lang="en-US" dirty="0"/>
                  <a:t>Golden section, golden mean, divine proportion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𝜑</m:t>
                    </m:r>
                    <m:r>
                      <a:rPr lang="tr-T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tr-T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tr-T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1+ </m:t>
                        </m:r>
                        <m:rad>
                          <m:radPr>
                            <m:degHide m:val="on"/>
                            <m:ctrlPr>
                              <a:rPr lang="tr-T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tr-T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5</m:t>
                            </m:r>
                          </m:e>
                        </m:rad>
                      </m:num>
                      <m:den>
                        <m:r>
                          <a:rPr lang="tr-T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TR" dirty="0"/>
                  <a:t>, where it comes from?</a:t>
                </a:r>
              </a:p>
              <a:p>
                <a:endParaRPr lang="en-TR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D528851-34B2-9B4E-BE41-8E06419871A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796" t="-2035" r="-1397"/>
                </a:stretch>
              </a:blipFill>
            </p:spPr>
            <p:txBody>
              <a:bodyPr/>
              <a:lstStyle/>
              <a:p>
                <a:r>
                  <a:rPr lang="en-T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74" name="Picture 2">
            <a:extLst>
              <a:ext uri="{FF2B5EF4-FFF2-40B4-BE49-F238E27FC236}">
                <a16:creationId xmlns:a16="http://schemas.microsoft.com/office/drawing/2014/main" id="{46E01F9C-5FEA-0C44-9242-1CD99CA206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9800" y="3455165"/>
            <a:ext cx="2794000" cy="256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3897D2F3-83DD-6347-B998-2FEF37EF6EBA}"/>
                  </a:ext>
                </a:extLst>
              </p:cNvPr>
              <p:cNvSpPr/>
              <p:nvPr/>
            </p:nvSpPr>
            <p:spPr>
              <a:xfrm>
                <a:off x="9093198" y="2186264"/>
                <a:ext cx="1727204" cy="61824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num>
                        <m:den>
                          <m:r>
                            <a:rPr lang="tr-T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  <m:r>
                        <a:rPr lang="tr-T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tr-T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num>
                        <m:den>
                          <m:r>
                            <a:rPr lang="tr-T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den>
                      </m:f>
                      <m:r>
                        <a:rPr lang="tr-T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𝜑</m:t>
                      </m:r>
                    </m:oMath>
                  </m:oMathPara>
                </a14:m>
                <a:endParaRPr lang="en-TR" dirty="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3897D2F3-83DD-6347-B998-2FEF37EF6EB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93198" y="2186264"/>
                <a:ext cx="1727204" cy="618246"/>
              </a:xfrm>
              <a:prstGeom prst="rect">
                <a:avLst/>
              </a:prstGeom>
              <a:blipFill>
                <a:blip r:embed="rId4"/>
                <a:stretch>
                  <a:fillRect b="-6122"/>
                </a:stretch>
              </a:blipFill>
            </p:spPr>
            <p:txBody>
              <a:bodyPr/>
              <a:lstStyle/>
              <a:p>
                <a:r>
                  <a:rPr lang="en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EC1902E1-93BF-0D43-B62E-4E32634B129D}"/>
                  </a:ext>
                </a:extLst>
              </p:cNvPr>
              <p:cNvSpPr/>
              <p:nvPr/>
            </p:nvSpPr>
            <p:spPr>
              <a:xfrm>
                <a:off x="9146001" y="6185098"/>
                <a:ext cx="1621598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1400" b="0" i="1" smtClean="0">
                          <a:latin typeface="Cambria Math" panose="02040503050406030204" pitchFamily="18" charset="0"/>
                        </a:rPr>
                        <m:t>𝐺𝑜𝑙𝑑𝑒𝑛</m:t>
                      </m:r>
                      <m:r>
                        <a:rPr lang="tr-TR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tr-TR" sz="1400" b="0" i="1" smtClean="0">
                          <a:latin typeface="Cambria Math" panose="02040503050406030204" pitchFamily="18" charset="0"/>
                        </a:rPr>
                        <m:t>𝑟𝑒𝑐𝑡𝑎𝑛𝑔𝑙𝑒</m:t>
                      </m:r>
                    </m:oMath>
                  </m:oMathPara>
                </a14:m>
                <a:endParaRPr lang="en-TR" sz="1400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EC1902E1-93BF-0D43-B62E-4E32634B129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6001" y="6185098"/>
                <a:ext cx="1621598" cy="307777"/>
              </a:xfrm>
              <a:prstGeom prst="rect">
                <a:avLst/>
              </a:prstGeom>
              <a:blipFill>
                <a:blip r:embed="rId5"/>
                <a:stretch>
                  <a:fillRect b="-12000"/>
                </a:stretch>
              </a:blipFill>
            </p:spPr>
            <p:txBody>
              <a:bodyPr/>
              <a:lstStyle/>
              <a:p>
                <a:r>
                  <a:rPr lang="en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>
            <a:extLst>
              <a:ext uri="{FF2B5EF4-FFF2-40B4-BE49-F238E27FC236}">
                <a16:creationId xmlns:a16="http://schemas.microsoft.com/office/drawing/2014/main" id="{6B761534-11FE-3747-8B91-7D6AE1F68D27}"/>
              </a:ext>
            </a:extLst>
          </p:cNvPr>
          <p:cNvSpPr/>
          <p:nvPr/>
        </p:nvSpPr>
        <p:spPr>
          <a:xfrm>
            <a:off x="745237" y="6123543"/>
            <a:ext cx="64504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TR" i="0" dirty="0">
                <a:solidFill>
                  <a:schemeClr val="bg1">
                    <a:lumMod val="65000"/>
                  </a:schemeClr>
                </a:solidFill>
                <a:effectLst/>
                <a:latin typeface="Apple Symbols" panose="02000000000000000000" pitchFamily="2" charset="-79"/>
                <a:ea typeface="Apple Symbols" panose="02000000000000000000" pitchFamily="2" charset="-79"/>
                <a:cs typeface="Apple Symbols" panose="02000000000000000000" pitchFamily="2" charset="-79"/>
              </a:rPr>
              <a:t>1.61803398874989484820... </a:t>
            </a:r>
            <a:endParaRPr lang="en-TR" dirty="0">
              <a:solidFill>
                <a:schemeClr val="bg1">
                  <a:lumMod val="65000"/>
                </a:schemeClr>
              </a:solidFill>
              <a:latin typeface="Apple Symbols" panose="02000000000000000000" pitchFamily="2" charset="-79"/>
              <a:ea typeface="Apple Symbols" panose="02000000000000000000" pitchFamily="2" charset="-79"/>
              <a:cs typeface="Apple Symbols" panose="02000000000000000000" pitchFamily="2" charset="-79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9769EF12-2904-DB4C-8738-8F4779AE4B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0664" y="717610"/>
            <a:ext cx="2252272" cy="1301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35112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3423F6-3D9B-D64A-A3F3-F77D41AD7F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TR" dirty="0"/>
              <a:t>Fibonacci Sequence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7AD9337-30A0-E34F-8502-097E1110B2A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tr-TR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dirty="0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tr-TR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tr-TR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tr-TR" b="0" i="1" dirty="0" smtClean="0">
                        <a:latin typeface="Cambria Math" panose="02040503050406030204" pitchFamily="18" charset="0"/>
                      </a:rPr>
                      <m:t> 1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tr-TR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dirty="0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tr-TR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 = 1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tr-TR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dirty="0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tr-TR" b="0" i="1" dirty="0" smtClean="0"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tr-TR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dirty="0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tr-TR" b="0" i="1" dirty="0" smtClean="0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tr-TR" b="0" i="1" dirty="0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tr-TR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dirty="0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tr-TR" b="0" i="1" dirty="0" smtClean="0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tr-TR" b="0" i="1" dirty="0" smtClean="0">
                            <a:latin typeface="Cambria Math" panose="02040503050406030204" pitchFamily="18" charset="0"/>
                          </a:rPr>
                          <m:t>−2</m:t>
                        </m:r>
                      </m:sub>
                    </m:sSub>
                  </m:oMath>
                </a14:m>
                <a:r>
                  <a:rPr lang="en-US" dirty="0"/>
                  <a:t> for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≥ 2</m:t>
                    </m:r>
                  </m:oMath>
                </a14:m>
                <a:endParaRPr lang="en-TR" dirty="0"/>
              </a:p>
              <a:p>
                <a:endParaRPr lang="en-TR" dirty="0"/>
              </a:p>
              <a:p>
                <a:r>
                  <a:rPr lang="en-TR" dirty="0"/>
                  <a:t>0, 1, 1, 2, 3, 5, 8, 13, 21, …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7AD9337-30A0-E34F-8502-097E1110B2A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796" t="-2035"/>
                </a:stretch>
              </a:blipFill>
            </p:spPr>
            <p:txBody>
              <a:bodyPr/>
              <a:lstStyle/>
              <a:p>
                <a:r>
                  <a:rPr lang="en-T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100" name="Picture 4" descr="2 Ways to Calculate Fibonacci Numbers | by Kevin Andrey Romero Oviedo |  Medium">
            <a:extLst>
              <a:ext uri="{FF2B5EF4-FFF2-40B4-BE49-F238E27FC236}">
                <a16:creationId xmlns:a16="http://schemas.microsoft.com/office/drawing/2014/main" id="{64297DDC-C01E-6D4D-AA45-33E35C68C0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5922" y="4110943"/>
            <a:ext cx="3099030" cy="2066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>
            <a:extLst>
              <a:ext uri="{FF2B5EF4-FFF2-40B4-BE49-F238E27FC236}">
                <a16:creationId xmlns:a16="http://schemas.microsoft.com/office/drawing/2014/main" id="{BA55B684-76CC-7341-8CE0-ECCD6789C8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1428" y="1647730"/>
            <a:ext cx="3104537" cy="1923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977125BB-9408-3545-B358-AD2EB735A91F}"/>
                  </a:ext>
                </a:extLst>
              </p:cNvPr>
              <p:cNvSpPr/>
              <p:nvPr/>
            </p:nvSpPr>
            <p:spPr>
              <a:xfrm>
                <a:off x="8679702" y="3571540"/>
                <a:ext cx="1547988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1400" b="0" i="1" smtClean="0">
                          <a:latin typeface="Cambria Math" panose="02040503050406030204" pitchFamily="18" charset="0"/>
                        </a:rPr>
                        <m:t>𝐹𝑖𝑏𝑜𝑛𝑎𝑐𝑐𝑖</m:t>
                      </m:r>
                      <m:r>
                        <a:rPr lang="tr-TR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tr-TR" sz="1400" b="0" i="1" smtClean="0">
                          <a:latin typeface="Cambria Math" panose="02040503050406030204" pitchFamily="18" charset="0"/>
                        </a:rPr>
                        <m:t>𝑇𝑖𝑙𝑖𝑛𝑔</m:t>
                      </m:r>
                    </m:oMath>
                  </m:oMathPara>
                </a14:m>
                <a:endParaRPr lang="en-TR" sz="1400" dirty="0"/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977125BB-9408-3545-B358-AD2EB735A91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79702" y="3571540"/>
                <a:ext cx="1547988" cy="307777"/>
              </a:xfrm>
              <a:prstGeom prst="rect">
                <a:avLst/>
              </a:prstGeom>
              <a:blipFill>
                <a:blip r:embed="rId5"/>
                <a:stretch>
                  <a:fillRect b="-12000"/>
                </a:stretch>
              </a:blipFill>
            </p:spPr>
            <p:txBody>
              <a:bodyPr/>
              <a:lstStyle/>
              <a:p>
                <a:r>
                  <a:rPr lang="en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AD46DD64-27AF-E040-BCD1-2826DD9EE5F2}"/>
                  </a:ext>
                </a:extLst>
              </p:cNvPr>
              <p:cNvSpPr/>
              <p:nvPr/>
            </p:nvSpPr>
            <p:spPr>
              <a:xfrm>
                <a:off x="8679702" y="6193712"/>
                <a:ext cx="1552220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1400" b="0" i="1" smtClean="0">
                          <a:latin typeface="Cambria Math" panose="02040503050406030204" pitchFamily="18" charset="0"/>
                        </a:rPr>
                        <m:t>𝐹𝑖𝑏𝑜𝑛𝑎𝑐𝑐𝑖</m:t>
                      </m:r>
                      <m:r>
                        <a:rPr lang="tr-TR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tr-TR" sz="1400" b="0" i="1" smtClean="0">
                          <a:latin typeface="Cambria Math" panose="02040503050406030204" pitchFamily="18" charset="0"/>
                        </a:rPr>
                        <m:t>𝑆𝑝𝑖𝑟𝑎𝑙</m:t>
                      </m:r>
                    </m:oMath>
                  </m:oMathPara>
                </a14:m>
                <a:endParaRPr lang="en-TR" sz="1400" dirty="0"/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AD46DD64-27AF-E040-BCD1-2826DD9EE5F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79702" y="6193712"/>
                <a:ext cx="1552220" cy="307777"/>
              </a:xfrm>
              <a:prstGeom prst="rect">
                <a:avLst/>
              </a:prstGeom>
              <a:blipFill>
                <a:blip r:embed="rId6"/>
                <a:stretch>
                  <a:fillRect b="-7692"/>
                </a:stretch>
              </a:blipFill>
            </p:spPr>
            <p:txBody>
              <a:bodyPr/>
              <a:lstStyle/>
              <a:p>
                <a:r>
                  <a:rPr lang="en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112263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7C10C3-B337-684F-A75B-01D228493A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TR" sz="3600" dirty="0"/>
              <a:t>Fibonacci Sequence and Golden Ratio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2C2853C-3717-D84E-89A4-91269088AA5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000" i="0" smtClean="0"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sz="200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2000" i="1" smtClean="0">
                                <a:latin typeface="Cambria Math" panose="02040503050406030204" pitchFamily="18" charset="0"/>
                              </a:rPr>
                              <m:t>→∞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200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sz="2000" b="0" i="1" smtClean="0"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  <m:sub>
                                <m:r>
                                  <a:rPr lang="tr-TR" sz="2000" b="0" i="1" smtClean="0"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US" sz="200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sz="2000" b="0" i="1" smtClean="0"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  <m:sub>
                                <m:r>
                                  <a:rPr lang="tr-TR" sz="2000" b="0" i="1" smtClean="0"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  <m:r>
                                  <a:rPr lang="tr-TR" sz="2000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b>
                            </m:sSub>
                          </m:den>
                        </m:f>
                      </m:e>
                    </m:func>
                    <m:r>
                      <a:rPr lang="tr-TR" sz="2000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tr-TR" sz="2000" b="0" i="0" smtClean="0">
                        <a:latin typeface="Cambria Math" panose="02040503050406030204" pitchFamily="18" charset="0"/>
                      </a:rPr>
                      <m:t>L</m:t>
                    </m:r>
                  </m:oMath>
                </a14:m>
                <a:endParaRPr lang="tr-TR" sz="2000" b="0" dirty="0"/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000" i="0" smtClean="0"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sz="200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2000" i="1" smtClean="0">
                                <a:latin typeface="Cambria Math" panose="02040503050406030204" pitchFamily="18" charset="0"/>
                              </a:rPr>
                              <m:t>→∞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200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sz="2000" b="0" i="1" smtClean="0"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  <m:sub>
                                <m:r>
                                  <a:rPr lang="tr-TR" sz="2000" b="0" i="1" smtClean="0"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US" sz="200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sz="2000" b="0" i="1" smtClean="0"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  <m:sub>
                                <m:r>
                                  <a:rPr lang="tr-TR" sz="2000" b="0" i="1" smtClean="0"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  <m:r>
                                  <a:rPr lang="tr-TR" sz="2000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b>
                            </m:sSub>
                          </m:den>
                        </m:f>
                      </m:e>
                    </m:func>
                    <m:r>
                      <a:rPr lang="tr-TR" sz="2000" b="0" i="0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000" i="0" smtClean="0"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sz="200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2000" i="1" smtClean="0">
                                <a:latin typeface="Cambria Math" panose="02040503050406030204" pitchFamily="18" charset="0"/>
                              </a:rPr>
                              <m:t>→∞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200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sz="2000" b="0" i="1" smtClean="0"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  <m:sub>
                                <m:r>
                                  <a:rPr lang="tr-TR" sz="2000" b="0" i="1" smtClean="0"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  <m:r>
                                  <a:rPr lang="tr-TR" sz="2000" b="0" i="1" smtClean="0"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US" sz="200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sz="2000" b="0" i="1" smtClean="0"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  <m:sub>
                                <m:r>
                                  <a:rPr lang="tr-TR" sz="2000" b="0" i="1" smtClean="0"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</m:sub>
                            </m:sSub>
                          </m:den>
                        </m:f>
                      </m:e>
                    </m:func>
                    <m:r>
                      <a:rPr lang="tr-TR" sz="2000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tr-TR" sz="2000" b="0" i="0" smtClean="0">
                        <a:latin typeface="Cambria Math" panose="02040503050406030204" pitchFamily="18" charset="0"/>
                      </a:rPr>
                      <m:t>L</m:t>
                    </m:r>
                  </m:oMath>
                </a14:m>
                <a:endParaRPr lang="tr-TR" sz="2000" b="0" dirty="0"/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tr-TR" sz="20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000" b="0" i="1" dirty="0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tr-TR" sz="2000" b="0" i="1" dirty="0" smtClean="0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tr-TR" sz="2000" b="0" i="1" dirty="0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tr-TR" sz="20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000" b="0" i="1" dirty="0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tr-TR" sz="2000" b="0" i="1" dirty="0" smtClean="0"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</m:sSub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tr-TR" sz="20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000" b="0" i="1" dirty="0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tr-TR" sz="2000" b="0" i="1" dirty="0" smtClean="0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tr-TR" sz="2000" b="0" i="1" dirty="0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endParaRPr lang="tr-TR" sz="2000" b="0" dirty="0"/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000" i="0" smtClean="0"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sz="200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2000" i="1" smtClean="0">
                                <a:latin typeface="Cambria Math" panose="02040503050406030204" pitchFamily="18" charset="0"/>
                              </a:rPr>
                              <m:t>→∞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200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sz="2000" b="0" i="1" smtClean="0"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  <m:sub>
                                <m:r>
                                  <a:rPr lang="tr-TR" sz="2000" b="0" i="1" smtClean="0"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  <m:r>
                                  <a:rPr lang="tr-TR" sz="2000" b="0" i="1" smtClean="0"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US" sz="200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sz="2000" b="0" i="1" smtClean="0"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  <m:sub>
                                <m:r>
                                  <a:rPr lang="tr-TR" sz="2000" b="0" i="1" smtClean="0"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</m:sub>
                            </m:sSub>
                          </m:den>
                        </m:f>
                      </m:e>
                    </m:func>
                    <m:r>
                      <a:rPr lang="tr-TR" sz="2000" b="0" i="0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000" i="0" smtClean="0"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sz="200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2000" i="1" smtClean="0">
                                <a:latin typeface="Cambria Math" panose="02040503050406030204" pitchFamily="18" charset="0"/>
                              </a:rPr>
                              <m:t>→∞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tr-TR" sz="20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sz="2000" b="0" i="1" dirty="0" smtClean="0"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  <m:sub>
                                <m:r>
                                  <a:rPr lang="tr-TR" sz="2000" b="0" i="1" dirty="0" smtClean="0"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</m:sub>
                            </m:sSub>
                            <m:r>
                              <a:rPr lang="en-US" sz="2000" i="1" dirty="0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tr-TR" sz="20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sz="2000" b="0" i="1" dirty="0" smtClean="0"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  <m:sub>
                                <m:r>
                                  <a:rPr lang="tr-TR" sz="2000" b="0" i="1" dirty="0" smtClean="0"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  <m:r>
                                  <a:rPr lang="tr-TR" sz="2000" b="0" i="1" dirty="0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US" sz="200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sz="2000" b="0" i="1" smtClean="0"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  <m:sub>
                                <m:r>
                                  <a:rPr lang="tr-TR" sz="2000" b="0" i="1" smtClean="0"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</m:sub>
                            </m:sSub>
                          </m:den>
                        </m:f>
                      </m:e>
                    </m:func>
                    <m:r>
                      <a:rPr lang="tr-TR" sz="2000" b="0" i="0" smtClean="0">
                        <a:latin typeface="Cambria Math" panose="02040503050406030204" pitchFamily="18" charset="0"/>
                      </a:rPr>
                      <m:t>=1+</m:t>
                    </m:r>
                    <m:f>
                      <m:fPr>
                        <m:ctrlPr>
                          <a:rPr lang="tr-TR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tr-TR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tr-TR" sz="20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den>
                    </m:f>
                  </m:oMath>
                </a14:m>
                <a:endParaRPr lang="tr-TR" sz="2000" b="0" dirty="0"/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tr-TR" sz="2000" b="0" i="1" smtClean="0">
                        <a:latin typeface="Cambria Math" panose="02040503050406030204" pitchFamily="18" charset="0"/>
                      </a:rPr>
                      <m:t>1+</m:t>
                    </m:r>
                    <m:f>
                      <m:fPr>
                        <m:ctrlPr>
                          <a:rPr lang="tr-TR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tr-TR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tr-TR" sz="20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den>
                    </m:f>
                    <m:r>
                      <a:rPr lang="tr-TR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tr-TR" sz="2000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tr-TR" sz="2000" b="0" dirty="0"/>
                  <a:t> , 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tr-TR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sz="20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p>
                        <m:r>
                          <a:rPr lang="tr-TR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tr-TR" sz="20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tr-TR" sz="2000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tr-TR" sz="2000" b="0" i="1" smtClean="0">
                        <a:latin typeface="Cambria Math" panose="02040503050406030204" pitchFamily="18" charset="0"/>
                      </a:rPr>
                      <m:t>−1=0</m:t>
                    </m:r>
                  </m:oMath>
                </a14:m>
                <a:endParaRPr lang="tr-TR" sz="2000" b="0" dirty="0"/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tr-TR" sz="2000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tr-TR" sz="2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tr-TR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tr-TR" sz="2000" b="0" i="1" smtClean="0">
                            <a:latin typeface="Cambria Math" panose="02040503050406030204" pitchFamily="18" charset="0"/>
                          </a:rPr>
                          <m:t>1+</m:t>
                        </m:r>
                        <m:rad>
                          <m:radPr>
                            <m:degHide m:val="on"/>
                            <m:ctrlPr>
                              <a:rPr lang="tr-TR" sz="2000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tr-TR" sz="2000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e>
                        </m:rad>
                      </m:num>
                      <m:den>
                        <m:r>
                          <a:rPr lang="tr-TR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tr-TR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tr-TR" sz="2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𝝋</m:t>
                    </m:r>
                  </m:oMath>
                </a14:m>
                <a:endParaRPr lang="tr-TR" sz="2000" b="1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2C2853C-3717-D84E-89A4-91269088AA5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98"/>
                </a:stretch>
              </a:blipFill>
            </p:spPr>
            <p:txBody>
              <a:bodyPr/>
              <a:lstStyle/>
              <a:p>
                <a:r>
                  <a:rPr lang="en-T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353EF160-738D-764C-A47E-DAC3C53C23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1683" y="515844"/>
            <a:ext cx="3253940" cy="5826312"/>
          </a:xfrm>
          <a:prstGeom prst="rect">
            <a:avLst/>
          </a:prstGeom>
        </p:spPr>
      </p:pic>
      <p:pic>
        <p:nvPicPr>
          <p:cNvPr id="6150" name="Picture 6" descr="The Golden Ratio PNG templates - David Hodder">
            <a:extLst>
              <a:ext uri="{FF2B5EF4-FFF2-40B4-BE49-F238E27FC236}">
                <a16:creationId xmlns:a16="http://schemas.microsoft.com/office/drawing/2014/main" id="{15B9AA1D-5795-2544-A347-2F9F1067D7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6311900"/>
            <a:ext cx="843609" cy="521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60728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F1D2EB-03EC-EC46-A94C-7E4D0B46EF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TR" sz="3600" dirty="0"/>
              <a:t>Fibonacci Sequence and Golden Ratio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4048CC7-D672-7247-9135-3E018A206EC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16277" y="1825625"/>
            <a:ext cx="5801784" cy="4351338"/>
          </a:xfrm>
        </p:spPr>
      </p:pic>
    </p:spTree>
    <p:extLst>
      <p:ext uri="{BB962C8B-B14F-4D97-AF65-F5344CB8AC3E}">
        <p14:creationId xmlns:p14="http://schemas.microsoft.com/office/powerpoint/2010/main" val="29296980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4C1E85-6374-CB4B-B8EE-DF7A0DA5C3D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n-TR" dirty="0"/>
              <a:t>History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C44860D-E980-4D40-AB03-13A441F7F4C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/>
            <a:r>
              <a:rPr lang="en-TR" dirty="0"/>
              <a:t>Great Pyramids, Parthenon, Phidias, Euclid, Fibonacci, Da Vinci, Kepler, Phi </a:t>
            </a:r>
          </a:p>
        </p:txBody>
      </p:sp>
    </p:spTree>
    <p:extLst>
      <p:ext uri="{BB962C8B-B14F-4D97-AF65-F5344CB8AC3E}">
        <p14:creationId xmlns:p14="http://schemas.microsoft.com/office/powerpoint/2010/main" val="30264044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052D9B-9F5C-874D-B5C8-21E56C3524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TR" dirty="0"/>
              <a:t>Ancient Era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8EDD19-4619-D548-A425-AEA94551B6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Egyptians</a:t>
            </a:r>
            <a:r>
              <a:rPr lang="en-US" dirty="0"/>
              <a:t> may have used both pi and phi in the design of the </a:t>
            </a:r>
            <a:r>
              <a:rPr lang="en-US" b="1" dirty="0"/>
              <a:t>Great Pyramids</a:t>
            </a:r>
            <a:r>
              <a:rPr lang="en-US" dirty="0"/>
              <a:t>.</a:t>
            </a:r>
          </a:p>
          <a:p>
            <a:r>
              <a:rPr lang="en-US" b="1" dirty="0"/>
              <a:t>Greeks</a:t>
            </a:r>
            <a:r>
              <a:rPr lang="en-US" dirty="0"/>
              <a:t> are thought by some to have based the design of the </a:t>
            </a:r>
            <a:r>
              <a:rPr lang="en-US" b="1" dirty="0"/>
              <a:t>Parthenon</a:t>
            </a:r>
            <a:r>
              <a:rPr lang="en-US" dirty="0"/>
              <a:t> on this proportion</a:t>
            </a:r>
            <a:endParaRPr lang="en-TR" dirty="0"/>
          </a:p>
        </p:txBody>
      </p:sp>
    </p:spTree>
    <p:extLst>
      <p:ext uri="{BB962C8B-B14F-4D97-AF65-F5344CB8AC3E}">
        <p14:creationId xmlns:p14="http://schemas.microsoft.com/office/powerpoint/2010/main" val="42846239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3878</TotalTime>
  <Words>816</Words>
  <Application>Microsoft Macintosh PowerPoint</Application>
  <PresentationFormat>Widescreen</PresentationFormat>
  <Paragraphs>91</Paragraphs>
  <Slides>22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Andale Mono</vt:lpstr>
      <vt:lpstr>Apple Symbols</vt:lpstr>
      <vt:lpstr>Arial</vt:lpstr>
      <vt:lpstr>Calibri</vt:lpstr>
      <vt:lpstr>Calibri Light</vt:lpstr>
      <vt:lpstr>Cambria Math</vt:lpstr>
      <vt:lpstr>Office Theme</vt:lpstr>
      <vt:lpstr>Custom Design</vt:lpstr>
      <vt:lpstr>The Golden Ratio</vt:lpstr>
      <vt:lpstr>The Golden Ratio</vt:lpstr>
      <vt:lpstr>Math</vt:lpstr>
      <vt:lpstr>Ratio</vt:lpstr>
      <vt:lpstr>Fibonacci Sequence</vt:lpstr>
      <vt:lpstr>Fibonacci Sequence and Golden Ratio</vt:lpstr>
      <vt:lpstr>Fibonacci Sequence and Golden Ratio</vt:lpstr>
      <vt:lpstr>History</vt:lpstr>
      <vt:lpstr>Ancient Era</vt:lpstr>
      <vt:lpstr>Great Pyramids</vt:lpstr>
      <vt:lpstr>Great Pyramids</vt:lpstr>
      <vt:lpstr>Parthenon</vt:lpstr>
      <vt:lpstr>Euclid’s Elements</vt:lpstr>
      <vt:lpstr>Leonard Fibonacci</vt:lpstr>
      <vt:lpstr>Leonardo Da Vinci</vt:lpstr>
      <vt:lpstr>Leonardo Da Vinci</vt:lpstr>
      <vt:lpstr>Johannes Kepler</vt:lpstr>
      <vt:lpstr>The Term Golden</vt:lpstr>
      <vt:lpstr>Phi</vt:lpstr>
      <vt:lpstr>PowerPoint Presentation</vt:lpstr>
      <vt:lpstr>Sources</vt:lpstr>
      <vt:lpstr>Thanks!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Golden Ratio</dc:title>
  <dc:creator>Göktuğ Öcal</dc:creator>
  <cp:lastModifiedBy>Göktuğ Öcal</cp:lastModifiedBy>
  <cp:revision>7</cp:revision>
  <dcterms:created xsi:type="dcterms:W3CDTF">2021-12-03T15:23:18Z</dcterms:created>
  <dcterms:modified xsi:type="dcterms:W3CDTF">2021-12-12T20:16:09Z</dcterms:modified>
</cp:coreProperties>
</file>