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3" r:id="rId1"/>
  </p:sldMasterIdLst>
  <p:sldIdLst>
    <p:sldId id="256" r:id="rId2"/>
    <p:sldId id="257" r:id="rId3"/>
    <p:sldId id="261" r:id="rId4"/>
    <p:sldId id="259" r:id="rId5"/>
    <p:sldId id="262" r:id="rId6"/>
    <p:sldId id="258"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9E15D6FA-8F9E-4BE9-9334-E9FB43A907E7}" type="datetimeFigureOut">
              <a:rPr lang="tr-TR" smtClean="0"/>
              <a:t>20.10.2021</a:t>
            </a:fld>
            <a:endParaRPr lang="tr-TR"/>
          </a:p>
        </p:txBody>
      </p:sp>
      <p:sp>
        <p:nvSpPr>
          <p:cNvPr id="5" name="Footer Placeholder 4"/>
          <p:cNvSpPr>
            <a:spLocks noGrp="1"/>
          </p:cNvSpPr>
          <p:nvPr>
            <p:ph type="ftr" sz="quarter" idx="11"/>
          </p:nvPr>
        </p:nvSpPr>
        <p:spPr>
          <a:xfrm>
            <a:off x="3962399" y="5870575"/>
            <a:ext cx="4893958" cy="377825"/>
          </a:xfrm>
        </p:spPr>
        <p:txBody>
          <a:bodyPr/>
          <a:lstStyle/>
          <a:p>
            <a:endParaRPr lang="tr-TR"/>
          </a:p>
        </p:txBody>
      </p:sp>
      <p:sp>
        <p:nvSpPr>
          <p:cNvPr id="6" name="Slide Number Placeholder 5"/>
          <p:cNvSpPr>
            <a:spLocks noGrp="1"/>
          </p:cNvSpPr>
          <p:nvPr>
            <p:ph type="sldNum" sz="quarter" idx="12"/>
          </p:nvPr>
        </p:nvSpPr>
        <p:spPr>
          <a:xfrm>
            <a:off x="10608958" y="5870575"/>
            <a:ext cx="551167" cy="377825"/>
          </a:xfrm>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293594047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E15D6FA-8F9E-4BE9-9334-E9FB43A907E7}" type="datetimeFigureOut">
              <a:rPr lang="tr-TR" smtClean="0"/>
              <a:t>20.10.2021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1341312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15D6FA-8F9E-4BE9-9334-E9FB43A907E7}"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2261786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15D6FA-8F9E-4BE9-9334-E9FB43A907E7}"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1130621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15D6FA-8F9E-4BE9-9334-E9FB43A907E7}"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4098359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15D6FA-8F9E-4BE9-9334-E9FB43A907E7}"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2019024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15D6FA-8F9E-4BE9-9334-E9FB43A907E7}"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1729442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15D6FA-8F9E-4BE9-9334-E9FB43A907E7}"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1775498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15D6FA-8F9E-4BE9-9334-E9FB43A907E7}"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553983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15D6FA-8F9E-4BE9-9334-E9FB43A907E7}"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983102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15D6FA-8F9E-4BE9-9334-E9FB43A907E7}"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2835467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15D6FA-8F9E-4BE9-9334-E9FB43A907E7}" type="datetimeFigureOut">
              <a:rPr lang="tr-TR" smtClean="0"/>
              <a:t>20.10.2021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3460903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15D6FA-8F9E-4BE9-9334-E9FB43A907E7}" type="datetimeFigureOut">
              <a:rPr lang="tr-TR" smtClean="0"/>
              <a:t>20.10.2021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299109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15D6FA-8F9E-4BE9-9334-E9FB43A907E7}" type="datetimeFigureOut">
              <a:rPr lang="tr-TR" smtClean="0"/>
              <a:t>20.10.2021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1876818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9E15D6FA-8F9E-4BE9-9334-E9FB43A907E7}" type="datetimeFigureOut">
              <a:rPr lang="tr-TR" smtClean="0"/>
              <a:t>20.10.2021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3202919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E15D6FA-8F9E-4BE9-9334-E9FB43A907E7}" type="datetimeFigureOut">
              <a:rPr lang="tr-TR" smtClean="0"/>
              <a:t>20.10.2021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219523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E15D6FA-8F9E-4BE9-9334-E9FB43A907E7}" type="datetimeFigureOut">
              <a:rPr lang="tr-TR" smtClean="0"/>
              <a:t>20.10.2021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C1DC425-FFB1-4F9B-825B-1339F3E97BD4}" type="slidenum">
              <a:rPr lang="tr-TR" smtClean="0"/>
              <a:t>‹#›</a:t>
            </a:fld>
            <a:endParaRPr lang="tr-TR"/>
          </a:p>
        </p:txBody>
      </p:sp>
    </p:spTree>
    <p:extLst>
      <p:ext uri="{BB962C8B-B14F-4D97-AF65-F5344CB8AC3E}">
        <p14:creationId xmlns:p14="http://schemas.microsoft.com/office/powerpoint/2010/main" val="4120562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E15D6FA-8F9E-4BE9-9334-E9FB43A907E7}" type="datetimeFigureOut">
              <a:rPr lang="tr-TR" smtClean="0"/>
              <a:t>20.10.2021</a:t>
            </a:fld>
            <a:endParaRPr lang="tr-TR"/>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C1DC425-FFB1-4F9B-825B-1339F3E97BD4}" type="slidenum">
              <a:rPr lang="tr-TR" smtClean="0"/>
              <a:t>‹#›</a:t>
            </a:fld>
            <a:endParaRPr lang="tr-TR"/>
          </a:p>
        </p:txBody>
      </p:sp>
    </p:spTree>
    <p:extLst>
      <p:ext uri="{BB962C8B-B14F-4D97-AF65-F5344CB8AC3E}">
        <p14:creationId xmlns:p14="http://schemas.microsoft.com/office/powerpoint/2010/main" val="43703323"/>
      </p:ext>
    </p:extLst>
  </p:cSld>
  <p:clrMap bg1="dk1" tx1="lt1" bg2="dk2" tx2="lt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merriam-webster.com/dictionary/paradox#:~:text=1%20%3A%20a%20tenet%20contrary%20to,that%20at%20first%20seems%20true" TargetMode="External"/><Relationship Id="rId7" Type="http://schemas.openxmlformats.org/officeDocument/2006/relationships/hyperlink" Target="https://resoundingechoes.net/math/set-theory-russells-paradox/" TargetMode="External"/><Relationship Id="rId2" Type="http://schemas.openxmlformats.org/officeDocument/2006/relationships/hyperlink" Target="https://brilliant.org/wiki/introduction-to-paradoxes/" TargetMode="External"/><Relationship Id="rId1" Type="http://schemas.openxmlformats.org/officeDocument/2006/relationships/slideLayout" Target="../slideLayouts/slideLayout2.xml"/><Relationship Id="rId6" Type="http://schemas.openxmlformats.org/officeDocument/2006/relationships/hyperlink" Target="https://en.wikipedia.org/wiki/Barber_paradox" TargetMode="External"/><Relationship Id="rId5" Type="http://schemas.openxmlformats.org/officeDocument/2006/relationships/hyperlink" Target="https://math.berkeley.edu/~kpmann/Russell.pdf" TargetMode="External"/><Relationship Id="rId4" Type="http://schemas.openxmlformats.org/officeDocument/2006/relationships/hyperlink" Target="https://stanford.library.sydney.edu.au/archives/spr2008/entries/russell-parado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69419"/>
          </a:xfrm>
        </p:spPr>
        <p:txBody>
          <a:bodyPr>
            <a:normAutofit/>
          </a:bodyPr>
          <a:lstStyle/>
          <a:p>
            <a:pPr algn="ctr">
              <a:lnSpc>
                <a:spcPct val="150000"/>
              </a:lnSpc>
            </a:pPr>
            <a:r>
              <a:rPr lang="en-US" sz="2400" dirty="0" smtClean="0"/>
              <a:t>CMPE 220.02</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t>	</a:t>
            </a:r>
            <a:r>
              <a:rPr lang="en-US" sz="2000" dirty="0"/>
              <a:t>DISCRETE COMPUTATIONAL </a:t>
            </a:r>
            <a:r>
              <a:rPr lang="en-US" sz="2000" dirty="0" smtClean="0"/>
              <a:t>STRUCTURES</a:t>
            </a:r>
            <a:br>
              <a:rPr lang="en-US" sz="2000" dirty="0" smtClean="0"/>
            </a:br>
            <a:r>
              <a:rPr lang="en-US" sz="3200" dirty="0" smtClean="0"/>
              <a:t/>
            </a:r>
            <a:br>
              <a:rPr lang="en-US" sz="3200" dirty="0" smtClean="0"/>
            </a:br>
            <a:r>
              <a:rPr lang="en-US" sz="4800" dirty="0" smtClean="0"/>
              <a:t>RUSSEL’S PARADOX</a:t>
            </a:r>
            <a:r>
              <a:rPr lang="en-US" sz="3200" dirty="0" smtClean="0"/>
              <a:t/>
            </a:r>
            <a:br>
              <a:rPr lang="en-US" sz="3200" dirty="0" smtClean="0"/>
            </a:br>
            <a:r>
              <a:rPr lang="en-US" sz="2400" dirty="0" smtClean="0"/>
              <a:t>Ömer Faruk BOYRACI</a:t>
            </a:r>
            <a:br>
              <a:rPr lang="en-US" sz="2400" dirty="0" smtClean="0"/>
            </a:br>
            <a:r>
              <a:rPr lang="en-US" sz="2400" dirty="0" smtClean="0"/>
              <a:t>Department of Computer Engineering, </a:t>
            </a:r>
            <a:r>
              <a:rPr lang="en-US" sz="2400" dirty="0" smtClean="0"/>
              <a:t>BOĞAZİÇİ </a:t>
            </a:r>
            <a:r>
              <a:rPr lang="en-US" sz="2400" dirty="0" smtClean="0"/>
              <a:t>University</a:t>
            </a:r>
            <a:br>
              <a:rPr lang="en-US" sz="2400" dirty="0" smtClean="0"/>
            </a:br>
            <a:r>
              <a:rPr lang="en-US" sz="2000" dirty="0" smtClean="0"/>
              <a:t>2021-2022 </a:t>
            </a:r>
            <a:r>
              <a:rPr lang="en-US" sz="2000" dirty="0"/>
              <a:t>FALL </a:t>
            </a:r>
            <a:r>
              <a:rPr lang="en-US" sz="2000" dirty="0" smtClean="0"/>
              <a:t>20.10.2021</a:t>
            </a:r>
            <a:endParaRPr lang="tr-TR" sz="2000" dirty="0"/>
          </a:p>
        </p:txBody>
      </p:sp>
    </p:spTree>
    <p:extLst>
      <p:ext uri="{BB962C8B-B14F-4D97-AF65-F5344CB8AC3E}">
        <p14:creationId xmlns:p14="http://schemas.microsoft.com/office/powerpoint/2010/main" val="2861979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ıs paradox?</a:t>
            </a:r>
            <a:endParaRPr lang="tr-TR" dirty="0"/>
          </a:p>
        </p:txBody>
      </p:sp>
      <p:sp>
        <p:nvSpPr>
          <p:cNvPr id="3" name="Content Placeholder 2"/>
          <p:cNvSpPr>
            <a:spLocks noGrp="1"/>
          </p:cNvSpPr>
          <p:nvPr>
            <p:ph idx="1"/>
          </p:nvPr>
        </p:nvSpPr>
        <p:spPr/>
        <p:txBody>
          <a:bodyPr/>
          <a:lstStyle/>
          <a:p>
            <a:pPr>
              <a:buFont typeface="Courier New" panose="02070309020205020404" pitchFamily="49" charset="0"/>
              <a:buChar char="o"/>
            </a:pPr>
            <a:r>
              <a:rPr lang="en-US" dirty="0" smtClean="0"/>
              <a:t> </a:t>
            </a:r>
            <a:r>
              <a:rPr lang="en-US" dirty="0"/>
              <a:t>Short definition: a self-contradictory statement that at first seems </a:t>
            </a:r>
            <a:r>
              <a:rPr lang="en-US" dirty="0" smtClean="0"/>
              <a:t>true</a:t>
            </a:r>
          </a:p>
          <a:p>
            <a:pPr>
              <a:buFont typeface="Courier New" panose="02070309020205020404" pitchFamily="49" charset="0"/>
              <a:buChar char="o"/>
            </a:pPr>
            <a:r>
              <a:rPr lang="en-US" dirty="0" smtClean="0"/>
              <a:t>Liar Paradox: </a:t>
            </a:r>
            <a:r>
              <a:rPr lang="en-US" b="1" i="1" dirty="0" smtClean="0"/>
              <a:t>This statement is false</a:t>
            </a:r>
            <a:r>
              <a:rPr lang="en-US" dirty="0" smtClean="0"/>
              <a:t>. </a:t>
            </a:r>
            <a:r>
              <a:rPr lang="en-US" dirty="0"/>
              <a:t>If </a:t>
            </a:r>
            <a:r>
              <a:rPr lang="en-US" dirty="0" smtClean="0"/>
              <a:t>P</a:t>
            </a:r>
            <a:r>
              <a:rPr lang="en-US" dirty="0"/>
              <a:t> is true, this implies </a:t>
            </a:r>
            <a:r>
              <a:rPr lang="en-US" dirty="0" smtClean="0"/>
              <a:t>P</a:t>
            </a:r>
            <a:r>
              <a:rPr lang="en-US" dirty="0"/>
              <a:t> is false; and if </a:t>
            </a:r>
            <a:r>
              <a:rPr lang="en-US" dirty="0" smtClean="0"/>
              <a:t>P</a:t>
            </a:r>
            <a:r>
              <a:rPr lang="en-US" dirty="0"/>
              <a:t> is false, this implies </a:t>
            </a:r>
            <a:r>
              <a:rPr lang="en-US" dirty="0" smtClean="0"/>
              <a:t>P</a:t>
            </a:r>
            <a:r>
              <a:rPr lang="en-US" dirty="0"/>
              <a:t> is true</a:t>
            </a:r>
            <a:r>
              <a:rPr lang="en-US" dirty="0" smtClean="0"/>
              <a:t>. </a:t>
            </a:r>
            <a:r>
              <a:rPr lang="en-US" b="1" dirty="0"/>
              <a:t>P </a:t>
            </a:r>
            <a:r>
              <a:rPr lang="tr-TR" b="1" dirty="0"/>
              <a:t>→</a:t>
            </a:r>
            <a:r>
              <a:rPr lang="en-US" b="1" dirty="0"/>
              <a:t> </a:t>
            </a:r>
            <a:r>
              <a:rPr lang="tr-TR" b="1" dirty="0"/>
              <a:t>¬</a:t>
            </a:r>
            <a:r>
              <a:rPr lang="en-US" b="1" dirty="0"/>
              <a:t>P</a:t>
            </a:r>
            <a:endParaRPr lang="tr-TR" b="1" dirty="0"/>
          </a:p>
          <a:p>
            <a:pPr>
              <a:buFont typeface="Courier New" panose="02070309020205020404" pitchFamily="49" charset="0"/>
              <a:buChar char="o"/>
            </a:pPr>
            <a:r>
              <a:rPr lang="en-US" dirty="0" smtClean="0"/>
              <a:t> A</a:t>
            </a:r>
            <a:r>
              <a:rPr lang="en-US" dirty="0"/>
              <a:t> </a:t>
            </a:r>
            <a:r>
              <a:rPr lang="en-US" b="1" dirty="0"/>
              <a:t>mathematical paradox</a:t>
            </a:r>
            <a:r>
              <a:rPr lang="en-US" dirty="0"/>
              <a:t> is any statement (or a set of statements) that seems to contradict itself (or each other) while simultaneously seeming completely logical. Paradox (at least mathematical paradox) is only a wrong statement that seems right because of lack of essential logic or information or application of logic to a situation where it is not </a:t>
            </a:r>
            <a:r>
              <a:rPr lang="en-US" dirty="0" smtClean="0"/>
              <a:t>applicable.</a:t>
            </a:r>
          </a:p>
          <a:p>
            <a:pPr marL="0" indent="0">
              <a:buNone/>
            </a:pPr>
            <a:endParaRPr lang="tr-TR" dirty="0"/>
          </a:p>
        </p:txBody>
      </p:sp>
    </p:spTree>
    <p:extLst>
      <p:ext uri="{BB962C8B-B14F-4D97-AF65-F5344CB8AC3E}">
        <p14:creationId xmlns:p14="http://schemas.microsoft.com/office/powerpoint/2010/main" val="1804010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How did he reach the paradox?</a:t>
            </a:r>
            <a:endParaRPr lang="tr-TR" dirty="0"/>
          </a:p>
        </p:txBody>
      </p:sp>
      <p:sp>
        <p:nvSpPr>
          <p:cNvPr id="6" name="Content Placeholder 5"/>
          <p:cNvSpPr>
            <a:spLocks noGrp="1"/>
          </p:cNvSpPr>
          <p:nvPr>
            <p:ph idx="1"/>
          </p:nvPr>
        </p:nvSpPr>
        <p:spPr/>
        <p:txBody>
          <a:bodyPr/>
          <a:lstStyle/>
          <a:p>
            <a:pPr>
              <a:buFont typeface="Courier New" panose="02070309020205020404" pitchFamily="49" charset="0"/>
              <a:buChar char="o"/>
            </a:pPr>
            <a:r>
              <a:rPr lang="en-US" dirty="0" smtClean="0"/>
              <a:t>For </a:t>
            </a:r>
            <a:r>
              <a:rPr lang="en-US" dirty="0"/>
              <a:t>any property “P” that you can think of, it made sense to talk about the set {x| x has property P</a:t>
            </a:r>
            <a:r>
              <a:rPr lang="en-US" dirty="0" smtClean="0"/>
              <a:t>}</a:t>
            </a:r>
            <a:endParaRPr lang="en-US" dirty="0"/>
          </a:p>
          <a:p>
            <a:pPr>
              <a:buFont typeface="Courier New" panose="02070309020205020404" pitchFamily="49" charset="0"/>
              <a:buChar char="o"/>
            </a:pPr>
            <a:r>
              <a:rPr lang="en-US" dirty="0" smtClean="0"/>
              <a:t>It </a:t>
            </a:r>
            <a:r>
              <a:rPr lang="en-US" dirty="0"/>
              <a:t>is possible for a set to be an element of itself. An example of a set which is an element of itself is {x| x is a set and x has at least one element}. This set contains itself, because it is a set with at least one element. </a:t>
            </a:r>
            <a:endParaRPr lang="en-US" dirty="0" smtClean="0"/>
          </a:p>
          <a:p>
            <a:pPr>
              <a:buFont typeface="Courier New" panose="02070309020205020404" pitchFamily="49" charset="0"/>
              <a:buChar char="o"/>
            </a:pPr>
            <a:r>
              <a:rPr lang="en-US" dirty="0" smtClean="0"/>
              <a:t>And </a:t>
            </a:r>
            <a:r>
              <a:rPr lang="en-US" dirty="0"/>
              <a:t>then Russell defined a special set, which we’ll call “R”. R is the set {x| x is a set and x is not an element of itself}. </a:t>
            </a:r>
            <a:endParaRPr lang="en-US" dirty="0" smtClean="0"/>
          </a:p>
          <a:p>
            <a:pPr>
              <a:buFont typeface="Courier New" panose="02070309020205020404" pitchFamily="49" charset="0"/>
              <a:buChar char="o"/>
            </a:pPr>
            <a:r>
              <a:rPr lang="en-US" dirty="0"/>
              <a:t>is R an element of the set R? Let’s think about this question. If R is an element of R, that exactly means that it is an element of itself. Which means that it can’t possibly be in R - by definition R is the collection of all sets which are not elements of themselves. Since this option is impossible, we must agree that R is not an element of R. But in that case, R is not an element of itself, so by definition it belongs to the collection of sets which are not elements of themselves</a:t>
            </a:r>
            <a:endParaRPr lang="tr-TR" dirty="0"/>
          </a:p>
        </p:txBody>
      </p:sp>
    </p:spTree>
    <p:extLst>
      <p:ext uri="{BB962C8B-B14F-4D97-AF65-F5344CB8AC3E}">
        <p14:creationId xmlns:p14="http://schemas.microsoft.com/office/powerpoint/2010/main" val="389957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Russel’s </a:t>
            </a:r>
            <a:r>
              <a:rPr lang="en-US" dirty="0" err="1" smtClean="0"/>
              <a:t>ParaDox</a:t>
            </a:r>
            <a:r>
              <a:rPr lang="en-US" dirty="0" smtClean="0"/>
              <a:t>	</a:t>
            </a:r>
            <a:endParaRPr lang="tr-TR" dirty="0"/>
          </a:p>
        </p:txBody>
      </p:sp>
      <p:sp>
        <p:nvSpPr>
          <p:cNvPr id="3" name="Content Placeholder 2"/>
          <p:cNvSpPr>
            <a:spLocks noGrp="1"/>
          </p:cNvSpPr>
          <p:nvPr>
            <p:ph idx="1"/>
          </p:nvPr>
        </p:nvSpPr>
        <p:spPr/>
        <p:txBody>
          <a:bodyPr>
            <a:normAutofit/>
          </a:bodyPr>
          <a:lstStyle/>
          <a:p>
            <a:r>
              <a:rPr lang="en-US" dirty="0"/>
              <a:t>Russell's paradox shows that every set theory that contains an unrestricted comprehension principle leads to contradictions.</a:t>
            </a:r>
          </a:p>
          <a:p>
            <a:pPr marL="0" indent="0">
              <a:buNone/>
            </a:pPr>
            <a:endParaRPr lang="tr-TR" dirty="0"/>
          </a:p>
          <a:p>
            <a:pPr marL="0" indent="0">
              <a:buNone/>
            </a:pPr>
            <a:r>
              <a:rPr lang="tr-TR" dirty="0"/>
              <a:t/>
            </a:r>
            <a:br>
              <a:rPr lang="tr-TR" dirty="0"/>
            </a:br>
            <a:endParaRPr lang="en-US" dirty="0" smtClean="0"/>
          </a:p>
          <a:p>
            <a:endParaRPr lang="en-US" dirty="0" smtClean="0"/>
          </a:p>
        </p:txBody>
      </p:sp>
      <p:pic>
        <p:nvPicPr>
          <p:cNvPr id="7" name="Picture 6"/>
          <p:cNvPicPr>
            <a:picLocks noChangeAspect="1"/>
          </p:cNvPicPr>
          <p:nvPr/>
        </p:nvPicPr>
        <p:blipFill>
          <a:blip r:embed="rId2"/>
          <a:stretch>
            <a:fillRect/>
          </a:stretch>
        </p:blipFill>
        <p:spPr>
          <a:xfrm>
            <a:off x="1071996" y="3641234"/>
            <a:ext cx="3314700" cy="257175"/>
          </a:xfrm>
          <a:prstGeom prst="rect">
            <a:avLst/>
          </a:prstGeom>
        </p:spPr>
      </p:pic>
    </p:spTree>
    <p:extLst>
      <p:ext uri="{BB962C8B-B14F-4D97-AF65-F5344CB8AC3E}">
        <p14:creationId xmlns:p14="http://schemas.microsoft.com/office/powerpoint/2010/main" val="3952806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t>
            </a:r>
            <a:r>
              <a:rPr lang="en-US" dirty="0" err="1" smtClean="0"/>
              <a:t>Russel’S</a:t>
            </a:r>
            <a:r>
              <a:rPr lang="en-US" dirty="0" smtClean="0"/>
              <a:t> </a:t>
            </a:r>
            <a:r>
              <a:rPr lang="en-US" dirty="0" smtClean="0"/>
              <a:t>paradox</a:t>
            </a:r>
            <a:endParaRPr lang="tr-TR" dirty="0"/>
          </a:p>
        </p:txBody>
      </p:sp>
      <p:sp>
        <p:nvSpPr>
          <p:cNvPr id="3" name="Content Placeholder 2"/>
          <p:cNvSpPr>
            <a:spLocks noGrp="1"/>
          </p:cNvSpPr>
          <p:nvPr>
            <p:ph idx="1"/>
          </p:nvPr>
        </p:nvSpPr>
        <p:spPr/>
        <p:txBody>
          <a:bodyPr/>
          <a:lstStyle/>
          <a:p>
            <a:r>
              <a:rPr lang="en-US" dirty="0"/>
              <a:t>The barber is the "one who shaves all those, and those only, who do not shave themselves". The question is, does the barber shave himself</a:t>
            </a:r>
            <a:r>
              <a:rPr lang="en-US" dirty="0" smtClean="0"/>
              <a:t>?</a:t>
            </a:r>
            <a:endParaRPr lang="en-US" baseline="30000" dirty="0"/>
          </a:p>
          <a:p>
            <a:r>
              <a:rPr lang="en-US" dirty="0"/>
              <a:t>Answering this question results in a contradiction. The barber cannot shave himself as he only shaves those who do not shave themselves. Thus, if he shaves himself he ceases to be the barber. Conversely, if the barber does not shave himself, then he fits into the group of people who would be shaved by the barber, and thus, as the barber, he must shave himself.</a:t>
            </a:r>
            <a:endParaRPr lang="tr-TR" dirty="0"/>
          </a:p>
        </p:txBody>
      </p:sp>
    </p:spTree>
    <p:extLst>
      <p:ext uri="{BB962C8B-B14F-4D97-AF65-F5344CB8AC3E}">
        <p14:creationId xmlns:p14="http://schemas.microsoft.com/office/powerpoint/2010/main" val="843441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references</a:t>
            </a:r>
            <a:endParaRPr lang="tr-TR" dirty="0"/>
          </a:p>
        </p:txBody>
      </p:sp>
      <p:sp>
        <p:nvSpPr>
          <p:cNvPr id="7" name="Content Placeholder 6"/>
          <p:cNvSpPr>
            <a:spLocks noGrp="1"/>
          </p:cNvSpPr>
          <p:nvPr>
            <p:ph idx="1"/>
          </p:nvPr>
        </p:nvSpPr>
        <p:spPr/>
        <p:txBody>
          <a:bodyPr/>
          <a:lstStyle/>
          <a:p>
            <a:r>
              <a:rPr lang="tr-TR" dirty="0">
                <a:hlinkClick r:id="rId2"/>
              </a:rPr>
              <a:t>https://brilliant.org/wiki/introduction-to-paradoxes</a:t>
            </a:r>
            <a:r>
              <a:rPr lang="tr-TR" dirty="0" smtClean="0">
                <a:hlinkClick r:id="rId2"/>
              </a:rPr>
              <a:t>/</a:t>
            </a:r>
            <a:endParaRPr lang="en-US" dirty="0" smtClean="0"/>
          </a:p>
          <a:p>
            <a:r>
              <a:rPr lang="tr-TR" dirty="0">
                <a:hlinkClick r:id="rId3"/>
              </a:rPr>
              <a:t>https://www.merriam-webster.com/dictionary/paradox#:~:</a:t>
            </a:r>
            <a:r>
              <a:rPr lang="tr-TR" dirty="0" smtClean="0">
                <a:hlinkClick r:id="rId3"/>
              </a:rPr>
              <a:t>text=1%20%3A%20a%20tenet%20contrary%20to,that%20at%20first%20seems%20true</a:t>
            </a:r>
            <a:endParaRPr lang="en-US" dirty="0" smtClean="0"/>
          </a:p>
          <a:p>
            <a:r>
              <a:rPr lang="tr-TR" dirty="0">
                <a:hlinkClick r:id="rId4"/>
              </a:rPr>
              <a:t>https://stanford.library.sydney.edu.au/archives/spr2008/entries/russell-paradox</a:t>
            </a:r>
            <a:r>
              <a:rPr lang="tr-TR" dirty="0" smtClean="0">
                <a:hlinkClick r:id="rId4"/>
              </a:rPr>
              <a:t>/</a:t>
            </a:r>
            <a:endParaRPr lang="en-US" dirty="0" smtClean="0"/>
          </a:p>
          <a:p>
            <a:r>
              <a:rPr lang="tr-TR" dirty="0">
                <a:hlinkClick r:id="rId5"/>
              </a:rPr>
              <a:t>https://math.berkeley.edu/~</a:t>
            </a:r>
            <a:r>
              <a:rPr lang="tr-TR" dirty="0" smtClean="0">
                <a:hlinkClick r:id="rId5"/>
              </a:rPr>
              <a:t>kpmann/Russell.pdf</a:t>
            </a:r>
            <a:endParaRPr lang="en-US" dirty="0" smtClean="0"/>
          </a:p>
          <a:p>
            <a:r>
              <a:rPr lang="en-US" dirty="0">
                <a:hlinkClick r:id="rId6"/>
              </a:rPr>
              <a:t>https://</a:t>
            </a:r>
            <a:r>
              <a:rPr lang="en-US" dirty="0" smtClean="0">
                <a:hlinkClick r:id="rId6"/>
              </a:rPr>
              <a:t>en.wikipedia.org/wiki/Barber_paradox</a:t>
            </a:r>
            <a:endParaRPr lang="en-US" dirty="0" smtClean="0"/>
          </a:p>
          <a:p>
            <a:r>
              <a:rPr lang="en-US" dirty="0">
                <a:hlinkClick r:id="rId7"/>
              </a:rPr>
              <a:t>https://resoundingechoes.net/math/set-theory-russells-paradox</a:t>
            </a:r>
            <a:r>
              <a:rPr lang="en-US" dirty="0" smtClean="0">
                <a:hlinkClick r:id="rId7"/>
              </a:rPr>
              <a:t>/</a:t>
            </a:r>
            <a:endParaRPr lang="en-US" dirty="0" smtClean="0"/>
          </a:p>
          <a:p>
            <a:pPr marL="0" indent="0">
              <a:buNone/>
            </a:pPr>
            <a:endParaRPr lang="en-US" dirty="0" smtClean="0"/>
          </a:p>
        </p:txBody>
      </p:sp>
    </p:spTree>
    <p:extLst>
      <p:ext uri="{BB962C8B-B14F-4D97-AF65-F5344CB8AC3E}">
        <p14:creationId xmlns:p14="http://schemas.microsoft.com/office/powerpoint/2010/main" val="31152203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docProps/app.xml><?xml version="1.0" encoding="utf-8"?>
<Properties xmlns="http://schemas.openxmlformats.org/officeDocument/2006/extended-properties" xmlns:vt="http://schemas.openxmlformats.org/officeDocument/2006/docPropsVTypes">
  <Template>TM03457452[[fn=Celestial]]</Template>
  <TotalTime>1119</TotalTime>
  <Words>407</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Courier New</vt:lpstr>
      <vt:lpstr>Times New Roman</vt:lpstr>
      <vt:lpstr>Celestial</vt:lpstr>
      <vt:lpstr>CMPE 220.02  DISCRETE COMPUTATIONAL STRUCTURES  RUSSEL’S PARADOX Ömer Faruk BOYRACI Department of Computer Engineering, BOĞAZİÇİ University 2021-2022 FALL 20.10.2021</vt:lpstr>
      <vt:lpstr>What ıs paradox?</vt:lpstr>
      <vt:lpstr>How did he reach the paradox?</vt:lpstr>
      <vt:lpstr>Russel’s ParaDox </vt:lpstr>
      <vt:lpstr>Example Of Russel’S paradox</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CMPE 220.02  DISCRETE COMPUTATIONAL STRUCTURES  RUSSEL’S PARADOX  Ömer Faruk BOYRACI Department of Computer Engineering, Boğaziçi University  FALL 2021-2022 20.10.2021</dc:title>
  <dc:creator>Omer Faruk Boyraci</dc:creator>
  <cp:lastModifiedBy>Omer Faruk Boyraci</cp:lastModifiedBy>
  <cp:revision>17</cp:revision>
  <dcterms:created xsi:type="dcterms:W3CDTF">2021-10-19T15:28:10Z</dcterms:created>
  <dcterms:modified xsi:type="dcterms:W3CDTF">2021-10-20T14:30:11Z</dcterms:modified>
</cp:coreProperties>
</file>