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82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764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69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07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86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260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22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28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27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4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2D6DB-7C14-46AA-B78A-FB338F1F36FD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1368B-82E8-4F61-A754-0A4ED0480C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5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lato.stanford.edu/entries/russell-paradox/" TargetMode="External"/><Relationship Id="rId2" Type="http://schemas.openxmlformats.org/officeDocument/2006/relationships/hyperlink" Target="https://en.wikipedia.org/wiki/Russell%27s_parado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39333" y="1122363"/>
            <a:ext cx="9144000" cy="2387600"/>
          </a:xfrm>
        </p:spPr>
        <p:txBody>
          <a:bodyPr>
            <a:normAutofit/>
          </a:bodyPr>
          <a:lstStyle/>
          <a:p>
            <a:r>
              <a:rPr lang="tr-TR" sz="9600" dirty="0" err="1" smtClean="0">
                <a:solidFill>
                  <a:srgbClr val="FF0000"/>
                </a:solidFill>
              </a:rPr>
              <a:t>Russel’s</a:t>
            </a:r>
            <a:r>
              <a:rPr lang="tr-TR" sz="9600" dirty="0" smtClean="0">
                <a:solidFill>
                  <a:srgbClr val="FF0000"/>
                </a:solidFill>
              </a:rPr>
              <a:t> </a:t>
            </a:r>
            <a:r>
              <a:rPr lang="tr-TR" sz="9600" dirty="0" err="1" smtClean="0">
                <a:solidFill>
                  <a:srgbClr val="FF0000"/>
                </a:solidFill>
              </a:rPr>
              <a:t>Paradox</a:t>
            </a:r>
            <a:endParaRPr lang="tr-TR" sz="9600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16307" y="3633904"/>
            <a:ext cx="9144000" cy="1655762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Alp Tuna</a:t>
            </a: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2019400288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Cmpe220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Presentation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Fall 2020-2021</a:t>
            </a: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39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Root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he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Problem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2000" y="1312332"/>
            <a:ext cx="10591800" cy="48646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en-US" dirty="0" smtClean="0"/>
              <a:t>According </a:t>
            </a:r>
            <a:r>
              <a:rPr lang="en-US" dirty="0"/>
              <a:t>to naive set theory, any definable collection is a </a:t>
            </a:r>
            <a:r>
              <a:rPr lang="tr-TR" dirty="0" smtClean="0"/>
              <a:t>set.</a:t>
            </a:r>
          </a:p>
          <a:p>
            <a:endParaRPr lang="tr-TR" dirty="0" smtClean="0"/>
          </a:p>
          <a:p>
            <a:r>
              <a:rPr lang="tr-TR" dirty="0" err="1" smtClean="0"/>
              <a:t>Now</a:t>
            </a:r>
            <a:r>
              <a:rPr lang="tr-TR" dirty="0" smtClean="0"/>
              <a:t>, </a:t>
            </a:r>
            <a:r>
              <a:rPr lang="tr-TR" dirty="0" err="1" smtClean="0"/>
              <a:t>consider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set </a:t>
            </a:r>
            <a:r>
              <a:rPr lang="tr-TR" dirty="0" err="1" smtClean="0"/>
              <a:t>below</a:t>
            </a:r>
            <a:r>
              <a:rPr lang="tr-TR" dirty="0" smtClean="0"/>
              <a:t>:</a:t>
            </a:r>
            <a:endParaRPr lang="tr-TR" dirty="0"/>
          </a:p>
          <a:p>
            <a:r>
              <a:rPr lang="en-US" dirty="0" smtClean="0"/>
              <a:t> S = {A | A is a set and 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tr-TR" dirty="0"/>
              <a:t>∉</a:t>
            </a:r>
            <a:r>
              <a:rPr lang="en-US" dirty="0" smtClean="0"/>
              <a:t> A</a:t>
            </a:r>
            <a:r>
              <a:rPr lang="tr-TR" dirty="0" smtClean="0"/>
              <a:t> </a:t>
            </a:r>
            <a:r>
              <a:rPr lang="en-US" dirty="0" smtClean="0"/>
              <a:t>}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 = Set of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,      K ∈ S</a:t>
            </a:r>
          </a:p>
          <a:p>
            <a:r>
              <a:rPr lang="tr-TR" dirty="0" smtClean="0"/>
              <a:t>M = Set of </a:t>
            </a:r>
            <a:r>
              <a:rPr lang="tr-TR" dirty="0" err="1" smtClean="0"/>
              <a:t>all</a:t>
            </a:r>
            <a:r>
              <a:rPr lang="tr-TR" dirty="0"/>
              <a:t> </a:t>
            </a:r>
            <a:r>
              <a:rPr lang="tr-TR" dirty="0" err="1" smtClean="0"/>
              <a:t>books</a:t>
            </a:r>
            <a:r>
              <a:rPr lang="tr-TR" dirty="0" smtClean="0"/>
              <a:t> ,      M ∈ S</a:t>
            </a:r>
          </a:p>
          <a:p>
            <a:r>
              <a:rPr lang="tr-TR" dirty="0" smtClean="0"/>
              <a:t>1 ∉ S    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5844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Reaching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Paradox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Question: Is the set S under discussion a member of itself?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Assume</a:t>
            </a:r>
            <a:r>
              <a:rPr lang="tr-TR" dirty="0" smtClean="0"/>
              <a:t> S </a:t>
            </a:r>
            <a:r>
              <a:rPr lang="en-US" dirty="0" smtClean="0"/>
              <a:t>∈</a:t>
            </a:r>
            <a:r>
              <a:rPr lang="tr-TR" dirty="0" smtClean="0"/>
              <a:t> S,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definition</a:t>
            </a:r>
            <a:r>
              <a:rPr lang="tr-TR" dirty="0" smtClean="0"/>
              <a:t> of S </a:t>
            </a:r>
            <a:r>
              <a:rPr lang="tr-TR" dirty="0" err="1" smtClean="0"/>
              <a:t>requires</a:t>
            </a:r>
            <a:r>
              <a:rPr lang="tr-TR" dirty="0" smtClean="0"/>
              <a:t> S ∉ S.</a:t>
            </a:r>
          </a:p>
          <a:p>
            <a:r>
              <a:rPr lang="tr-TR" dirty="0" err="1" smtClean="0"/>
              <a:t>Hence</a:t>
            </a:r>
            <a:r>
              <a:rPr lang="tr-TR" dirty="0" smtClean="0"/>
              <a:t>, S ∈ S ⇒ S ∉ S</a:t>
            </a:r>
          </a:p>
          <a:p>
            <a:endParaRPr lang="tr-TR" dirty="0"/>
          </a:p>
          <a:p>
            <a:r>
              <a:rPr lang="tr-TR" dirty="0" err="1" smtClean="0"/>
              <a:t>Assume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S ∉ S,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definition</a:t>
            </a:r>
            <a:r>
              <a:rPr lang="tr-TR" dirty="0" smtClean="0"/>
              <a:t> of S </a:t>
            </a:r>
            <a:r>
              <a:rPr lang="tr-TR" dirty="0" err="1" smtClean="0"/>
              <a:t>requires</a:t>
            </a:r>
            <a:r>
              <a:rPr lang="tr-TR" dirty="0" smtClean="0"/>
              <a:t> S ∈ S.</a:t>
            </a:r>
          </a:p>
          <a:p>
            <a:r>
              <a:rPr lang="tr-TR" dirty="0" err="1" smtClean="0"/>
              <a:t>Hence</a:t>
            </a:r>
            <a:r>
              <a:rPr lang="tr-TR" dirty="0" smtClean="0"/>
              <a:t>, S ∉ S ⇒ S ∈ S.</a:t>
            </a:r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S ∈ S ⇐⇒ S ∉ S.     </a:t>
            </a:r>
            <a:r>
              <a:rPr lang="tr-TR" dirty="0" err="1" smtClean="0"/>
              <a:t>Paradox</a:t>
            </a:r>
            <a:r>
              <a:rPr lang="tr-TR" dirty="0" smtClean="0"/>
              <a:t>!!</a:t>
            </a:r>
          </a:p>
          <a:p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mathematics</a:t>
            </a:r>
            <a:r>
              <a:rPr lang="tr-TR" dirty="0" smtClean="0"/>
              <a:t> </a:t>
            </a:r>
            <a:r>
              <a:rPr lang="tr-TR" dirty="0" err="1" smtClean="0"/>
              <a:t>collapse</a:t>
            </a:r>
            <a:r>
              <a:rPr lang="tr-TR" dirty="0" smtClean="0"/>
              <a:t>?</a:t>
            </a:r>
          </a:p>
          <a:p>
            <a:r>
              <a:rPr lang="tr-TR" dirty="0" err="1" smtClean="0"/>
              <a:t>Cannot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trust</a:t>
            </a:r>
            <a:r>
              <a:rPr lang="tr-TR" dirty="0" smtClean="0"/>
              <a:t> </a:t>
            </a:r>
            <a:r>
              <a:rPr lang="tr-TR" dirty="0" err="1" smtClean="0"/>
              <a:t>mathematics</a:t>
            </a:r>
            <a:r>
              <a:rPr lang="tr-TR" dirty="0" smtClean="0"/>
              <a:t> </a:t>
            </a:r>
            <a:r>
              <a:rPr lang="tr-TR" dirty="0" err="1" smtClean="0"/>
              <a:t>anymore</a:t>
            </a:r>
            <a:r>
              <a:rPr lang="tr-TR" dirty="0" smtClean="0"/>
              <a:t>?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28937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What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was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problem?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assumption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en-US" dirty="0" smtClean="0"/>
              <a:t>definable collection is a </a:t>
            </a:r>
            <a:r>
              <a:rPr lang="tr-TR" dirty="0" smtClean="0"/>
              <a:t>set has </a:t>
            </a:r>
            <a:r>
              <a:rPr lang="tr-TR" dirty="0" err="1" smtClean="0"/>
              <a:t>led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contradiction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abandon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notion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/>
              <a:t> </a:t>
            </a:r>
            <a:r>
              <a:rPr lang="tr-TR" dirty="0" err="1" smtClean="0"/>
              <a:t>advanced</a:t>
            </a:r>
            <a:r>
              <a:rPr lang="tr-TR" dirty="0" smtClean="0"/>
              <a:t> </a:t>
            </a:r>
            <a:r>
              <a:rPr lang="tr-TR" dirty="0" err="1" smtClean="0"/>
              <a:t>ways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solve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problem in set </a:t>
            </a:r>
            <a:r>
              <a:rPr lang="tr-TR" dirty="0" err="1" smtClean="0"/>
              <a:t>theory</a:t>
            </a:r>
            <a:r>
              <a:rPr lang="tr-TR" dirty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ZFC </a:t>
            </a:r>
            <a:r>
              <a:rPr lang="tr-TR" dirty="0" err="1" smtClean="0"/>
              <a:t>axioms</a:t>
            </a:r>
            <a:r>
              <a:rPr lang="tr-TR" dirty="0" smtClean="0"/>
              <a:t>.</a:t>
            </a:r>
          </a:p>
          <a:p>
            <a:r>
              <a:rPr lang="tr-TR" dirty="0" smtClean="0"/>
              <a:t>Mathematical </a:t>
            </a:r>
            <a:r>
              <a:rPr lang="tr-TR" dirty="0" err="1" smtClean="0"/>
              <a:t>logic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set </a:t>
            </a:r>
            <a:r>
              <a:rPr lang="tr-TR" dirty="0" err="1" smtClean="0"/>
              <a:t>theory</a:t>
            </a:r>
            <a:r>
              <a:rPr lang="tr-TR" dirty="0" smtClean="0"/>
              <a:t> is not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fun</a:t>
            </a:r>
            <a:r>
              <a:rPr lang="tr-TR" dirty="0" smtClean="0"/>
              <a:t>,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mathematics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8232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An </a:t>
            </a:r>
            <a:r>
              <a:rPr lang="tr-TR" dirty="0" err="1" smtClean="0">
                <a:solidFill>
                  <a:schemeClr val="accent1">
                    <a:lumMod val="75000"/>
                  </a:schemeClr>
                </a:solidFill>
              </a:rPr>
              <a:t>Elementery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Solution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come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an </a:t>
            </a:r>
            <a:r>
              <a:rPr lang="tr-TR" dirty="0" err="1" smtClean="0"/>
              <a:t>axiom</a:t>
            </a:r>
            <a:r>
              <a:rPr lang="tr-TR" dirty="0" smtClean="0"/>
              <a:t> </a:t>
            </a:r>
            <a:r>
              <a:rPr lang="tr-TR" dirty="0" err="1" smtClean="0"/>
              <a:t>called</a:t>
            </a:r>
            <a:r>
              <a:rPr lang="tr-TR" dirty="0" smtClean="0"/>
              <a:t> ‘</a:t>
            </a:r>
            <a:r>
              <a:rPr lang="tr-TR" dirty="0" err="1" smtClean="0"/>
              <a:t>Axiom</a:t>
            </a:r>
            <a:r>
              <a:rPr lang="tr-TR" dirty="0" smtClean="0"/>
              <a:t> of </a:t>
            </a:r>
            <a:r>
              <a:rPr lang="tr-TR" dirty="0" err="1" smtClean="0"/>
              <a:t>Seperation</a:t>
            </a:r>
            <a:r>
              <a:rPr lang="tr-TR" dirty="0" smtClean="0"/>
              <a:t>’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overcome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paradox</a:t>
            </a:r>
            <a:r>
              <a:rPr lang="tr-TR" dirty="0" smtClean="0"/>
              <a:t>. (</a:t>
            </a:r>
            <a:r>
              <a:rPr lang="tr-TR" dirty="0" err="1" smtClean="0"/>
              <a:t>Brilliant</a:t>
            </a:r>
            <a:r>
              <a:rPr lang="tr-TR" dirty="0" smtClean="0"/>
              <a:t> </a:t>
            </a:r>
            <a:r>
              <a:rPr lang="tr-TR" dirty="0" err="1" smtClean="0"/>
              <a:t>Idea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en-US" dirty="0" smtClean="0"/>
              <a:t>Axiom of Separation. Given a set X and a property P, there is a set whose elements are the elements of X that have property P. That is, </a:t>
            </a:r>
            <a:endParaRPr lang="tr-TR" dirty="0" smtClean="0"/>
          </a:p>
          <a:p>
            <a:r>
              <a:rPr lang="en-US" dirty="0" smtClean="0"/>
              <a:t>{x | x ∈ X and P(x)} is a set.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Assume that X is a set. Then</a:t>
            </a:r>
            <a:r>
              <a:rPr lang="tr-TR" dirty="0" smtClean="0"/>
              <a:t>,</a:t>
            </a:r>
          </a:p>
          <a:p>
            <a:r>
              <a:rPr lang="en-US" dirty="0" smtClean="0"/>
              <a:t> S = {A ∈ X | A is a set and A </a:t>
            </a:r>
            <a:r>
              <a:rPr lang="tr-TR" dirty="0" smtClean="0"/>
              <a:t>∉</a:t>
            </a:r>
            <a:r>
              <a:rPr lang="en-US" dirty="0" smtClean="0"/>
              <a:t> A}</a:t>
            </a:r>
            <a:r>
              <a:rPr lang="tr-TR" dirty="0" smtClean="0"/>
              <a:t> 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        </a:t>
            </a:r>
          </a:p>
          <a:p>
            <a:r>
              <a:rPr lang="tr-TR" dirty="0" err="1" smtClean="0"/>
              <a:t>Now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don’t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 </a:t>
            </a:r>
            <a:r>
              <a:rPr lang="tr-TR" dirty="0" err="1" smtClean="0"/>
              <a:t>paradox</a:t>
            </a:r>
            <a:r>
              <a:rPr lang="tr-TR" dirty="0" smtClean="0"/>
              <a:t>.</a:t>
            </a:r>
          </a:p>
          <a:p>
            <a:r>
              <a:rPr lang="tr-TR" dirty="0"/>
              <a:t> </a:t>
            </a:r>
            <a:r>
              <a:rPr lang="tr-TR" dirty="0" smtClean="0"/>
              <a:t>S is a set, S ∉ S , S </a:t>
            </a:r>
            <a:r>
              <a:rPr lang="tr-TR" dirty="0"/>
              <a:t>∉</a:t>
            </a:r>
            <a:r>
              <a:rPr lang="en-US" dirty="0"/>
              <a:t> </a:t>
            </a:r>
            <a:r>
              <a:rPr lang="tr-TR" dirty="0" smtClean="0"/>
              <a:t>X.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8120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1"/>
                </a:solidFill>
              </a:rPr>
              <a:t>References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en.wikipedia.org/wiki/Russell%27s_paradox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https://plato.stanford.edu/entries/russell-paradox</a:t>
            </a:r>
            <a:r>
              <a:rPr lang="tr-TR" dirty="0" smtClean="0">
                <a:hlinkClick r:id="rId3"/>
              </a:rPr>
              <a:t>/</a:t>
            </a:r>
            <a:endParaRPr lang="tr-TR" dirty="0"/>
          </a:p>
          <a:p>
            <a:r>
              <a:rPr lang="en-US" dirty="0" smtClean="0"/>
              <a:t>L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r>
              <a:rPr lang="en-US" dirty="0"/>
              <a:t>J. </a:t>
            </a:r>
            <a:r>
              <a:rPr lang="en-US" dirty="0" smtClean="0"/>
              <a:t>Gerstein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/>
              <a:t>Introduction to Mathematical Structures and Proofs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3042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261</Words>
  <Application>Microsoft Office PowerPoint</Application>
  <PresentationFormat>Geniş ekran</PresentationFormat>
  <Paragraphs>54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Russel’s Paradox</vt:lpstr>
      <vt:lpstr>Root of the Problem</vt:lpstr>
      <vt:lpstr>Reaching to the Paradox</vt:lpstr>
      <vt:lpstr>What was the problem?</vt:lpstr>
      <vt:lpstr>An Elementery Solution</vt:lpstr>
      <vt:lpstr>References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Russel’s Paradox</dc:title>
  <dc:creator>Alp Tuna</dc:creator>
  <cp:lastModifiedBy>Alp Tuna</cp:lastModifiedBy>
  <cp:revision>16</cp:revision>
  <dcterms:created xsi:type="dcterms:W3CDTF">2021-01-19T20:27:22Z</dcterms:created>
  <dcterms:modified xsi:type="dcterms:W3CDTF">2021-03-01T12:30:01Z</dcterms:modified>
</cp:coreProperties>
</file>