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1" r:id="rId6"/>
    <p:sldId id="264" r:id="rId7"/>
    <p:sldId id="257" r:id="rId8"/>
    <p:sldId id="260" r:id="rId9"/>
    <p:sldId id="265" r:id="rId10"/>
    <p:sldId id="262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75081" autoAdjust="0"/>
  </p:normalViewPr>
  <p:slideViewPr>
    <p:cSldViewPr snapToGrid="0">
      <p:cViewPr varScale="1">
        <p:scale>
          <a:sx n="83" d="100"/>
          <a:sy n="83" d="100"/>
        </p:scale>
        <p:origin x="161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6B33D-7273-4D6C-AC1F-4C7230D5B82A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DBD24-2320-45F9-81F6-46DE692540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82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78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09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584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829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582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446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711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DBD24-2320-45F9-81F6-46DE692540B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38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33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65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13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90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80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85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78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7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84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72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8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3C51F-39E2-4DBC-8EB5-219452D9764C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2DA2-1ABE-4FD1-879C-5B7FFCD0313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MSIPCMContentMarking" descr="{&quot;HashCode&quot;:-651947352,&quot;Placement&quot;:&quot;Footer&quot;}"/>
          <p:cNvSpPr txBox="1"/>
          <p:nvPr userDrawn="1"/>
        </p:nvSpPr>
        <p:spPr>
          <a:xfrm>
            <a:off x="0" y="6561475"/>
            <a:ext cx="1405865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tr-TR" sz="1200" smtClean="0">
                <a:solidFill>
                  <a:srgbClr val="FF8C00"/>
                </a:solidFill>
                <a:latin typeface="Calibri" panose="020F0502020204030204" pitchFamily="34" charset="0"/>
              </a:rPr>
              <a:t>Sensitivity: Public</a:t>
            </a:r>
            <a:endParaRPr lang="tr-TR" sz="1200">
              <a:solidFill>
                <a:srgbClr val="FF8C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9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hyperlink" Target="https://nvlpubs.nist.gov/nistpubs/Legacy/SP/nistspecialpublication800-22r1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7127" y="1117599"/>
            <a:ext cx="9717741" cy="1129834"/>
          </a:xfrm>
        </p:spPr>
        <p:txBody>
          <a:bodyPr>
            <a:noAutofit/>
          </a:bodyPr>
          <a:lstStyle/>
          <a:p>
            <a:r>
              <a:rPr lang="tr-TR" sz="6500" b="1" dirty="0" smtClean="0"/>
              <a:t>Random Number Generation</a:t>
            </a:r>
            <a:endParaRPr lang="tr-TR" sz="6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10567"/>
            <a:ext cx="9144000" cy="1655762"/>
          </a:xfrm>
        </p:spPr>
        <p:txBody>
          <a:bodyPr/>
          <a:lstStyle/>
          <a:p>
            <a:r>
              <a:rPr lang="tr-TR" sz="3000" dirty="0" smtClean="0"/>
              <a:t>CMPE220 DISCRETE COMPUTATIONAL STRUCTURES</a:t>
            </a:r>
          </a:p>
          <a:p>
            <a:r>
              <a:rPr lang="tr-TR" sz="3000" dirty="0" smtClean="0"/>
              <a:t>ANIL DOYRAN / 2020700051</a:t>
            </a:r>
          </a:p>
          <a:p>
            <a:r>
              <a:rPr lang="tr-TR" sz="3000" dirty="0" smtClean="0"/>
              <a:t>20.01.2021</a:t>
            </a:r>
          </a:p>
          <a:p>
            <a:endParaRPr lang="tr-TR" dirty="0"/>
          </a:p>
        </p:txBody>
      </p:sp>
      <p:pic>
        <p:nvPicPr>
          <p:cNvPr id="1026" name="Picture 2" descr="Random number generation - Wikipe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686" y="2430498"/>
            <a:ext cx="2916621" cy="186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7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4341" y="797173"/>
            <a:ext cx="12192000" cy="891629"/>
          </a:xfrm>
        </p:spPr>
        <p:txBody>
          <a:bodyPr>
            <a:normAutofit/>
          </a:bodyPr>
          <a:lstStyle/>
          <a:p>
            <a:r>
              <a:rPr lang="tr-TR" sz="5200" b="1" dirty="0" smtClean="0"/>
              <a:t>Entropy Source</a:t>
            </a:r>
            <a:endParaRPr lang="tr-TR" sz="5200" b="1" dirty="0"/>
          </a:p>
        </p:txBody>
      </p:sp>
      <p:pic>
        <p:nvPicPr>
          <p:cNvPr id="2050" name="Picture 2" descr="Ensuring Randomness with Linux's Random Number Generat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37" y="1914131"/>
            <a:ext cx="10704644" cy="382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11302" y="6519446"/>
            <a:ext cx="8585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Reference: https</a:t>
            </a:r>
            <a:r>
              <a:rPr lang="tr-TR" sz="1600" dirty="0"/>
              <a:t>://blog.cloudflare.com/ensuring-randomness-with-linuxs-random-number-generator/</a:t>
            </a:r>
          </a:p>
        </p:txBody>
      </p:sp>
    </p:spTree>
    <p:extLst>
      <p:ext uri="{BB962C8B-B14F-4D97-AF65-F5344CB8AC3E}">
        <p14:creationId xmlns:p14="http://schemas.microsoft.com/office/powerpoint/2010/main" val="29354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4342" y="1164232"/>
            <a:ext cx="12192000" cy="891629"/>
          </a:xfrm>
        </p:spPr>
        <p:txBody>
          <a:bodyPr>
            <a:normAutofit/>
          </a:bodyPr>
          <a:lstStyle/>
          <a:p>
            <a:r>
              <a:rPr lang="tr-TR" sz="5200" b="1" dirty="0" smtClean="0"/>
              <a:t>Entropy Source</a:t>
            </a:r>
            <a:endParaRPr lang="tr-TR" sz="5200" b="1" dirty="0"/>
          </a:p>
        </p:txBody>
      </p:sp>
      <p:pic>
        <p:nvPicPr>
          <p:cNvPr id="7" name="Picture 2" descr="https://ensan.net/wp-content/uploads/2020/05/random-bytes-entrop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82" y="2731625"/>
            <a:ext cx="9903552" cy="241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95294" y="6519446"/>
            <a:ext cx="7401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Reference: https</a:t>
            </a:r>
            <a:r>
              <a:rPr lang="tr-TR" sz="1600" dirty="0"/>
              <a:t>://ensan.net/wp-content/uploads/2020/05/random-bytes-entropy.png</a:t>
            </a:r>
          </a:p>
        </p:txBody>
      </p:sp>
    </p:spTree>
    <p:extLst>
      <p:ext uri="{BB962C8B-B14F-4D97-AF65-F5344CB8AC3E}">
        <p14:creationId xmlns:p14="http://schemas.microsoft.com/office/powerpoint/2010/main" val="8393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340069"/>
            <a:ext cx="12192000" cy="891629"/>
          </a:xfrm>
        </p:spPr>
        <p:txBody>
          <a:bodyPr>
            <a:normAutofit/>
          </a:bodyPr>
          <a:lstStyle/>
          <a:p>
            <a:r>
              <a:rPr lang="tr-TR" sz="5200" b="1" dirty="0" smtClean="0"/>
              <a:t>PRNG (Pseudorandom Number Generator)</a:t>
            </a:r>
            <a:endParaRPr lang="tr-TR" sz="5200" b="1" dirty="0"/>
          </a:p>
        </p:txBody>
      </p:sp>
      <p:pic>
        <p:nvPicPr>
          <p:cNvPr id="5122" name="Picture 2" descr="How random is pseudo-random? Testing pseudo-random number generators and  measuring randomness | Code crumbs, by Clément Pit-Claud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580" y="2601505"/>
            <a:ext cx="8774839" cy="297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59077" y="6273225"/>
            <a:ext cx="6832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Reference: https</a:t>
            </a:r>
            <a:r>
              <a:rPr lang="tr-TR" sz="1600" dirty="0"/>
              <a:t>://</a:t>
            </a:r>
            <a:r>
              <a:rPr lang="tr-TR" sz="1600" dirty="0" smtClean="0"/>
              <a:t>pit-claudel.fr/clement/blog/how-random-is-pseudo-random-testing-pseudo-random-number-generators-and-measuring-randomness</a:t>
            </a:r>
            <a:r>
              <a:rPr lang="tr-TR" sz="16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1234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138189"/>
            <a:ext cx="12192000" cy="891629"/>
          </a:xfrm>
        </p:spPr>
        <p:txBody>
          <a:bodyPr>
            <a:normAutofit/>
          </a:bodyPr>
          <a:lstStyle/>
          <a:p>
            <a:r>
              <a:rPr lang="tr-TR" sz="5200" b="1" dirty="0"/>
              <a:t>T</a:t>
            </a:r>
            <a:r>
              <a:rPr lang="tr-TR" sz="5200" b="1" dirty="0" smtClean="0"/>
              <a:t>RNG (True Random Number Generator)</a:t>
            </a:r>
            <a:endParaRPr lang="tr-TR" sz="5200" b="1" dirty="0"/>
          </a:p>
        </p:txBody>
      </p:sp>
      <p:pic>
        <p:nvPicPr>
          <p:cNvPr id="6146" name="Picture 2" descr="https://upload.wikimedia.org/wikipedia/commons/thumb/7/74/Sun-crypto-accelerator-1000.jpg/1920px-Sun-crypto-accelerator-10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65" y="2029818"/>
            <a:ext cx="6127667" cy="344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3175" y="5628904"/>
            <a:ext cx="896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u="sng" dirty="0" smtClean="0"/>
              <a:t>TLS Accelerator Computer Card </a:t>
            </a:r>
            <a:r>
              <a:rPr lang="tr-TR" dirty="0" smtClean="0"/>
              <a:t>uses a hardware random number generator to generate cryptographic keys to encrypt data sent over computer networks</a:t>
            </a:r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619856" y="6519446"/>
            <a:ext cx="10672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Reference: https</a:t>
            </a:r>
            <a:r>
              <a:rPr lang="tr-TR" sz="1600" dirty="0"/>
              <a:t>://en.wikipedia.org/wiki/Hardware_random_number_generator#/media/File:Sun-crypto-accelerator-1000.jpg</a:t>
            </a:r>
          </a:p>
        </p:txBody>
      </p:sp>
    </p:spTree>
    <p:extLst>
      <p:ext uri="{BB962C8B-B14F-4D97-AF65-F5344CB8AC3E}">
        <p14:creationId xmlns:p14="http://schemas.microsoft.com/office/powerpoint/2010/main" val="268285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290580"/>
            <a:ext cx="12192000" cy="891629"/>
          </a:xfrm>
        </p:spPr>
        <p:txBody>
          <a:bodyPr>
            <a:normAutofit/>
          </a:bodyPr>
          <a:lstStyle/>
          <a:p>
            <a:r>
              <a:rPr lang="tr-TR" sz="5200" b="1" dirty="0" smtClean="0"/>
              <a:t>PRNG vs. TRNG</a:t>
            </a:r>
            <a:endParaRPr lang="tr-TR" sz="5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814156"/>
              </p:ext>
            </p:extLst>
          </p:nvPr>
        </p:nvGraphicFramePr>
        <p:xfrm>
          <a:off x="1435261" y="2558006"/>
          <a:ext cx="9329196" cy="303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9732">
                  <a:extLst>
                    <a:ext uri="{9D8B030D-6E8A-4147-A177-3AD203B41FA5}">
                      <a16:colId xmlns:a16="http://schemas.microsoft.com/office/drawing/2014/main" val="1347381442"/>
                    </a:ext>
                  </a:extLst>
                </a:gridCol>
                <a:gridCol w="3109732">
                  <a:extLst>
                    <a:ext uri="{9D8B030D-6E8A-4147-A177-3AD203B41FA5}">
                      <a16:colId xmlns:a16="http://schemas.microsoft.com/office/drawing/2014/main" val="4152312734"/>
                    </a:ext>
                  </a:extLst>
                </a:gridCol>
                <a:gridCol w="3109732">
                  <a:extLst>
                    <a:ext uri="{9D8B030D-6E8A-4147-A177-3AD203B41FA5}">
                      <a16:colId xmlns:a16="http://schemas.microsoft.com/office/drawing/2014/main" val="2120113166"/>
                    </a:ext>
                  </a:extLst>
                </a:gridCol>
              </a:tblGrid>
              <a:tr h="75814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Characteristic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PRNG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TRNG</a:t>
                      </a:r>
                      <a:endParaRPr lang="tr-T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6472670"/>
                  </a:ext>
                </a:extLst>
              </a:tr>
              <a:tr h="758142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Efficiency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Excellent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Poor</a:t>
                      </a:r>
                      <a:endParaRPr lang="tr-TR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7572397"/>
                  </a:ext>
                </a:extLst>
              </a:tr>
              <a:tr h="758142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Determinism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Deterministic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Nondeterministic</a:t>
                      </a:r>
                      <a:endParaRPr lang="tr-TR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8657792"/>
                  </a:ext>
                </a:extLst>
              </a:tr>
              <a:tr h="758142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Periodicity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Periodic</a:t>
                      </a:r>
                      <a:endParaRPr lang="tr-T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Aperiodic</a:t>
                      </a:r>
                      <a:endParaRPr lang="tr-TR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003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7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340069"/>
            <a:ext cx="12192000" cy="891629"/>
          </a:xfrm>
        </p:spPr>
        <p:txBody>
          <a:bodyPr>
            <a:normAutofit fontScale="90000"/>
          </a:bodyPr>
          <a:lstStyle/>
          <a:p>
            <a:r>
              <a:rPr lang="tr-TR" sz="5200" b="1" dirty="0" smtClean="0"/>
              <a:t>QRNG (Quantum Random Number Generator)</a:t>
            </a:r>
            <a:endParaRPr lang="tr-TR" sz="5200" b="1" dirty="0"/>
          </a:p>
        </p:txBody>
      </p:sp>
      <p:pic>
        <p:nvPicPr>
          <p:cNvPr id="1026" name="Picture 2" descr="https://www.idquantique.com/wordpress/wp-content/uploads/QRNG-core-technology-600x24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22" y="2507726"/>
            <a:ext cx="8389555" cy="338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50197" y="6519446"/>
            <a:ext cx="8441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Reference: https</a:t>
            </a:r>
            <a:r>
              <a:rPr lang="tr-TR" sz="1600" dirty="0"/>
              <a:t>://www.idquantique.com/random-number-generation/products/quantis-qrng-chip/</a:t>
            </a:r>
          </a:p>
        </p:txBody>
      </p:sp>
    </p:spTree>
    <p:extLst>
      <p:ext uri="{BB962C8B-B14F-4D97-AF65-F5344CB8AC3E}">
        <p14:creationId xmlns:p14="http://schemas.microsoft.com/office/powerpoint/2010/main" val="27979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2629"/>
            <a:ext cx="10515600" cy="1325563"/>
          </a:xfrm>
        </p:spPr>
        <p:txBody>
          <a:bodyPr/>
          <a:lstStyle/>
          <a:p>
            <a:r>
              <a:rPr lang="tr-TR" b="1" dirty="0" smtClean="0"/>
              <a:t>How to measure the degree of randomness ?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43617"/>
            <a:ext cx="10515600" cy="1137494"/>
          </a:xfrm>
        </p:spPr>
        <p:txBody>
          <a:bodyPr>
            <a:normAutofit/>
          </a:bodyPr>
          <a:lstStyle/>
          <a:p>
            <a:r>
              <a:rPr lang="tr-TR" sz="2400" dirty="0">
                <a:hlinkClick r:id="rId4"/>
              </a:rPr>
              <a:t>https://nvlpubs.nist.gov/nistpubs/Legacy/SP/nistspecialpublication800-22r1a.pdf</a:t>
            </a:r>
            <a:endParaRPr lang="tr-TR" sz="2400" dirty="0"/>
          </a:p>
        </p:txBody>
      </p:sp>
      <p:pic>
        <p:nvPicPr>
          <p:cNvPr id="3074" name="Picture 2" descr="Provable Randomness: How to Test RNGs | by Unitychain | Unitychain | Medium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555" y="1886673"/>
            <a:ext cx="7164961" cy="371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7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283869A6B538149AA9F0D4374934136" ma:contentTypeVersion="13" ma:contentTypeDescription="Yeni belge oluşturun." ma:contentTypeScope="" ma:versionID="ed165d95583852dfadcda0ffda75db1b">
  <xsd:schema xmlns:xsd="http://www.w3.org/2001/XMLSchema" xmlns:xs="http://www.w3.org/2001/XMLSchema" xmlns:p="http://schemas.microsoft.com/office/2006/metadata/properties" xmlns:ns3="28d2b4e9-9271-48da-a43a-c7a02f2fc4ad" xmlns:ns4="f1c14348-d214-4640-8d70-af2b5413b895" targetNamespace="http://schemas.microsoft.com/office/2006/metadata/properties" ma:root="true" ma:fieldsID="d4d0b6b8921ec86188ede279459eaaa0" ns3:_="" ns4:_="">
    <xsd:import namespace="28d2b4e9-9271-48da-a43a-c7a02f2fc4ad"/>
    <xsd:import namespace="f1c14348-d214-4640-8d70-af2b5413b8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2b4e9-9271-48da-a43a-c7a02f2fc4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14348-d214-4640-8d70-af2b5413b89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D3FFD0-8859-4356-B5A0-FA260CCFA14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1c14348-d214-4640-8d70-af2b5413b89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8d2b4e9-9271-48da-a43a-c7a02f2fc4a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C318979-2669-4348-ABD0-AD1FC14C3F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F28A80-028C-49CF-9C8B-20D0B2191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d2b4e9-9271-48da-a43a-c7a02f2fc4ad"/>
    <ds:schemaRef ds:uri="f1c14348-d214-4640-8d70-af2b5413b8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122</Words>
  <Application>Microsoft Office PowerPoint</Application>
  <PresentationFormat>Widescreen</PresentationFormat>
  <Paragraphs>38</Paragraphs>
  <Slides>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Random Number Generation</vt:lpstr>
      <vt:lpstr>Entropy Source</vt:lpstr>
      <vt:lpstr>Entropy Source</vt:lpstr>
      <vt:lpstr>PRNG (Pseudorandom Number Generator)</vt:lpstr>
      <vt:lpstr>TRNG (True Random Number Generator)</vt:lpstr>
      <vt:lpstr>PRNG vs. TRNG</vt:lpstr>
      <vt:lpstr>QRNG (Quantum Random Number Generator)</vt:lpstr>
      <vt:lpstr>How to measure the degree of randomness ?</vt:lpstr>
    </vt:vector>
  </TitlesOfParts>
  <Company>ARCELIK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Number Generation</dc:title>
  <dc:creator>Anıl Doyran</dc:creator>
  <cp:lastModifiedBy>Anıl Doyran</cp:lastModifiedBy>
  <cp:revision>52</cp:revision>
  <dcterms:created xsi:type="dcterms:W3CDTF">2021-01-14T18:20:40Z</dcterms:created>
  <dcterms:modified xsi:type="dcterms:W3CDTF">2021-03-01T09:45:48Z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de4db4-e00d-47c3-9d58-42953a01c92d_Enabled">
    <vt:lpwstr>True</vt:lpwstr>
  </property>
  <property fmtid="{D5CDD505-2E9C-101B-9397-08002B2CF9AE}" pid="3" name="MSIP_Label_18de4db4-e00d-47c3-9d58-42953a01c92d_SiteId">
    <vt:lpwstr>ef5926db-9bdf-4f9f-9066-d8e7f03943f7</vt:lpwstr>
  </property>
  <property fmtid="{D5CDD505-2E9C-101B-9397-08002B2CF9AE}" pid="4" name="MSIP_Label_18de4db4-e00d-47c3-9d58-42953a01c92d_Owner">
    <vt:lpwstr>26028212@arcelik.com</vt:lpwstr>
  </property>
  <property fmtid="{D5CDD505-2E9C-101B-9397-08002B2CF9AE}" pid="5" name="MSIP_Label_18de4db4-e00d-47c3-9d58-42953a01c92d_SetDate">
    <vt:lpwstr>2021-01-14T20:27:06.1502183Z</vt:lpwstr>
  </property>
  <property fmtid="{D5CDD505-2E9C-101B-9397-08002B2CF9AE}" pid="6" name="MSIP_Label_18de4db4-e00d-47c3-9d58-42953a01c92d_Name">
    <vt:lpwstr>Public</vt:lpwstr>
  </property>
  <property fmtid="{D5CDD505-2E9C-101B-9397-08002B2CF9AE}" pid="7" name="MSIP_Label_18de4db4-e00d-47c3-9d58-42953a01c92d_Application">
    <vt:lpwstr>Microsoft Azure Information Protection</vt:lpwstr>
  </property>
  <property fmtid="{D5CDD505-2E9C-101B-9397-08002B2CF9AE}" pid="8" name="MSIP_Label_18de4db4-e00d-47c3-9d58-42953a01c92d_Extended_MSFT_Method">
    <vt:lpwstr>Automatic</vt:lpwstr>
  </property>
  <property fmtid="{D5CDD505-2E9C-101B-9397-08002B2CF9AE}" pid="9" name="Sensitivity">
    <vt:lpwstr>Public</vt:lpwstr>
  </property>
  <property fmtid="{D5CDD505-2E9C-101B-9397-08002B2CF9AE}" pid="10" name="ContentTypeId">
    <vt:lpwstr>0x0101008283869A6B538149AA9F0D4374934136</vt:lpwstr>
  </property>
</Properties>
</file>