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17"/>
  </p:notesMasterIdLst>
  <p:handoutMasterIdLst>
    <p:handoutMasterId r:id="rId18"/>
  </p:handoutMasterIdLst>
  <p:sldIdLst>
    <p:sldId id="459" r:id="rId2"/>
    <p:sldId id="444" r:id="rId3"/>
    <p:sldId id="445" r:id="rId4"/>
    <p:sldId id="446" r:id="rId5"/>
    <p:sldId id="447" r:id="rId6"/>
    <p:sldId id="448" r:id="rId7"/>
    <p:sldId id="449" r:id="rId8"/>
    <p:sldId id="450" r:id="rId9"/>
    <p:sldId id="451" r:id="rId10"/>
    <p:sldId id="453" r:id="rId11"/>
    <p:sldId id="454" r:id="rId12"/>
    <p:sldId id="455" r:id="rId13"/>
    <p:sldId id="456" r:id="rId14"/>
    <p:sldId id="457" r:id="rId15"/>
    <p:sldId id="458" r:id="rId16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9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442F0651-F5AB-4EDD-8C78-B12F3F76FA39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28F51E51-6DC7-4CA1-8A8F-82DB46435769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CAEFB0A-575E-4AC9-856A-1527BFDFF585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AAAB97-8F36-489E-8A64-706447532B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D9CC-291B-4415-8CE9-9DF311226F7F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1F45-A588-4152-AAC7-4F42118A66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6F39634-4D1A-4A72-B7B9-50ED721657FB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1DDE9B8-D8F7-44D5-BF27-FFA4500163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7D403AC-9078-4DA8-BA6A-5464FC0DE60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BCE9-0914-4950-A986-7596C92667F1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02D144-3790-49B2-A86C-A492FEAD18C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DDE9-02A5-4C4D-BCB7-850E555C96EC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12461B6-7633-4332-AB96-4AD3D3A8CAF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03FF53F-C025-49BC-A471-40BC93190C8C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44C31E9-CF0A-4B92-A961-D453C471B42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A6CF3BA-D924-4E9E-BE8C-E368BB591C96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BDA640-DF6F-4C3C-A5BF-9DBF2280E9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44B8-5280-4DD6-B70C-8420468D9F76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BECB838-DBE3-40B1-95B0-072D2E83B5F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A9B1-31AD-4248-BB99-237749148A15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C1EF64-D606-463F-A15D-27ACF4C93F3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0B02-D5C4-40FB-8D4E-DC2146975B8A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11EA2F-70B5-43AC-84A5-E9190F81136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8F6BE42-CAF8-4E70-85D7-8153E13D965D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C2A7C0C-CCC5-4C64-A910-7CA63844D2F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9C90FD-D815-4548-AC42-0BCCAB459D3A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31E3F91-FB8E-4EFC-B477-EC6F2EB8FD8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Pruning Trees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5F69795-7180-4348-84C5-5ED87E19885F}" type="slidenum">
              <a:rPr lang="tr-TR"/>
              <a:pPr/>
              <a:t>10</a:t>
            </a:fld>
            <a:endParaRPr lang="tr-TR"/>
          </a:p>
        </p:txBody>
      </p:sp>
      <p:sp>
        <p:nvSpPr>
          <p:cNvPr id="3532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Remove subtrees for better generalization (decrease variance)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Prepruning: Early stopping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Postpruning: Grow the whole tree then prune subtrees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that overfit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on the pruning set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Prepruning is faster, postpruning is more accurate (requires a separate pruning set)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900668"/>
          </a:xfrm>
        </p:spPr>
        <p:txBody>
          <a:bodyPr/>
          <a:lstStyle/>
          <a:p>
            <a:r>
              <a:rPr lang="tr-TR" dirty="0"/>
              <a:t>Rule Extraction from Trees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79F14D-66E7-45A5-BAE5-6480C3BEF473}" type="slidenum">
              <a:rPr lang="tr-TR"/>
              <a:pPr/>
              <a:t>11</a:t>
            </a:fld>
            <a:endParaRPr lang="tr-TR"/>
          </a:p>
        </p:txBody>
      </p:sp>
      <p:pic>
        <p:nvPicPr>
          <p:cNvPr id="35431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1484313"/>
            <a:ext cx="5391150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4318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8888" y="4652963"/>
            <a:ext cx="66770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4319" name="Text Box 15"/>
          <p:cNvSpPr txBox="1">
            <a:spLocks noChangeArrowheads="1"/>
          </p:cNvSpPr>
          <p:nvPr/>
        </p:nvSpPr>
        <p:spPr bwMode="auto">
          <a:xfrm>
            <a:off x="468313" y="1628775"/>
            <a:ext cx="18053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C4.5Rules </a:t>
            </a: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(Quinlan, 1993</a:t>
            </a:r>
            <a:r>
              <a:rPr lang="tr-TR" sz="2000" dirty="0" smtClean="0">
                <a:latin typeface="Lucida Bright" pitchFamily="18" charset="0"/>
              </a:rPr>
              <a:t>)</a:t>
            </a:r>
            <a:endParaRPr lang="tr-TR" sz="2000" dirty="0">
              <a:latin typeface="Lucida Br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Learning Rules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4B0A934-DEA6-4CDC-9B4E-0357D5472E38}" type="slidenum">
              <a:rPr lang="tr-TR"/>
              <a:pPr/>
              <a:t>12</a:t>
            </a:fld>
            <a:endParaRPr lang="tr-TR"/>
          </a:p>
        </p:txBody>
      </p:sp>
      <p:sp>
        <p:nvSpPr>
          <p:cNvPr id="3563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Rule induction is similar to tree induction but 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	tree induction is breadth-first, 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	rule induction is depth-first; one rule at a time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Rule set contains rules; rules are conjunctions of terms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Rule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covers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 example if all terms of the rule evaluate to true for the example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Sequential covering: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Generate rules one at a time until all positive examples are covered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IREP (Fürnkrantz and Widmer, 1994), Ripper (Cohen, 1995)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A7EE-B4B2-49A8-8D76-67732C3B7067}" type="slidenum">
              <a:rPr lang="tr-TR"/>
              <a:pPr/>
              <a:t>13</a:t>
            </a:fld>
            <a:endParaRPr lang="tr-TR"/>
          </a:p>
        </p:txBody>
      </p:sp>
      <p:pic>
        <p:nvPicPr>
          <p:cNvPr id="35738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0675" y="628650"/>
            <a:ext cx="5962650" cy="560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3203575" y="3141663"/>
            <a:ext cx="2305050" cy="21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57383" name="Rectangle 7"/>
          <p:cNvSpPr>
            <a:spLocks noChangeArrowheads="1"/>
          </p:cNvSpPr>
          <p:nvPr/>
        </p:nvSpPr>
        <p:spPr bwMode="auto">
          <a:xfrm>
            <a:off x="2771775" y="2492375"/>
            <a:ext cx="2952750" cy="288925"/>
          </a:xfrm>
          <a:prstGeom prst="rect">
            <a:avLst/>
          </a:prstGeom>
          <a:noFill/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ACDBD-E050-4A88-8BE9-D40E61E59E51}" type="slidenum">
              <a:rPr lang="tr-TR"/>
              <a:pPr/>
              <a:t>14</a:t>
            </a:fld>
            <a:endParaRPr lang="tr-TR"/>
          </a:p>
        </p:txBody>
      </p:sp>
      <p:pic>
        <p:nvPicPr>
          <p:cNvPr id="35840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357188"/>
            <a:ext cx="5981700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8407" name="Rectangle 7"/>
          <p:cNvSpPr>
            <a:spLocks noChangeArrowheads="1"/>
          </p:cNvSpPr>
          <p:nvPr/>
        </p:nvSpPr>
        <p:spPr bwMode="auto">
          <a:xfrm>
            <a:off x="2627313" y="3429000"/>
            <a:ext cx="1368425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58408" name="Rectangle 8"/>
          <p:cNvSpPr>
            <a:spLocks noChangeArrowheads="1"/>
          </p:cNvSpPr>
          <p:nvPr/>
        </p:nvSpPr>
        <p:spPr bwMode="auto">
          <a:xfrm>
            <a:off x="2627313" y="4005263"/>
            <a:ext cx="1223962" cy="2873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41242"/>
          </a:xfrm>
        </p:spPr>
        <p:txBody>
          <a:bodyPr>
            <a:normAutofit/>
          </a:bodyPr>
          <a:lstStyle/>
          <a:p>
            <a:r>
              <a:rPr lang="tr-TR" dirty="0"/>
              <a:t>Multivariate Trees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A521421-2700-448A-8780-9CA23CA9BE65}" type="slidenum">
              <a:rPr lang="tr-TR"/>
              <a:pPr/>
              <a:t>15</a:t>
            </a:fld>
            <a:endParaRPr lang="tr-TR"/>
          </a:p>
        </p:txBody>
      </p:sp>
      <p:pic>
        <p:nvPicPr>
          <p:cNvPr id="3594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86487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9:</a:t>
            </a:r>
            <a:br>
              <a:rPr lang="tr-TR" sz="2000" i="0"/>
            </a:br>
            <a:r>
              <a:rPr lang="tr-TR"/>
              <a:t>Decision 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Tree Uses </a:t>
            </a:r>
            <a:r>
              <a:rPr lang="tr-TR" dirty="0" smtClean="0"/>
              <a:t>Nodes </a:t>
            </a:r>
            <a:r>
              <a:rPr lang="tr-TR" dirty="0"/>
              <a:t>and Leaves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EF9A6B0-4C2B-4BEB-965A-763CA3DC063E}" type="slidenum">
              <a:rPr lang="tr-TR"/>
              <a:pPr/>
              <a:t>3</a:t>
            </a:fld>
            <a:endParaRPr lang="tr-TR"/>
          </a:p>
        </p:txBody>
      </p:sp>
      <p:pic>
        <p:nvPicPr>
          <p:cNvPr id="34509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2133600"/>
            <a:ext cx="7191375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Divide and Conquer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FD79178-3801-442D-9A2F-5D922A383BA0}" type="slidenum">
              <a:rPr lang="tr-TR"/>
              <a:pPr/>
              <a:t>4</a:t>
            </a:fld>
            <a:endParaRPr lang="tr-TR"/>
          </a:p>
        </p:txBody>
      </p:sp>
      <p:sp>
        <p:nvSpPr>
          <p:cNvPr id="3461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Internal decision nodes</a:t>
            </a:r>
          </a:p>
          <a:p>
            <a:pPr lvl="1">
              <a:lnSpc>
                <a:spcPct val="9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Univariate: Uses a single attribute,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</a:p>
          <a:p>
            <a:pPr lvl="2">
              <a:lnSpc>
                <a:spcPct val="9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Numeric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: Binary split :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 &gt;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m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 lvl="2">
              <a:lnSpc>
                <a:spcPct val="9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Discrete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: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-way split for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possible values</a:t>
            </a:r>
            <a:endParaRPr lang="tr-TR" sz="2400" i="1" baseline="-25000" dirty="0">
              <a:solidFill>
                <a:schemeClr val="tx2"/>
              </a:solidFill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Multivariate: Uses all attributes,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x</a:t>
            </a:r>
            <a:endParaRPr lang="tr-TR" sz="2400" b="1" i="1" baseline="-25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Leaves</a:t>
            </a:r>
          </a:p>
          <a:p>
            <a:pPr lvl="1">
              <a:lnSpc>
                <a:spcPct val="9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Classification: Class labels, or proportions</a:t>
            </a:r>
          </a:p>
          <a:p>
            <a:pPr lvl="1">
              <a:lnSpc>
                <a:spcPct val="90000"/>
              </a:lnSpc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Regression: Numeric;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average, or local fit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Learning is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greedy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; find the best split recursively (Breiman et al, 1984; Quinlan, 1986, 1993)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Classification Trees </a:t>
            </a:r>
            <a:r>
              <a:rPr lang="tr-TR" dirty="0" smtClean="0"/>
              <a:t>(ID3,CART,C4.5</a:t>
            </a:r>
            <a:r>
              <a:rPr lang="tr-TR" dirty="0"/>
              <a:t>)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6E1DC87-3DF8-4536-96F3-3C9B9F8DA82B}" type="slidenum">
              <a:rPr lang="tr-TR"/>
              <a:pPr/>
              <a:t>5</a:t>
            </a:fld>
            <a:endParaRPr lang="tr-TR"/>
          </a:p>
        </p:txBody>
      </p:sp>
      <p:graphicFrame>
        <p:nvGraphicFramePr>
          <p:cNvPr id="347145" name="Object 9"/>
          <p:cNvGraphicFramePr>
            <a:graphicFrameLocks noChangeAspect="1"/>
          </p:cNvGraphicFramePr>
          <p:nvPr>
            <p:ph sz="quarter" idx="1"/>
          </p:nvPr>
        </p:nvGraphicFramePr>
        <p:xfrm>
          <a:off x="2006600" y="2420938"/>
          <a:ext cx="2681288" cy="919162"/>
        </p:xfrm>
        <a:graphic>
          <a:graphicData uri="http://schemas.openxmlformats.org/presentationml/2006/ole">
            <p:oleObj spid="_x0000_s347145" name="Equation" r:id="rId3" imgW="1333440" imgH="457200" progId="Equation.3">
              <p:embed/>
            </p:oleObj>
          </a:graphicData>
        </a:graphic>
      </p:graphicFrame>
      <p:sp>
        <p:nvSpPr>
          <p:cNvPr id="3471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For node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instances reach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belong to 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</a:p>
          <a:p>
            <a:endParaRPr lang="tr-TR" i="1" baseline="-25000" dirty="0">
              <a:solidFill>
                <a:schemeClr val="tx2"/>
              </a:solidFill>
              <a:latin typeface="+mj-lt"/>
            </a:endParaRPr>
          </a:p>
          <a:p>
            <a:endParaRPr lang="tr-TR" i="1" baseline="-25000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Node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pure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0 or 1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Measure of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impurity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entropy</a:t>
            </a:r>
          </a:p>
          <a:p>
            <a:pPr>
              <a:buFont typeface="Wingdings" pitchFamily="2" charset="2"/>
              <a:buNone/>
            </a:pPr>
            <a:endParaRPr lang="tr-TR" i="1" baseline="-250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347147" name="Object 11"/>
          <p:cNvGraphicFramePr>
            <a:graphicFrameLocks noChangeAspect="1"/>
          </p:cNvGraphicFramePr>
          <p:nvPr>
            <p:ph sz="half" idx="4294967295"/>
          </p:nvPr>
        </p:nvGraphicFramePr>
        <p:xfrm>
          <a:off x="1331640" y="5013176"/>
          <a:ext cx="2579688" cy="942975"/>
        </p:xfrm>
        <a:graphic>
          <a:graphicData uri="http://schemas.openxmlformats.org/presentationml/2006/ole">
            <p:oleObj spid="_x0000_s347147" name="Equation" r:id="rId4" imgW="1180800" imgH="431640" progId="Equation.3">
              <p:embed/>
            </p:oleObj>
          </a:graphicData>
        </a:graphic>
      </p:graphicFrame>
      <p:pic>
        <p:nvPicPr>
          <p:cNvPr id="34714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18180" y="3357562"/>
            <a:ext cx="3332269" cy="2663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2"/>
                </a:solidFill>
                <a:latin typeface="+mj-lt"/>
              </a:rPr>
              <a:t>If node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is pure, generate a leaf and stop, otherwise split and continue recursively</a:t>
            </a:r>
          </a:p>
          <a:p>
            <a:r>
              <a:rPr lang="tr-TR" sz="2800" dirty="0">
                <a:solidFill>
                  <a:schemeClr val="tx2"/>
                </a:solidFill>
                <a:latin typeface="+mj-lt"/>
              </a:rPr>
              <a:t>Impurity after split: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800" i="1" baseline="-25000" dirty="0">
                <a:solidFill>
                  <a:schemeClr val="tx2"/>
                </a:solidFill>
                <a:latin typeface="+mj-lt"/>
              </a:rPr>
              <a:t>mj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of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800" i="1" baseline="-25000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take branch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j. N</a:t>
            </a:r>
            <a:r>
              <a:rPr lang="tr-TR" sz="2800" i="1" baseline="30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800" i="1" baseline="-25000" dirty="0">
                <a:solidFill>
                  <a:schemeClr val="tx2"/>
                </a:solidFill>
                <a:latin typeface="+mj-lt"/>
              </a:rPr>
              <a:t>mj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belong to C</a:t>
            </a:r>
            <a:r>
              <a:rPr lang="tr-TR" sz="2800" i="1" baseline="-25000" dirty="0">
                <a:solidFill>
                  <a:schemeClr val="tx2"/>
                </a:solidFill>
                <a:latin typeface="+mj-lt"/>
              </a:rPr>
              <a:t>i</a:t>
            </a:r>
            <a:endParaRPr lang="tr-TR" sz="2800" dirty="0">
              <a:solidFill>
                <a:schemeClr val="tx2"/>
              </a:solidFill>
              <a:latin typeface="+mj-lt"/>
            </a:endParaRPr>
          </a:p>
          <a:p>
            <a:endParaRPr lang="tr-TR" sz="2800" dirty="0">
              <a:solidFill>
                <a:schemeClr val="tx2"/>
              </a:solidFill>
              <a:latin typeface="+mj-lt"/>
            </a:endParaRPr>
          </a:p>
          <a:p>
            <a:pPr>
              <a:buNone/>
            </a:pPr>
            <a:endParaRPr lang="tr-TR" sz="2800" dirty="0">
              <a:solidFill>
                <a:schemeClr val="tx2"/>
              </a:solidFill>
              <a:latin typeface="+mj-lt"/>
            </a:endParaRPr>
          </a:p>
          <a:p>
            <a:r>
              <a:rPr lang="tr-TR" sz="2800" dirty="0" smtClean="0">
                <a:solidFill>
                  <a:schemeClr val="tx2"/>
                </a:solidFill>
                <a:latin typeface="+mj-lt"/>
              </a:rPr>
              <a:t>Find 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the variable and split that min impurity (among all variables -- and split positions for numeric variables)</a:t>
            </a:r>
            <a:endParaRPr lang="tr-TR" sz="2800" i="1" baseline="-25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Best Split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5EF7AAF-5E6B-4622-8B02-2B6C4703C2FB}" type="slidenum">
              <a:rPr lang="tr-TR"/>
              <a:pPr/>
              <a:t>6</a:t>
            </a:fld>
            <a:endParaRPr lang="tr-TR" dirty="0"/>
          </a:p>
        </p:txBody>
      </p:sp>
      <p:graphicFrame>
        <p:nvGraphicFramePr>
          <p:cNvPr id="348166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403648" y="3573016"/>
          <a:ext cx="2913063" cy="938212"/>
        </p:xfrm>
        <a:graphic>
          <a:graphicData uri="http://schemas.openxmlformats.org/presentationml/2006/ole">
            <p:oleObj spid="_x0000_s348166" name="Equation" r:id="rId3" imgW="1498320" imgH="482400" progId="Equation.3">
              <p:embed/>
            </p:oleObj>
          </a:graphicData>
        </a:graphic>
      </p:graphicFrame>
      <p:graphicFrame>
        <p:nvGraphicFramePr>
          <p:cNvPr id="348168" name="Object 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4644008" y="3501008"/>
          <a:ext cx="3433763" cy="917575"/>
        </p:xfrm>
        <a:graphic>
          <a:graphicData uri="http://schemas.openxmlformats.org/presentationml/2006/ole">
            <p:oleObj spid="_x0000_s348168" name="Equation" r:id="rId4" imgW="166356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D801-1E90-4A63-9439-3761963EB16D}" type="slidenum">
              <a:rPr lang="tr-TR"/>
              <a:pPr/>
              <a:t>7</a:t>
            </a:fld>
            <a:endParaRPr lang="tr-TR"/>
          </a:p>
        </p:txBody>
      </p:sp>
      <p:pic>
        <p:nvPicPr>
          <p:cNvPr id="34918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188913"/>
            <a:ext cx="6200775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9190" name="Rectangle 6"/>
          <p:cNvSpPr>
            <a:spLocks noChangeArrowheads="1"/>
          </p:cNvSpPr>
          <p:nvPr/>
        </p:nvSpPr>
        <p:spPr bwMode="auto">
          <a:xfrm>
            <a:off x="2555875" y="2349500"/>
            <a:ext cx="1944688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1908175" y="260350"/>
            <a:ext cx="1944688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2987675" y="4149725"/>
            <a:ext cx="3168650" cy="285750"/>
          </a:xfrm>
          <a:prstGeom prst="rect">
            <a:avLst/>
          </a:prstGeom>
          <a:noFill/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49194" name="Rectangle 10"/>
          <p:cNvSpPr>
            <a:spLocks noChangeArrowheads="1"/>
          </p:cNvSpPr>
          <p:nvPr/>
        </p:nvSpPr>
        <p:spPr bwMode="auto">
          <a:xfrm>
            <a:off x="3276600" y="5589588"/>
            <a:ext cx="3168650" cy="285750"/>
          </a:xfrm>
          <a:prstGeom prst="rect">
            <a:avLst/>
          </a:prstGeom>
          <a:noFill/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49195" name="Rectangle 11"/>
          <p:cNvSpPr>
            <a:spLocks noChangeArrowheads="1"/>
          </p:cNvSpPr>
          <p:nvPr/>
        </p:nvSpPr>
        <p:spPr bwMode="auto">
          <a:xfrm>
            <a:off x="2916238" y="5013325"/>
            <a:ext cx="2519362" cy="2873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4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2880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Error at node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After splitting:</a:t>
            </a:r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Regression Trees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A289B6B-CF6E-4E38-9FD8-0AC3375AF730}" type="slidenum">
              <a:rPr lang="tr-TR"/>
              <a:pPr/>
              <a:t>8</a:t>
            </a:fld>
            <a:endParaRPr lang="tr-TR"/>
          </a:p>
        </p:txBody>
      </p:sp>
      <p:graphicFrame>
        <p:nvGraphicFramePr>
          <p:cNvPr id="350220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1619672" y="2204864"/>
          <a:ext cx="5549900" cy="1811338"/>
        </p:xfrm>
        <a:graphic>
          <a:graphicData uri="http://schemas.openxmlformats.org/presentationml/2006/ole">
            <p:oleObj spid="_x0000_s350220" name="Equation" r:id="rId3" imgW="3035160" imgH="990360" progId="Equation.3">
              <p:embed/>
            </p:oleObj>
          </a:graphicData>
        </a:graphic>
      </p:graphicFrame>
      <p:graphicFrame>
        <p:nvGraphicFramePr>
          <p:cNvPr id="350222" name="Object 1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619672" y="4797152"/>
          <a:ext cx="6249987" cy="1779587"/>
        </p:xfrm>
        <a:graphic>
          <a:graphicData uri="http://schemas.openxmlformats.org/presentationml/2006/ole">
            <p:oleObj spid="_x0000_s350222" name="Equation" r:id="rId4" imgW="3479760" imgH="990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93B3-8CCC-4DCE-B45C-F736180C1980}" type="slidenum">
              <a:rPr lang="tr-TR"/>
              <a:pPr/>
              <a:t>9</a:t>
            </a:fld>
            <a:endParaRPr lang="tr-TR"/>
          </a:p>
        </p:txBody>
      </p:sp>
      <p:pic>
        <p:nvPicPr>
          <p:cNvPr id="35123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404813"/>
            <a:ext cx="3286125" cy="627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1240" name="Text Box 8"/>
          <p:cNvSpPr txBox="1">
            <a:spLocks noChangeArrowheads="1"/>
          </p:cNvSpPr>
          <p:nvPr/>
        </p:nvSpPr>
        <p:spPr bwMode="auto">
          <a:xfrm>
            <a:off x="395288" y="847725"/>
            <a:ext cx="32813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Model Selection in 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Trees</a:t>
            </a:r>
            <a:endParaRPr lang="tr-TR" sz="2400" i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35124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773238"/>
            <a:ext cx="4772025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3481</TotalTime>
  <Words>286</Words>
  <Application>Microsoft Office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Median</vt:lpstr>
      <vt:lpstr>Equation</vt:lpstr>
      <vt:lpstr>INTRODUCTION  TO  Machine  Learning 3rd Edition</vt:lpstr>
      <vt:lpstr>CHAPTER 9: Decision Trees</vt:lpstr>
      <vt:lpstr>Tree Uses Nodes and Leaves</vt:lpstr>
      <vt:lpstr>Divide and Conquer</vt:lpstr>
      <vt:lpstr>Classification Trees (ID3,CART,C4.5)</vt:lpstr>
      <vt:lpstr>Best Split</vt:lpstr>
      <vt:lpstr>Slide 7</vt:lpstr>
      <vt:lpstr>Regression Trees</vt:lpstr>
      <vt:lpstr>Slide 9</vt:lpstr>
      <vt:lpstr>Pruning Trees</vt:lpstr>
      <vt:lpstr>Rule Extraction from Trees</vt:lpstr>
      <vt:lpstr>Learning Rules</vt:lpstr>
      <vt:lpstr>Slide 13</vt:lpstr>
      <vt:lpstr>Slide 14</vt:lpstr>
      <vt:lpstr>Multivariate Trees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183</cp:revision>
  <dcterms:created xsi:type="dcterms:W3CDTF">2005-01-24T14:46:28Z</dcterms:created>
  <dcterms:modified xsi:type="dcterms:W3CDTF">2014-07-09T09:58:45Z</dcterms:modified>
</cp:coreProperties>
</file>