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3" r:id="rId1"/>
  </p:sldMasterIdLst>
  <p:notesMasterIdLst>
    <p:notesMasterId r:id="rId30"/>
  </p:notesMasterIdLst>
  <p:handoutMasterIdLst>
    <p:handoutMasterId r:id="rId31"/>
  </p:handoutMasterIdLst>
  <p:sldIdLst>
    <p:sldId id="354" r:id="rId2"/>
    <p:sldId id="322" r:id="rId3"/>
    <p:sldId id="326" r:id="rId4"/>
    <p:sldId id="324" r:id="rId5"/>
    <p:sldId id="327" r:id="rId6"/>
    <p:sldId id="328" r:id="rId7"/>
    <p:sldId id="329" r:id="rId8"/>
    <p:sldId id="331" r:id="rId9"/>
    <p:sldId id="332" r:id="rId10"/>
    <p:sldId id="333" r:id="rId11"/>
    <p:sldId id="337" r:id="rId12"/>
    <p:sldId id="334" r:id="rId13"/>
    <p:sldId id="335" r:id="rId14"/>
    <p:sldId id="355" r:id="rId15"/>
    <p:sldId id="338" r:id="rId16"/>
    <p:sldId id="340" r:id="rId17"/>
    <p:sldId id="341" r:id="rId18"/>
    <p:sldId id="342" r:id="rId19"/>
    <p:sldId id="343" r:id="rId20"/>
    <p:sldId id="344" r:id="rId21"/>
    <p:sldId id="345" r:id="rId22"/>
    <p:sldId id="346" r:id="rId23"/>
    <p:sldId id="347" r:id="rId24"/>
    <p:sldId id="348" r:id="rId25"/>
    <p:sldId id="349" r:id="rId26"/>
    <p:sldId id="350" r:id="rId27"/>
    <p:sldId id="351" r:id="rId28"/>
    <p:sldId id="352" r:id="rId29"/>
  </p:sldIdLst>
  <p:sldSz cx="9144000" cy="6858000" type="screen4x3"/>
  <p:notesSz cx="10234613" cy="70993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66FF33"/>
    <a:srgbClr val="3333FF"/>
    <a:srgbClr val="990033"/>
    <a:srgbClr val="FF6600"/>
    <a:srgbClr val="FF0000"/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43" autoAdjust="0"/>
    <p:restoredTop sz="94241" autoAdjust="0"/>
  </p:normalViewPr>
  <p:slideViewPr>
    <p:cSldViewPr>
      <p:cViewPr varScale="1">
        <p:scale>
          <a:sx n="91" d="100"/>
          <a:sy n="91" d="100"/>
        </p:scale>
        <p:origin x="-1590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254" y="-84"/>
      </p:cViewPr>
      <p:guideLst>
        <p:guide orient="horz" pos="2236"/>
        <p:guide pos="322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4" Type="http://schemas.openxmlformats.org/officeDocument/2006/relationships/image" Target="../media/image2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755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755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fld id="{7FE083A0-67FC-49DF-ADB1-ED29AAC3040A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79755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1813"/>
            <a:ext cx="3549650" cy="26622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98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023938" y="3371850"/>
            <a:ext cx="8186737" cy="319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79755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fld id="{041B53A9-5532-470D-A5B7-843B2F4B1BCA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2/10/2010</a:t>
            </a:r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9F07D56-5731-4A3A-9775-621774C4CD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2/10/2010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A814-443C-417A-AA4B-9B9D547DBB2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r>
              <a:rPr lang="tr-TR" smtClean="0"/>
              <a:t>2/10/2010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12BDCA00-A1F3-476D-9E29-EEA9F1C3181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0" y="6642100"/>
            <a:ext cx="6048375" cy="2159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6588125" y="623728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51502D1-CD83-4737-B87E-80B707E0A82E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0" y="6642100"/>
            <a:ext cx="6048375" cy="2159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88125" y="623728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2B81425-3619-4773-91F9-BD917B5FFDC3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457200"/>
            <a:ext cx="82296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0" y="6642100"/>
            <a:ext cx="6048375" cy="2159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588125" y="623728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45BF1F5-6F3D-400E-8FF6-BF03DF788105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0" y="6642100"/>
            <a:ext cx="6048375" cy="2159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6588125" y="623728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CE4DB31-8ADD-488E-AC8C-DB45AAFAC4E7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0" y="6642100"/>
            <a:ext cx="6048375" cy="2159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6588125" y="623728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71BCB6F-AE7E-4F0A-AE52-15619A6EE9DA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2/10/2010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B0AD7C3-E12A-4BB1-B11B-67710BB9F2EE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2/10/2010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A0396EA-1CF6-4483-B73B-34565AA20A6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r>
              <a:rPr lang="tr-TR" smtClean="0"/>
              <a:t>2/10/2010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0F4C541-84E3-4ED3-B76A-DF65146DD38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r>
              <a:rPr lang="tr-TR" smtClean="0"/>
              <a:t>2/10/2010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47BAA76-0507-4BC6-A75C-0794436E107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2/10/2010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EA39193-5921-4115-BC9E-B1007AB57D9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2/10/2010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B21F6-6338-4D91-B064-393C7C6EBF5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smtClean="0"/>
              <a:t>2/10/2010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67FFD9D-C965-4A3C-8384-61E871CC7E9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r>
              <a:rPr lang="tr-TR" smtClean="0"/>
              <a:t>2/10/2010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5816A2C-9F8D-432D-A97E-B1FAA9C32B7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2/10/2010</a:t>
            </a:r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DEE1831-13C2-444A-A84C-65F6CF3AC939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  <p:sldLayoutId id="2147483715" r:id="rId12"/>
    <p:sldLayoutId id="2147483716" r:id="rId13"/>
    <p:sldLayoutId id="2147483717" r:id="rId14"/>
    <p:sldLayoutId id="2147483718" r:id="rId15"/>
    <p:sldLayoutId id="2147483719" r:id="rId16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22.png"/><Relationship Id="rId4" Type="http://schemas.openxmlformats.org/officeDocument/2006/relationships/oleObject" Target="../embeddings/oleObject13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21.bin"/><Relationship Id="rId4" Type="http://schemas.openxmlformats.org/officeDocument/2006/relationships/oleObject" Target="../embeddings/oleObject20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23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oleObject" Target="../embeddings/oleObject26.bin"/><Relationship Id="rId4" Type="http://schemas.openxmlformats.org/officeDocument/2006/relationships/oleObject" Target="../embeddings/oleObject25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oleObject" Target="../embeddings/oleObject29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7.png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31840" y="1988840"/>
            <a:ext cx="4915272" cy="2160240"/>
          </a:xfrm>
        </p:spPr>
        <p:txBody>
          <a:bodyPr>
            <a:normAutofit fontScale="90000"/>
          </a:bodyPr>
          <a:lstStyle/>
          <a:p>
            <a:r>
              <a:rPr lang="tr-TR" i="0" dirty="0"/>
              <a:t>INTRODUCTION </a:t>
            </a:r>
            <a:r>
              <a:rPr lang="tr-TR" i="0" dirty="0" smtClean="0"/>
              <a:t/>
            </a:r>
            <a:br>
              <a:rPr lang="tr-TR" i="0" dirty="0" smtClean="0"/>
            </a:br>
            <a:r>
              <a:rPr lang="tr-TR" i="0" dirty="0" smtClean="0"/>
              <a:t>TO</a:t>
            </a:r>
            <a:r>
              <a:rPr lang="tr-TR" dirty="0" smtClean="0"/>
              <a:t> 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Machine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Learning</a:t>
            </a:r>
            <a:br>
              <a:rPr lang="tr-TR" dirty="0" smtClean="0"/>
            </a:br>
            <a:r>
              <a:rPr lang="tr-TR" sz="2800" dirty="0" smtClean="0"/>
              <a:t>3rd Edition</a:t>
            </a:r>
            <a:endParaRPr lang="tr-TR" sz="2800" dirty="0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539552" y="4149080"/>
            <a:ext cx="7344816" cy="1584176"/>
          </a:xfrm>
          <a:prstGeom prst="rect">
            <a:avLst/>
          </a:prstGeom>
        </p:spPr>
        <p:txBody>
          <a:bodyPr vert="horz" anchor="ctr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ETHEM ALPAYDIN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© The MIT Press, 2014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r-TR" sz="2000" b="0" i="1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alpaydin@boun.edu.tr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r-TR" sz="2000" b="0" i="1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http://www.cmpe.boun.edu.tr/~ethem/i2ml3e</a:t>
            </a:r>
            <a:endParaRPr kumimoji="0" lang="tr-TR" sz="20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3131840" y="836712"/>
            <a:ext cx="4895850" cy="360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tr-TR" sz="2800" dirty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Lecture Slides for</a:t>
            </a:r>
          </a:p>
        </p:txBody>
      </p:sp>
      <p:pic>
        <p:nvPicPr>
          <p:cNvPr id="15" name="Picture 2" descr="http://mitpress.mit.edu/sites/default/files/imagecache/booklist_node/978026202818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908720"/>
            <a:ext cx="2095500" cy="23717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Parametric Classification</a:t>
            </a:r>
            <a:endParaRPr lang="en-GB"/>
          </a:p>
        </p:txBody>
      </p:sp>
      <p:graphicFrame>
        <p:nvGraphicFramePr>
          <p:cNvPr id="180233" name="Object 9"/>
          <p:cNvGraphicFramePr>
            <a:graphicFrameLocks noChangeAspect="1"/>
          </p:cNvGraphicFramePr>
          <p:nvPr>
            <p:ph sz="quarter" idx="1"/>
          </p:nvPr>
        </p:nvGraphicFramePr>
        <p:xfrm>
          <a:off x="1139825" y="1844675"/>
          <a:ext cx="3983038" cy="1479550"/>
        </p:xfrm>
        <a:graphic>
          <a:graphicData uri="http://schemas.openxmlformats.org/presentationml/2006/ole">
            <p:oleObj spid="_x0000_s180233" name="Equation" r:id="rId3" imgW="1777680" imgH="660240" progId="Equation.3">
              <p:embed/>
            </p:oleObj>
          </a:graphicData>
        </a:graphic>
      </p:graphicFrame>
      <p:graphicFrame>
        <p:nvGraphicFramePr>
          <p:cNvPr id="180235" name="Object 11"/>
          <p:cNvGraphicFramePr>
            <a:graphicFrameLocks noChangeAspect="1"/>
          </p:cNvGraphicFramePr>
          <p:nvPr>
            <p:ph sz="quarter" idx="2"/>
          </p:nvPr>
        </p:nvGraphicFramePr>
        <p:xfrm>
          <a:off x="1266825" y="3644900"/>
          <a:ext cx="6538913" cy="2198688"/>
        </p:xfrm>
        <a:graphic>
          <a:graphicData uri="http://schemas.openxmlformats.org/presentationml/2006/ole">
            <p:oleObj spid="_x0000_s180235" name="Equation" r:id="rId4" imgW="2869920" imgH="965160" progId="Equation.3">
              <p:embed/>
            </p:oleObj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C56CD1C6-154B-48BD-875B-DBDEBBA082BC}" type="slidenum">
              <a:rPr lang="tr-TR"/>
              <a:pPr/>
              <a:t>10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5170B-1878-49C5-BC6B-5A6114880779}" type="slidenum">
              <a:rPr lang="tr-TR" smtClean="0"/>
              <a:pPr/>
              <a:t>11</a:t>
            </a:fld>
            <a:endParaRPr lang="tr-TR" dirty="0"/>
          </a:p>
        </p:txBody>
      </p:sp>
      <p:sp>
        <p:nvSpPr>
          <p:cNvPr id="192522" name="Rectangle 10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549275"/>
            <a:ext cx="8207375" cy="5832475"/>
          </a:xfrm>
        </p:spPr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Given the sample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ML estimates are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Discriminant</a:t>
            </a:r>
            <a:endParaRPr lang="tr-TR" dirty="0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192528" name="Object 16"/>
          <p:cNvGraphicFramePr>
            <a:graphicFrameLocks noChangeAspect="1"/>
          </p:cNvGraphicFramePr>
          <p:nvPr>
            <p:ph sz="half" idx="4294967295"/>
          </p:nvPr>
        </p:nvGraphicFramePr>
        <p:xfrm>
          <a:off x="3275856" y="548680"/>
          <a:ext cx="2073275" cy="579437"/>
        </p:xfrm>
        <a:graphic>
          <a:graphicData uri="http://schemas.openxmlformats.org/presentationml/2006/ole">
            <p:oleObj spid="_x0000_s192528" name="Equation" r:id="rId3" imgW="863280" imgH="241200" progId="Equation.3">
              <p:embed/>
            </p:oleObj>
          </a:graphicData>
        </a:graphic>
      </p:graphicFrame>
      <p:graphicFrame>
        <p:nvGraphicFramePr>
          <p:cNvPr id="192535" name="Object 23"/>
          <p:cNvGraphicFramePr>
            <a:graphicFrameLocks noChangeAspect="1"/>
          </p:cNvGraphicFramePr>
          <p:nvPr/>
        </p:nvGraphicFramePr>
        <p:xfrm>
          <a:off x="1619250" y="1412875"/>
          <a:ext cx="1008063" cy="427038"/>
        </p:xfrm>
        <a:graphic>
          <a:graphicData uri="http://schemas.openxmlformats.org/presentationml/2006/ole">
            <p:oleObj spid="_x0000_s192535" name="Equation" r:id="rId4" imgW="419040" imgH="177480" progId="Equation.3">
              <p:embed/>
            </p:oleObj>
          </a:graphicData>
        </a:graphic>
      </p:graphicFrame>
      <p:graphicFrame>
        <p:nvGraphicFramePr>
          <p:cNvPr id="192536" name="Object 24"/>
          <p:cNvGraphicFramePr>
            <a:graphicFrameLocks noChangeAspect="1"/>
          </p:cNvGraphicFramePr>
          <p:nvPr/>
        </p:nvGraphicFramePr>
        <p:xfrm>
          <a:off x="3740150" y="1196975"/>
          <a:ext cx="2732088" cy="1041400"/>
        </p:xfrm>
        <a:graphic>
          <a:graphicData uri="http://schemas.openxmlformats.org/presentationml/2006/ole">
            <p:oleObj spid="_x0000_s192536" name="Equation" r:id="rId5" imgW="1333440" imgH="507960" progId="Equation.3">
              <p:embed/>
            </p:oleObj>
          </a:graphicData>
        </a:graphic>
      </p:graphicFrame>
      <p:graphicFrame>
        <p:nvGraphicFramePr>
          <p:cNvPr id="192537" name="Object 25"/>
          <p:cNvGraphicFramePr>
            <a:graphicFrameLocks noChangeAspect="1"/>
          </p:cNvGraphicFramePr>
          <p:nvPr/>
        </p:nvGraphicFramePr>
        <p:xfrm>
          <a:off x="1259632" y="3140968"/>
          <a:ext cx="6196013" cy="1465262"/>
        </p:xfrm>
        <a:graphic>
          <a:graphicData uri="http://schemas.openxmlformats.org/presentationml/2006/ole">
            <p:oleObj spid="_x0000_s192537" name="Equation" r:id="rId6" imgW="2895480" imgH="685800" progId="Equation.3">
              <p:embed/>
            </p:oleObj>
          </a:graphicData>
        </a:graphic>
      </p:graphicFrame>
      <p:graphicFrame>
        <p:nvGraphicFramePr>
          <p:cNvPr id="192539" name="Object 27"/>
          <p:cNvGraphicFramePr>
            <a:graphicFrameLocks noChangeAspect="1"/>
          </p:cNvGraphicFramePr>
          <p:nvPr/>
        </p:nvGraphicFramePr>
        <p:xfrm>
          <a:off x="2195736" y="5373216"/>
          <a:ext cx="6454775" cy="1014412"/>
        </p:xfrm>
        <a:graphic>
          <a:graphicData uri="http://schemas.openxmlformats.org/presentationml/2006/ole">
            <p:oleObj spid="_x0000_s192539" name="Equation" r:id="rId7" imgW="290808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EBF2156-022F-4C6F-B06E-94B98A0B3906}" type="slidenum">
              <a:rPr lang="tr-TR"/>
              <a:pPr/>
              <a:t>12</a:t>
            </a:fld>
            <a:endParaRPr lang="tr-TR"/>
          </a:p>
        </p:txBody>
      </p:sp>
      <p:pic>
        <p:nvPicPr>
          <p:cNvPr id="181268" name="Picture 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333375"/>
            <a:ext cx="7791450" cy="629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1259" name="Text Box 11"/>
          <p:cNvSpPr txBox="1">
            <a:spLocks noChangeArrowheads="1"/>
          </p:cNvSpPr>
          <p:nvPr/>
        </p:nvSpPr>
        <p:spPr bwMode="auto">
          <a:xfrm>
            <a:off x="6156325" y="1557338"/>
            <a:ext cx="1639360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1800" i="1" dirty="0">
                <a:solidFill>
                  <a:schemeClr val="tx2"/>
                </a:solidFill>
                <a:latin typeface="+mj-lt"/>
              </a:rPr>
              <a:t>Equal variances</a:t>
            </a:r>
          </a:p>
        </p:txBody>
      </p:sp>
      <p:sp>
        <p:nvSpPr>
          <p:cNvPr id="181261" name="Text Box 13"/>
          <p:cNvSpPr txBox="1">
            <a:spLocks noChangeArrowheads="1"/>
          </p:cNvSpPr>
          <p:nvPr/>
        </p:nvSpPr>
        <p:spPr bwMode="auto">
          <a:xfrm>
            <a:off x="5076825" y="4797425"/>
            <a:ext cx="2825750" cy="64633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tr-TR" sz="1800" i="1" dirty="0">
                <a:solidFill>
                  <a:schemeClr val="tx2"/>
                </a:solidFill>
                <a:latin typeface="+mj-lt"/>
              </a:rPr>
              <a:t>Single boundary at</a:t>
            </a:r>
          </a:p>
          <a:p>
            <a:r>
              <a:rPr lang="tr-TR" sz="1800" i="1" dirty="0">
                <a:solidFill>
                  <a:schemeClr val="tx2"/>
                </a:solidFill>
                <a:latin typeface="+mj-lt"/>
              </a:rPr>
              <a:t>halfway between means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4F2737-9DC8-4D3C-B4C3-09D12B27940B}" type="slidenum">
              <a:rPr lang="tr-TR"/>
              <a:pPr/>
              <a:t>13</a:t>
            </a:fld>
            <a:endParaRPr lang="tr-TR"/>
          </a:p>
        </p:txBody>
      </p:sp>
      <p:pic>
        <p:nvPicPr>
          <p:cNvPr id="186384" name="Picture 1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32656"/>
            <a:ext cx="7791450" cy="625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6377" name="Text Box 9"/>
          <p:cNvSpPr txBox="1">
            <a:spLocks noChangeArrowheads="1"/>
          </p:cNvSpPr>
          <p:nvPr/>
        </p:nvSpPr>
        <p:spPr bwMode="auto">
          <a:xfrm>
            <a:off x="4787900" y="1268413"/>
            <a:ext cx="2303451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1800" i="1" dirty="0">
                <a:solidFill>
                  <a:schemeClr val="tx2"/>
                </a:solidFill>
                <a:latin typeface="+mj-lt"/>
              </a:rPr>
              <a:t>Variances are different</a:t>
            </a:r>
          </a:p>
        </p:txBody>
      </p:sp>
      <p:sp>
        <p:nvSpPr>
          <p:cNvPr id="186380" name="Text Box 12"/>
          <p:cNvSpPr txBox="1">
            <a:spLocks noChangeArrowheads="1"/>
          </p:cNvSpPr>
          <p:nvPr/>
        </p:nvSpPr>
        <p:spPr bwMode="auto">
          <a:xfrm>
            <a:off x="5219700" y="4797425"/>
            <a:ext cx="1666803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1800" i="1" dirty="0">
                <a:solidFill>
                  <a:schemeClr val="tx2"/>
                </a:solidFill>
                <a:latin typeface="+mj-lt"/>
              </a:rPr>
              <a:t>Two boundaries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B21F6-6338-4D91-B064-393C7C6EBF5E}" type="slidenum">
              <a:rPr lang="tr-TR" smtClean="0"/>
              <a:pPr/>
              <a:t>14</a:t>
            </a:fld>
            <a:endParaRPr lang="tr-TR"/>
          </a:p>
        </p:txBody>
      </p:sp>
      <p:pic>
        <p:nvPicPr>
          <p:cNvPr id="4300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0588" y="42863"/>
            <a:ext cx="7362825" cy="677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Regression</a:t>
            </a:r>
            <a:endParaRPr lang="en-GB"/>
          </a:p>
        </p:txBody>
      </p:sp>
      <p:graphicFrame>
        <p:nvGraphicFramePr>
          <p:cNvPr id="193550" name="Object 14"/>
          <p:cNvGraphicFramePr>
            <a:graphicFrameLocks noChangeAspect="1"/>
          </p:cNvGraphicFramePr>
          <p:nvPr>
            <p:ph sz="quarter" idx="1"/>
          </p:nvPr>
        </p:nvGraphicFramePr>
        <p:xfrm>
          <a:off x="660400" y="1862138"/>
          <a:ext cx="3500438" cy="2195512"/>
        </p:xfrm>
        <a:graphic>
          <a:graphicData uri="http://schemas.openxmlformats.org/presentationml/2006/ole">
            <p:oleObj spid="_x0000_s193550" name="Equation" r:id="rId3" imgW="1498320" imgH="939600" progId="Equation.3">
              <p:embed/>
            </p:oleObj>
          </a:graphicData>
        </a:graphic>
      </p:graphicFrame>
      <p:graphicFrame>
        <p:nvGraphicFramePr>
          <p:cNvPr id="193552" name="Object 16"/>
          <p:cNvGraphicFramePr>
            <a:graphicFrameLocks noChangeAspect="1"/>
          </p:cNvGraphicFramePr>
          <p:nvPr>
            <p:ph sz="quarter" idx="2"/>
          </p:nvPr>
        </p:nvGraphicFramePr>
        <p:xfrm>
          <a:off x="611560" y="4293096"/>
          <a:ext cx="5681663" cy="2071688"/>
        </p:xfrm>
        <a:graphic>
          <a:graphicData uri="http://schemas.openxmlformats.org/presentationml/2006/ole">
            <p:oleObj spid="_x0000_s193552" name="Equation" r:id="rId4" imgW="2438280" imgH="888840" progId="Equation.3">
              <p:embed/>
            </p:oleObj>
          </a:graphicData>
        </a:graphic>
      </p:graphicFrame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CF168A93-B8FE-4D39-817C-B50CD7D8D528}" type="slidenum">
              <a:rPr lang="tr-TR"/>
              <a:pPr/>
              <a:t>15</a:t>
            </a:fld>
            <a:endParaRPr lang="tr-TR"/>
          </a:p>
        </p:txBody>
      </p:sp>
      <p:pic>
        <p:nvPicPr>
          <p:cNvPr id="193544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39952" y="692696"/>
            <a:ext cx="4777680" cy="3185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Regression: From LogL to Error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6187D6B-A9B7-45E1-8CE2-160916E46020}" type="slidenum">
              <a:rPr lang="tr-TR"/>
              <a:pPr/>
              <a:t>16</a:t>
            </a:fld>
            <a:endParaRPr lang="tr-TR"/>
          </a:p>
        </p:txBody>
      </p:sp>
      <p:graphicFrame>
        <p:nvGraphicFramePr>
          <p:cNvPr id="196614" name="Object 6"/>
          <p:cNvGraphicFramePr>
            <a:graphicFrameLocks noChangeAspect="1"/>
          </p:cNvGraphicFramePr>
          <p:nvPr>
            <p:ph sz="quarter" idx="1"/>
          </p:nvPr>
        </p:nvGraphicFramePr>
        <p:xfrm>
          <a:off x="785813" y="2286000"/>
          <a:ext cx="7135812" cy="3552825"/>
        </p:xfrm>
        <a:graphic>
          <a:graphicData uri="http://schemas.openxmlformats.org/presentationml/2006/ole">
            <p:oleObj spid="_x0000_s196614" name="Equation" r:id="rId3" imgW="2933640" imgH="14601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539552" y="332656"/>
            <a:ext cx="8229600" cy="828660"/>
          </a:xfrm>
        </p:spPr>
        <p:txBody>
          <a:bodyPr/>
          <a:lstStyle/>
          <a:p>
            <a:r>
              <a:rPr lang="tr-TR" dirty="0"/>
              <a:t>Linear Regression</a:t>
            </a:r>
          </a:p>
        </p:txBody>
      </p:sp>
      <p:graphicFrame>
        <p:nvGraphicFramePr>
          <p:cNvPr id="197640" name="Object 8"/>
          <p:cNvGraphicFramePr>
            <a:graphicFrameLocks noChangeAspect="1"/>
          </p:cNvGraphicFramePr>
          <p:nvPr>
            <p:ph sz="quarter" idx="1"/>
          </p:nvPr>
        </p:nvGraphicFramePr>
        <p:xfrm>
          <a:off x="869950" y="1614488"/>
          <a:ext cx="3224213" cy="519112"/>
        </p:xfrm>
        <a:graphic>
          <a:graphicData uri="http://schemas.openxmlformats.org/presentationml/2006/ole">
            <p:oleObj spid="_x0000_s197640" name="Equation" r:id="rId3" imgW="1498320" imgH="241200" progId="Equation.3">
              <p:embed/>
            </p:oleObj>
          </a:graphicData>
        </a:graphic>
      </p:graphicFrame>
      <p:graphicFrame>
        <p:nvGraphicFramePr>
          <p:cNvPr id="197642" name="Object 10"/>
          <p:cNvGraphicFramePr>
            <a:graphicFrameLocks noChangeAspect="1"/>
          </p:cNvGraphicFramePr>
          <p:nvPr>
            <p:ph sz="quarter" idx="2"/>
          </p:nvPr>
        </p:nvGraphicFramePr>
        <p:xfrm>
          <a:off x="2608263" y="2276475"/>
          <a:ext cx="4429125" cy="1771650"/>
        </p:xfrm>
        <a:graphic>
          <a:graphicData uri="http://schemas.openxmlformats.org/presentationml/2006/ole">
            <p:oleObj spid="_x0000_s197642" name="Equation" r:id="rId4" imgW="1841400" imgH="736560" progId="Equation.3">
              <p:embed/>
            </p:oleObj>
          </a:graphicData>
        </a:graphic>
      </p:graphicFrame>
      <p:graphicFrame>
        <p:nvGraphicFramePr>
          <p:cNvPr id="197644" name="Object 12"/>
          <p:cNvGraphicFramePr>
            <a:graphicFrameLocks noChangeAspect="1"/>
          </p:cNvGraphicFramePr>
          <p:nvPr>
            <p:ph sz="quarter" idx="3"/>
          </p:nvPr>
        </p:nvGraphicFramePr>
        <p:xfrm>
          <a:off x="1109663" y="4149725"/>
          <a:ext cx="6176962" cy="1565275"/>
        </p:xfrm>
        <a:graphic>
          <a:graphicData uri="http://schemas.openxmlformats.org/presentationml/2006/ole">
            <p:oleObj spid="_x0000_s197644" name="Equation" r:id="rId5" imgW="2806560" imgH="711000" progId="Equation.3">
              <p:embed/>
            </p:oleObj>
          </a:graphicData>
        </a:graphic>
      </p:graphicFrame>
      <p:graphicFrame>
        <p:nvGraphicFramePr>
          <p:cNvPr id="197646" name="Object 14"/>
          <p:cNvGraphicFramePr>
            <a:graphicFrameLocks noChangeAspect="1"/>
          </p:cNvGraphicFramePr>
          <p:nvPr>
            <p:ph sz="quarter" idx="4"/>
          </p:nvPr>
        </p:nvGraphicFramePr>
        <p:xfrm>
          <a:off x="3722688" y="5734050"/>
          <a:ext cx="1408112" cy="517525"/>
        </p:xfrm>
        <a:graphic>
          <a:graphicData uri="http://schemas.openxmlformats.org/presentationml/2006/ole">
            <p:oleObj spid="_x0000_s197646" name="Equation" r:id="rId6" imgW="622080" imgH="228600" progId="Equation.3">
              <p:embed/>
            </p:oleObj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DDF478-3E2D-40C3-95EC-6C47C3DEE589}" type="slidenum">
              <a:rPr lang="tr-TR"/>
              <a:pPr/>
              <a:t>17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229600" cy="900098"/>
          </a:xfrm>
        </p:spPr>
        <p:txBody>
          <a:bodyPr/>
          <a:lstStyle/>
          <a:p>
            <a:r>
              <a:rPr lang="tr-TR" dirty="0"/>
              <a:t>Polynomial Regression</a:t>
            </a:r>
          </a:p>
        </p:txBody>
      </p:sp>
      <p:graphicFrame>
        <p:nvGraphicFramePr>
          <p:cNvPr id="198666" name="Object 10"/>
          <p:cNvGraphicFramePr>
            <a:graphicFrameLocks noChangeAspect="1"/>
          </p:cNvGraphicFramePr>
          <p:nvPr>
            <p:ph sz="half" idx="1"/>
          </p:nvPr>
        </p:nvGraphicFramePr>
        <p:xfrm>
          <a:off x="527050" y="1703388"/>
          <a:ext cx="8050213" cy="601662"/>
        </p:xfrm>
        <a:graphic>
          <a:graphicData uri="http://schemas.openxmlformats.org/presentationml/2006/ole">
            <p:oleObj spid="_x0000_s198666" name="Equation" r:id="rId3" imgW="3568680" imgH="266400" progId="Equation.3">
              <p:embed/>
            </p:oleObj>
          </a:graphicData>
        </a:graphic>
      </p:graphicFrame>
      <p:graphicFrame>
        <p:nvGraphicFramePr>
          <p:cNvPr id="198668" name="Object 12"/>
          <p:cNvGraphicFramePr>
            <a:graphicFrameLocks noChangeAspect="1"/>
          </p:cNvGraphicFramePr>
          <p:nvPr>
            <p:ph sz="quarter" idx="2"/>
          </p:nvPr>
        </p:nvGraphicFramePr>
        <p:xfrm>
          <a:off x="1428750" y="2565400"/>
          <a:ext cx="5707063" cy="2168525"/>
        </p:xfrm>
        <a:graphic>
          <a:graphicData uri="http://schemas.openxmlformats.org/presentationml/2006/ole">
            <p:oleObj spid="_x0000_s198668" name="Equation" r:id="rId4" imgW="2539800" imgH="965160" progId="Equation.3">
              <p:embed/>
            </p:oleObj>
          </a:graphicData>
        </a:graphic>
      </p:graphicFrame>
      <p:graphicFrame>
        <p:nvGraphicFramePr>
          <p:cNvPr id="198670" name="Object 14"/>
          <p:cNvGraphicFramePr>
            <a:graphicFrameLocks noChangeAspect="1"/>
          </p:cNvGraphicFramePr>
          <p:nvPr>
            <p:ph sz="quarter" idx="3"/>
          </p:nvPr>
        </p:nvGraphicFramePr>
        <p:xfrm>
          <a:off x="2538413" y="5300663"/>
          <a:ext cx="2484437" cy="598487"/>
        </p:xfrm>
        <a:graphic>
          <a:graphicData uri="http://schemas.openxmlformats.org/presentationml/2006/ole">
            <p:oleObj spid="_x0000_s198670" name="Equation" r:id="rId5" imgW="1054080" imgH="253800" progId="Equation.3">
              <p:embed/>
            </p:oleObj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4E9A438-3A2C-46C3-A06F-44762B50EB47}" type="slidenum">
              <a:rPr lang="tr-TR"/>
              <a:pPr/>
              <a:t>18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229600" cy="864096"/>
          </a:xfrm>
        </p:spPr>
        <p:txBody>
          <a:bodyPr>
            <a:normAutofit/>
          </a:bodyPr>
          <a:lstStyle/>
          <a:p>
            <a:r>
              <a:rPr lang="tr-TR" dirty="0"/>
              <a:t>Other Error Measures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EFFA283-1E54-4BCA-8BA3-566622128B8E}" type="slidenum">
              <a:rPr lang="tr-TR"/>
              <a:pPr/>
              <a:t>19</a:t>
            </a:fld>
            <a:endParaRPr lang="tr-TR"/>
          </a:p>
        </p:txBody>
      </p:sp>
      <p:graphicFrame>
        <p:nvGraphicFramePr>
          <p:cNvPr id="199688" name="Object 8"/>
          <p:cNvGraphicFramePr>
            <a:graphicFrameLocks noChangeAspect="1"/>
          </p:cNvGraphicFramePr>
          <p:nvPr>
            <p:ph sz="quarter" idx="1"/>
          </p:nvPr>
        </p:nvGraphicFramePr>
        <p:xfrm>
          <a:off x="3243263" y="1628775"/>
          <a:ext cx="4022725" cy="1027113"/>
        </p:xfrm>
        <a:graphic>
          <a:graphicData uri="http://schemas.openxmlformats.org/presentationml/2006/ole">
            <p:oleObj spid="_x0000_s199688" name="Equation" r:id="rId3" imgW="1790640" imgH="457200" progId="Equation.3">
              <p:embed/>
            </p:oleObj>
          </a:graphicData>
        </a:graphic>
      </p:graphicFrame>
      <p:sp>
        <p:nvSpPr>
          <p:cNvPr id="1996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2000250"/>
            <a:ext cx="8229600" cy="3886200"/>
          </a:xfrm>
        </p:spPr>
        <p:txBody>
          <a:bodyPr>
            <a:normAutofit fontScale="92500" lnSpcReduction="10000"/>
          </a:bodyPr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Square Error: </a:t>
            </a: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Relative Square Error:</a:t>
            </a: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Absolute Error: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E 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en-GB" sz="2800" i="1" dirty="0" smtClean="0">
                <a:solidFill>
                  <a:schemeClr val="tx2"/>
                </a:solidFill>
              </a:rPr>
              <a:t>θ 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|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X) = </a:t>
            </a:r>
            <a:r>
              <a:rPr lang="tr-TR" sz="4800" baseline="-10000" dirty="0">
                <a:solidFill>
                  <a:schemeClr val="tx2"/>
                </a:solidFill>
                <a:latin typeface="+mj-lt"/>
              </a:rPr>
              <a:t>∑</a:t>
            </a:r>
            <a:r>
              <a:rPr lang="tr-TR" i="1" baseline="-40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|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r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t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–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g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|</a:t>
            </a:r>
            <a:r>
              <a:rPr lang="en-GB" sz="2800" i="1" dirty="0" smtClean="0">
                <a:solidFill>
                  <a:schemeClr val="tx2"/>
                </a:solidFill>
              </a:rPr>
              <a:t> θ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)|</a:t>
            </a:r>
            <a:endParaRPr lang="tr-TR" dirty="0">
              <a:solidFill>
                <a:schemeClr val="tx2"/>
              </a:solidFill>
              <a:latin typeface="+mj-lt"/>
            </a:endParaRP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ε-sensitive Error: </a:t>
            </a:r>
          </a:p>
          <a:p>
            <a:pPr lvl="1">
              <a:buFont typeface="Wingdings" pitchFamily="2" charset="2"/>
              <a:buNone/>
            </a:pPr>
            <a:r>
              <a:rPr lang="tr-TR" sz="2400" i="1" dirty="0"/>
              <a:t>			</a:t>
            </a:r>
            <a:r>
              <a:rPr lang="tr-TR" sz="2400" i="1" dirty="0">
                <a:latin typeface="+mj-lt"/>
              </a:rPr>
              <a:t>E </a:t>
            </a:r>
            <a:r>
              <a:rPr lang="tr-TR" sz="2400" dirty="0" smtClean="0">
                <a:latin typeface="+mj-lt"/>
              </a:rPr>
              <a:t>(</a:t>
            </a:r>
            <a:r>
              <a:rPr lang="en-GB" i="1" dirty="0" smtClean="0"/>
              <a:t>θ </a:t>
            </a:r>
            <a:r>
              <a:rPr lang="tr-TR" sz="2400" dirty="0" smtClean="0">
                <a:latin typeface="+mj-lt"/>
              </a:rPr>
              <a:t>|</a:t>
            </a:r>
            <a:r>
              <a:rPr lang="tr-TR" sz="2400" dirty="0">
                <a:latin typeface="+mj-lt"/>
              </a:rPr>
              <a:t>X) = </a:t>
            </a:r>
            <a:r>
              <a:rPr lang="tr-TR" sz="4400" baseline="-10000" dirty="0">
                <a:latin typeface="+mj-lt"/>
              </a:rPr>
              <a:t>∑</a:t>
            </a:r>
            <a:r>
              <a:rPr lang="tr-TR" sz="2400" baseline="-10000" dirty="0">
                <a:latin typeface="+mj-lt"/>
              </a:rPr>
              <a:t> </a:t>
            </a:r>
            <a:r>
              <a:rPr lang="tr-TR" sz="2400" i="1" baseline="-40000" dirty="0">
                <a:latin typeface="+mj-lt"/>
              </a:rPr>
              <a:t>t</a:t>
            </a:r>
            <a:r>
              <a:rPr lang="tr-TR" sz="2400" dirty="0">
                <a:latin typeface="+mj-lt"/>
              </a:rPr>
              <a:t> 1(|</a:t>
            </a:r>
            <a:r>
              <a:rPr lang="tr-TR" sz="2400" i="1" dirty="0">
                <a:latin typeface="+mj-lt"/>
              </a:rPr>
              <a:t>r</a:t>
            </a:r>
            <a:r>
              <a:rPr lang="tr-TR" sz="2400" i="1" baseline="30000" dirty="0">
                <a:latin typeface="+mj-lt"/>
              </a:rPr>
              <a:t>t </a:t>
            </a:r>
            <a:r>
              <a:rPr lang="tr-TR" sz="2400" dirty="0">
                <a:latin typeface="+mj-lt"/>
              </a:rPr>
              <a:t>–</a:t>
            </a:r>
            <a:r>
              <a:rPr lang="tr-TR" sz="2400" i="1" baseline="30000" dirty="0">
                <a:latin typeface="+mj-lt"/>
              </a:rPr>
              <a:t> </a:t>
            </a:r>
            <a:r>
              <a:rPr lang="tr-TR" sz="2400" i="1" dirty="0">
                <a:latin typeface="+mj-lt"/>
              </a:rPr>
              <a:t>g</a:t>
            </a:r>
            <a:r>
              <a:rPr lang="tr-TR" sz="2400" dirty="0">
                <a:latin typeface="+mj-lt"/>
              </a:rPr>
              <a:t>(</a:t>
            </a:r>
            <a:r>
              <a:rPr lang="tr-TR" sz="2400" i="1" dirty="0">
                <a:latin typeface="+mj-lt"/>
              </a:rPr>
              <a:t>x</a:t>
            </a:r>
            <a:r>
              <a:rPr lang="tr-TR" sz="2400" i="1" baseline="30000" dirty="0">
                <a:latin typeface="+mj-lt"/>
              </a:rPr>
              <a:t>t</a:t>
            </a:r>
            <a:r>
              <a:rPr lang="tr-TR" sz="2400" dirty="0" smtClean="0">
                <a:latin typeface="+mj-lt"/>
              </a:rPr>
              <a:t>|</a:t>
            </a:r>
            <a:r>
              <a:rPr lang="en-GB" i="1" dirty="0" smtClean="0"/>
              <a:t> θ</a:t>
            </a:r>
            <a:r>
              <a:rPr lang="tr-TR" sz="2400" dirty="0" smtClean="0">
                <a:latin typeface="+mj-lt"/>
              </a:rPr>
              <a:t>)|&gt;</a:t>
            </a:r>
            <a:r>
              <a:rPr lang="tr-TR" sz="2400" dirty="0">
                <a:latin typeface="+mj-lt"/>
              </a:rPr>
              <a:t>ε) (|</a:t>
            </a:r>
            <a:r>
              <a:rPr lang="tr-TR" sz="2400" i="1" dirty="0">
                <a:latin typeface="+mj-lt"/>
              </a:rPr>
              <a:t>r</a:t>
            </a:r>
            <a:r>
              <a:rPr lang="tr-TR" sz="2400" i="1" baseline="30000" dirty="0">
                <a:latin typeface="+mj-lt"/>
              </a:rPr>
              <a:t>t </a:t>
            </a:r>
            <a:r>
              <a:rPr lang="tr-TR" sz="2400" dirty="0">
                <a:latin typeface="+mj-lt"/>
              </a:rPr>
              <a:t>–</a:t>
            </a:r>
            <a:r>
              <a:rPr lang="tr-TR" sz="2400" i="1" baseline="30000" dirty="0">
                <a:latin typeface="+mj-lt"/>
              </a:rPr>
              <a:t> </a:t>
            </a:r>
            <a:r>
              <a:rPr lang="tr-TR" sz="2400" i="1" dirty="0">
                <a:latin typeface="+mj-lt"/>
              </a:rPr>
              <a:t>g</a:t>
            </a:r>
            <a:r>
              <a:rPr lang="tr-TR" sz="2400" dirty="0">
                <a:latin typeface="+mj-lt"/>
              </a:rPr>
              <a:t>(</a:t>
            </a:r>
            <a:r>
              <a:rPr lang="tr-TR" sz="2400" i="1" dirty="0">
                <a:latin typeface="+mj-lt"/>
              </a:rPr>
              <a:t>x</a:t>
            </a:r>
            <a:r>
              <a:rPr lang="tr-TR" sz="2400" i="1" baseline="30000" dirty="0">
                <a:latin typeface="+mj-lt"/>
              </a:rPr>
              <a:t>t</a:t>
            </a:r>
            <a:r>
              <a:rPr lang="tr-TR" sz="2400" dirty="0">
                <a:latin typeface="+mj-lt"/>
              </a:rPr>
              <a:t>|</a:t>
            </a:r>
            <a:r>
              <a:rPr lang="en-GB" sz="2400" i="1" dirty="0">
                <a:latin typeface="+mj-lt"/>
              </a:rPr>
              <a:t>θ</a:t>
            </a:r>
            <a:r>
              <a:rPr lang="tr-TR" sz="2400" dirty="0">
                <a:latin typeface="+mj-lt"/>
              </a:rPr>
              <a:t>)| – ε)</a:t>
            </a:r>
          </a:p>
          <a:p>
            <a:pPr>
              <a:buFont typeface="Wingdings" pitchFamily="2" charset="2"/>
              <a:buNone/>
            </a:pPr>
            <a:endParaRPr lang="tr-TR" dirty="0"/>
          </a:p>
          <a:p>
            <a:endParaRPr lang="tr-TR" dirty="0"/>
          </a:p>
        </p:txBody>
      </p:sp>
      <p:graphicFrame>
        <p:nvGraphicFramePr>
          <p:cNvPr id="199690" name="Object 10"/>
          <p:cNvGraphicFramePr>
            <a:graphicFrameLocks noChangeAspect="1"/>
          </p:cNvGraphicFramePr>
          <p:nvPr>
            <p:ph sz="half" idx="4294967295"/>
          </p:nvPr>
        </p:nvGraphicFramePr>
        <p:xfrm>
          <a:off x="4932040" y="2492896"/>
          <a:ext cx="3619500" cy="1822450"/>
        </p:xfrm>
        <a:graphic>
          <a:graphicData uri="http://schemas.openxmlformats.org/presentationml/2006/ole">
            <p:oleObj spid="_x0000_s199690" name="Equation" r:id="rId4" imgW="1765080" imgH="8888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2000" i="0"/>
              <a:t>CHAPTER 4:</a:t>
            </a:r>
            <a:r>
              <a:rPr lang="tr-TR"/>
              <a:t> </a:t>
            </a:r>
            <a:br>
              <a:rPr lang="tr-TR"/>
            </a:br>
            <a:r>
              <a:rPr lang="tr-TR"/>
              <a:t>Parametric Methods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Bias and Variance</a:t>
            </a:r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6D11E6A-6C53-4A9D-A5C2-B99419ADC8C8}" type="slidenum">
              <a:rPr lang="tr-TR">
                <a:latin typeface="+mj-lt"/>
              </a:rPr>
              <a:pPr/>
              <a:t>20</a:t>
            </a:fld>
            <a:endParaRPr lang="tr-TR">
              <a:latin typeface="+mj-lt"/>
            </a:endParaRPr>
          </a:p>
        </p:txBody>
      </p:sp>
      <p:graphicFrame>
        <p:nvGraphicFramePr>
          <p:cNvPr id="200717" name="Object 13"/>
          <p:cNvGraphicFramePr>
            <a:graphicFrameLocks noChangeAspect="1"/>
          </p:cNvGraphicFramePr>
          <p:nvPr>
            <p:ph sz="quarter" idx="1"/>
          </p:nvPr>
        </p:nvGraphicFramePr>
        <p:xfrm>
          <a:off x="0" y="3816350"/>
          <a:ext cx="114300" cy="215900"/>
        </p:xfrm>
        <a:graphic>
          <a:graphicData uri="http://schemas.openxmlformats.org/presentationml/2006/ole">
            <p:oleObj spid="_x0000_s200717" name="Equation" r:id="rId3" imgW="114120" imgH="215640" progId="Equation.3">
              <p:embed/>
            </p:oleObj>
          </a:graphicData>
        </a:graphic>
      </p:graphicFrame>
      <p:grpSp>
        <p:nvGrpSpPr>
          <p:cNvPr id="200732" name="Group 28"/>
          <p:cNvGrpSpPr>
            <a:grpSpLocks/>
          </p:cNvGrpSpPr>
          <p:nvPr/>
        </p:nvGrpSpPr>
        <p:grpSpPr bwMode="auto">
          <a:xfrm>
            <a:off x="107950" y="3805238"/>
            <a:ext cx="8820150" cy="884237"/>
            <a:chOff x="68" y="2397"/>
            <a:chExt cx="5556" cy="557"/>
          </a:xfrm>
        </p:grpSpPr>
        <p:graphicFrame>
          <p:nvGraphicFramePr>
            <p:cNvPr id="200722" name="Object 18"/>
            <p:cNvGraphicFramePr>
              <a:graphicFrameLocks noChangeAspect="1"/>
            </p:cNvGraphicFramePr>
            <p:nvPr/>
          </p:nvGraphicFramePr>
          <p:xfrm>
            <a:off x="68" y="2397"/>
            <a:ext cx="5556" cy="307"/>
          </p:xfrm>
          <a:graphic>
            <a:graphicData uri="http://schemas.openxmlformats.org/presentationml/2006/ole">
              <p:oleObj spid="_x0000_s200722" name="Equation" r:id="rId4" imgW="4597200" imgH="253800" progId="Equation.3">
                <p:embed/>
              </p:oleObj>
            </a:graphicData>
          </a:graphic>
        </p:graphicFrame>
        <p:sp>
          <p:nvSpPr>
            <p:cNvPr id="200724" name="Text Box 20"/>
            <p:cNvSpPr txBox="1">
              <a:spLocks noChangeArrowheads="1"/>
            </p:cNvSpPr>
            <p:nvPr/>
          </p:nvSpPr>
          <p:spPr bwMode="auto">
            <a:xfrm>
              <a:off x="2562" y="2721"/>
              <a:ext cx="35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1800" i="1" dirty="0">
                  <a:solidFill>
                    <a:schemeClr val="tx2"/>
                  </a:solidFill>
                  <a:latin typeface="+mj-lt"/>
                </a:rPr>
                <a:t>bias</a:t>
              </a:r>
            </a:p>
          </p:txBody>
        </p:sp>
        <p:sp>
          <p:nvSpPr>
            <p:cNvPr id="200725" name="Text Box 21"/>
            <p:cNvSpPr txBox="1">
              <a:spLocks noChangeArrowheads="1"/>
            </p:cNvSpPr>
            <p:nvPr/>
          </p:nvSpPr>
          <p:spPr bwMode="auto">
            <a:xfrm>
              <a:off x="4339" y="2721"/>
              <a:ext cx="61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1800" i="1" dirty="0">
                  <a:solidFill>
                    <a:schemeClr val="tx2"/>
                  </a:solidFill>
                  <a:latin typeface="+mj-lt"/>
                </a:rPr>
                <a:t>variance</a:t>
              </a:r>
            </a:p>
          </p:txBody>
        </p:sp>
      </p:grpSp>
      <p:grpSp>
        <p:nvGrpSpPr>
          <p:cNvPr id="200727" name="Group 23"/>
          <p:cNvGrpSpPr>
            <a:grpSpLocks/>
          </p:cNvGrpSpPr>
          <p:nvPr/>
        </p:nvGrpSpPr>
        <p:grpSpPr bwMode="auto">
          <a:xfrm>
            <a:off x="1041400" y="2212978"/>
            <a:ext cx="6986588" cy="1003300"/>
            <a:chOff x="611" y="3122"/>
            <a:chExt cx="4401" cy="632"/>
          </a:xfrm>
        </p:grpSpPr>
        <p:graphicFrame>
          <p:nvGraphicFramePr>
            <p:cNvPr id="200728" name="Object 24"/>
            <p:cNvGraphicFramePr>
              <a:graphicFrameLocks noChangeAspect="1"/>
            </p:cNvGraphicFramePr>
            <p:nvPr/>
          </p:nvGraphicFramePr>
          <p:xfrm>
            <a:off x="611" y="3122"/>
            <a:ext cx="4401" cy="317"/>
          </p:xfrm>
          <a:graphic>
            <a:graphicData uri="http://schemas.openxmlformats.org/presentationml/2006/ole">
              <p:oleObj spid="_x0000_s200728" name="Equation" r:id="rId5" imgW="3174840" imgH="228600" progId="Equation.3">
                <p:embed/>
              </p:oleObj>
            </a:graphicData>
          </a:graphic>
        </p:graphicFrame>
        <p:sp>
          <p:nvSpPr>
            <p:cNvPr id="200729" name="Text Box 25"/>
            <p:cNvSpPr txBox="1">
              <a:spLocks noChangeArrowheads="1"/>
            </p:cNvSpPr>
            <p:nvPr/>
          </p:nvSpPr>
          <p:spPr bwMode="auto">
            <a:xfrm>
              <a:off x="2562" y="3521"/>
              <a:ext cx="42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1800" i="1" dirty="0">
                  <a:solidFill>
                    <a:schemeClr val="tx2"/>
                  </a:solidFill>
                  <a:latin typeface="+mj-lt"/>
                </a:rPr>
                <a:t>noise</a:t>
              </a:r>
            </a:p>
          </p:txBody>
        </p:sp>
        <p:sp>
          <p:nvSpPr>
            <p:cNvPr id="200730" name="Text Box 26"/>
            <p:cNvSpPr txBox="1">
              <a:spLocks noChangeArrowheads="1"/>
            </p:cNvSpPr>
            <p:nvPr/>
          </p:nvSpPr>
          <p:spPr bwMode="auto">
            <a:xfrm>
              <a:off x="4059" y="3521"/>
              <a:ext cx="91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tr-TR" sz="1800" i="1" dirty="0">
                  <a:solidFill>
                    <a:schemeClr val="tx2"/>
                  </a:solidFill>
                  <a:latin typeface="+mj-lt"/>
                </a:rPr>
                <a:t>squared error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Estimating Bias and Variance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3432C56A-10CA-4B09-9ADB-456312E58732}" type="slidenum">
              <a:rPr lang="tr-TR">
                <a:latin typeface="+mj-lt"/>
              </a:rPr>
              <a:pPr/>
              <a:t>21</a:t>
            </a:fld>
            <a:endParaRPr lang="tr-TR">
              <a:latin typeface="+mj-lt"/>
            </a:endParaRPr>
          </a:p>
        </p:txBody>
      </p:sp>
      <p:graphicFrame>
        <p:nvGraphicFramePr>
          <p:cNvPr id="203788" name="Object 12"/>
          <p:cNvGraphicFramePr>
            <a:graphicFrameLocks noChangeAspect="1"/>
          </p:cNvGraphicFramePr>
          <p:nvPr>
            <p:ph sz="quarter" idx="1"/>
          </p:nvPr>
        </p:nvGraphicFramePr>
        <p:xfrm>
          <a:off x="1981200" y="3213100"/>
          <a:ext cx="4933950" cy="2595563"/>
        </p:xfrm>
        <a:graphic>
          <a:graphicData uri="http://schemas.openxmlformats.org/presentationml/2006/ole">
            <p:oleObj spid="_x0000_s203788" name="Equation" r:id="rId3" imgW="2438280" imgH="1282680" progId="Equation.3">
              <p:embed/>
            </p:oleObj>
          </a:graphicData>
        </a:graphic>
      </p:graphicFrame>
      <p:sp>
        <p:nvSpPr>
          <p:cNvPr id="203785" name="Rectangle 9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000250"/>
            <a:ext cx="8229600" cy="3886200"/>
          </a:xfrm>
        </p:spPr>
        <p:txBody>
          <a:bodyPr/>
          <a:lstStyle/>
          <a:p>
            <a:r>
              <a:rPr lang="tr-TR" i="1" dirty="0">
                <a:solidFill>
                  <a:schemeClr val="tx2"/>
                </a:solidFill>
                <a:latin typeface="+mj-lt"/>
              </a:rPr>
              <a:t>M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samples X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={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r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},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=1,...,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M </a:t>
            </a:r>
          </a:p>
          <a:p>
            <a:pPr>
              <a:buNone/>
            </a:pPr>
            <a:r>
              <a:rPr lang="tr-TR" dirty="0" smtClean="0">
                <a:solidFill>
                  <a:schemeClr val="tx2"/>
                </a:solidFill>
                <a:latin typeface="+mj-lt"/>
              </a:rPr>
              <a:t>	are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used to fit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g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),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i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=1,...,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Bias/Variance Dilemma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A1C611B-9ADB-4B57-86F8-8A35B7E08561}" type="slidenum">
              <a:rPr lang="tr-TR"/>
              <a:pPr/>
              <a:t>22</a:t>
            </a:fld>
            <a:endParaRPr lang="tr-TR"/>
          </a:p>
        </p:txBody>
      </p:sp>
      <p:sp>
        <p:nvSpPr>
          <p:cNvPr id="20480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Example: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g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)=2 has no variance and high bias</a:t>
            </a:r>
          </a:p>
          <a:p>
            <a:pPr>
              <a:buFont typeface="Wingdings" pitchFamily="2" charset="2"/>
              <a:buNone/>
            </a:pPr>
            <a:r>
              <a:rPr lang="tr-TR" i="1" dirty="0">
                <a:solidFill>
                  <a:schemeClr val="tx2"/>
                </a:solidFill>
                <a:latin typeface="+mj-lt"/>
              </a:rPr>
              <a:t>	g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)= </a:t>
            </a:r>
            <a:r>
              <a:rPr lang="tr-TR" sz="4800" baseline="-10000" dirty="0">
                <a:solidFill>
                  <a:schemeClr val="tx2"/>
                </a:solidFill>
                <a:latin typeface="+mj-lt"/>
              </a:rPr>
              <a:t>∑</a:t>
            </a:r>
            <a:r>
              <a:rPr lang="tr-TR" i="1" baseline="-40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r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/N has lower bias with variance</a:t>
            </a: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As we increase complexity, </a:t>
            </a:r>
          </a:p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	bias decreases (a better fit to data) and </a:t>
            </a:r>
          </a:p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	variance increases (fit varies more with data)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Bias/Variance dilemma: (Geman et al., 1992)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E1E5F0F-24EB-4AC7-B66D-107FCC1570C8}" type="slidenum">
              <a:rPr lang="tr-TR"/>
              <a:pPr/>
              <a:t>23</a:t>
            </a:fld>
            <a:endParaRPr lang="tr-TR"/>
          </a:p>
        </p:txBody>
      </p:sp>
      <p:pic>
        <p:nvPicPr>
          <p:cNvPr id="205841" name="Picture 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4888" y="414338"/>
            <a:ext cx="7134225" cy="602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5836" name="Line 12"/>
          <p:cNvSpPr>
            <a:spLocks noChangeShapeType="1"/>
          </p:cNvSpPr>
          <p:nvPr/>
        </p:nvSpPr>
        <p:spPr bwMode="auto">
          <a:xfrm flipH="1">
            <a:off x="7885113" y="1628775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205837" name="Text Box 13"/>
          <p:cNvSpPr txBox="1">
            <a:spLocks noChangeArrowheads="1"/>
          </p:cNvSpPr>
          <p:nvPr/>
        </p:nvSpPr>
        <p:spPr bwMode="auto">
          <a:xfrm>
            <a:off x="8101013" y="1617663"/>
            <a:ext cx="56457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1800" i="1" dirty="0">
                <a:solidFill>
                  <a:schemeClr val="tx2"/>
                </a:solidFill>
                <a:latin typeface="+mj-lt"/>
              </a:rPr>
              <a:t>bias</a:t>
            </a:r>
          </a:p>
        </p:txBody>
      </p:sp>
      <p:sp>
        <p:nvSpPr>
          <p:cNvPr id="205838" name="Line 14"/>
          <p:cNvSpPr>
            <a:spLocks noChangeShapeType="1"/>
          </p:cNvSpPr>
          <p:nvPr/>
        </p:nvSpPr>
        <p:spPr bwMode="auto">
          <a:xfrm>
            <a:off x="5003800" y="4437063"/>
            <a:ext cx="0" cy="18716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205839" name="Text Box 15"/>
          <p:cNvSpPr txBox="1">
            <a:spLocks noChangeArrowheads="1"/>
          </p:cNvSpPr>
          <p:nvPr/>
        </p:nvSpPr>
        <p:spPr bwMode="auto">
          <a:xfrm>
            <a:off x="3924300" y="5373688"/>
            <a:ext cx="9798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1800" i="1" dirty="0">
                <a:solidFill>
                  <a:schemeClr val="tx2"/>
                </a:solidFill>
                <a:latin typeface="+mj-lt"/>
              </a:rPr>
              <a:t>variance</a:t>
            </a:r>
          </a:p>
        </p:txBody>
      </p:sp>
      <p:sp>
        <p:nvSpPr>
          <p:cNvPr id="205842" name="Text Box 18"/>
          <p:cNvSpPr txBox="1">
            <a:spLocks noChangeArrowheads="1"/>
          </p:cNvSpPr>
          <p:nvPr/>
        </p:nvSpPr>
        <p:spPr bwMode="auto">
          <a:xfrm>
            <a:off x="1692275" y="968375"/>
            <a:ext cx="300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i="1">
                <a:solidFill>
                  <a:srgbClr val="66FF33"/>
                </a:solidFill>
                <a:latin typeface="Lucida Bright" pitchFamily="18" charset="0"/>
              </a:rPr>
              <a:t>f</a:t>
            </a:r>
          </a:p>
        </p:txBody>
      </p:sp>
      <p:sp>
        <p:nvSpPr>
          <p:cNvPr id="205843" name="Text Box 19"/>
          <p:cNvSpPr txBox="1">
            <a:spLocks noChangeArrowheads="1"/>
          </p:cNvSpPr>
          <p:nvPr/>
        </p:nvSpPr>
        <p:spPr bwMode="auto">
          <a:xfrm>
            <a:off x="5940425" y="1976438"/>
            <a:ext cx="3898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i="1" dirty="0">
                <a:solidFill>
                  <a:srgbClr val="3333FF"/>
                </a:solidFill>
                <a:latin typeface="+mj-lt"/>
              </a:rPr>
              <a:t>g</a:t>
            </a:r>
            <a:r>
              <a:rPr lang="tr-TR" sz="2400" i="1" baseline="-25000" dirty="0">
                <a:solidFill>
                  <a:srgbClr val="3333FF"/>
                </a:solidFill>
                <a:latin typeface="+mj-lt"/>
              </a:rPr>
              <a:t>i</a:t>
            </a:r>
          </a:p>
        </p:txBody>
      </p:sp>
      <p:sp>
        <p:nvSpPr>
          <p:cNvPr id="205844" name="Text Box 20"/>
          <p:cNvSpPr txBox="1">
            <a:spLocks noChangeArrowheads="1"/>
          </p:cNvSpPr>
          <p:nvPr/>
        </p:nvSpPr>
        <p:spPr bwMode="auto">
          <a:xfrm>
            <a:off x="8101013" y="2047875"/>
            <a:ext cx="3433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i="1" dirty="0">
                <a:solidFill>
                  <a:srgbClr val="FF0000"/>
                </a:solidFill>
                <a:latin typeface="+mj-lt"/>
              </a:rPr>
              <a:t>g</a:t>
            </a:r>
            <a:endParaRPr lang="tr-TR" sz="2400" i="1" baseline="-250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05845" name="Line 21"/>
          <p:cNvSpPr>
            <a:spLocks noChangeShapeType="1"/>
          </p:cNvSpPr>
          <p:nvPr/>
        </p:nvSpPr>
        <p:spPr bwMode="auto">
          <a:xfrm>
            <a:off x="8243888" y="2133600"/>
            <a:ext cx="144462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205846" name="Text Box 22"/>
          <p:cNvSpPr txBox="1">
            <a:spLocks noChangeArrowheads="1"/>
          </p:cNvSpPr>
          <p:nvPr/>
        </p:nvSpPr>
        <p:spPr bwMode="auto">
          <a:xfrm>
            <a:off x="8101013" y="1184275"/>
            <a:ext cx="3000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i="1">
                <a:solidFill>
                  <a:srgbClr val="66FF33"/>
                </a:solidFill>
                <a:latin typeface="Lucida Bright" pitchFamily="18" charset="0"/>
              </a:rPr>
              <a:t>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2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305800" cy="724648"/>
          </a:xfrm>
        </p:spPr>
        <p:txBody>
          <a:bodyPr>
            <a:noAutofit/>
          </a:bodyPr>
          <a:lstStyle/>
          <a:p>
            <a:r>
              <a:rPr lang="tr-TR" dirty="0"/>
              <a:t>Polynomial Regression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4796FC5-0337-43BE-B707-24F4E94448E5}" type="slidenum">
              <a:rPr lang="tr-TR"/>
              <a:pPr/>
              <a:t>24</a:t>
            </a:fld>
            <a:endParaRPr lang="tr-TR"/>
          </a:p>
        </p:txBody>
      </p:sp>
      <p:pic>
        <p:nvPicPr>
          <p:cNvPr id="206855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1571612"/>
            <a:ext cx="5476875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6856" name="Text Box 8"/>
          <p:cNvSpPr txBox="1">
            <a:spLocks noChangeArrowheads="1"/>
          </p:cNvSpPr>
          <p:nvPr/>
        </p:nvSpPr>
        <p:spPr bwMode="auto">
          <a:xfrm>
            <a:off x="4356100" y="3213100"/>
            <a:ext cx="19639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1800" i="1" dirty="0">
                <a:solidFill>
                  <a:schemeClr val="tx2"/>
                </a:solidFill>
                <a:latin typeface="+mj-lt"/>
              </a:rPr>
              <a:t>Best fit “min error”</a:t>
            </a:r>
          </a:p>
        </p:txBody>
      </p:sp>
      <p:sp>
        <p:nvSpPr>
          <p:cNvPr id="206857" name="Line 9"/>
          <p:cNvSpPr>
            <a:spLocks noChangeShapeType="1"/>
          </p:cNvSpPr>
          <p:nvPr/>
        </p:nvSpPr>
        <p:spPr bwMode="auto">
          <a:xfrm>
            <a:off x="4859338" y="3644900"/>
            <a:ext cx="0" cy="1439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BA9CB49-70D8-4C15-89A6-E9AEDD8E63B1}" type="slidenum">
              <a:rPr lang="tr-TR"/>
              <a:pPr/>
              <a:t>25</a:t>
            </a:fld>
            <a:endParaRPr lang="tr-TR"/>
          </a:p>
        </p:txBody>
      </p:sp>
      <p:pic>
        <p:nvPicPr>
          <p:cNvPr id="20890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7263" y="400050"/>
            <a:ext cx="7229475" cy="605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8903" name="Text Box 7"/>
          <p:cNvSpPr txBox="1">
            <a:spLocks noChangeArrowheads="1"/>
          </p:cNvSpPr>
          <p:nvPr/>
        </p:nvSpPr>
        <p:spPr bwMode="auto">
          <a:xfrm>
            <a:off x="3276600" y="4713288"/>
            <a:ext cx="17049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1800" i="1" dirty="0">
                <a:solidFill>
                  <a:schemeClr val="tx2"/>
                </a:solidFill>
                <a:latin typeface="+mj-lt"/>
              </a:rPr>
              <a:t>Best fit, “elbow”</a:t>
            </a:r>
          </a:p>
        </p:txBody>
      </p:sp>
      <p:sp>
        <p:nvSpPr>
          <p:cNvPr id="208904" name="Line 8"/>
          <p:cNvSpPr>
            <a:spLocks noChangeShapeType="1"/>
          </p:cNvSpPr>
          <p:nvPr/>
        </p:nvSpPr>
        <p:spPr bwMode="auto">
          <a:xfrm flipH="1">
            <a:off x="3203575" y="4437063"/>
            <a:ext cx="0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Model Selection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36756712-1969-48E5-B41B-1EADF359533A}" type="slidenum">
              <a:rPr lang="tr-TR"/>
              <a:pPr/>
              <a:t>26</a:t>
            </a:fld>
            <a:endParaRPr lang="tr-TR"/>
          </a:p>
        </p:txBody>
      </p:sp>
      <p:sp>
        <p:nvSpPr>
          <p:cNvPr id="2099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dirty="0">
                <a:solidFill>
                  <a:schemeClr val="accent1"/>
                </a:solidFill>
                <a:latin typeface="+mj-lt"/>
              </a:rPr>
              <a:t>Cross-validation: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Measure generalization accuracy by testing on data unused during training</a:t>
            </a: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accent1"/>
                </a:solidFill>
                <a:latin typeface="+mj-lt"/>
              </a:rPr>
              <a:t>Regularization: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Penalize complex models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	E’=error on data + λ model 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complexity</a:t>
            </a: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Akaike’s information criterion (AIC), Bayesian information criterion (BIC)</a:t>
            </a: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accent1"/>
                </a:solidFill>
                <a:latin typeface="+mj-lt"/>
              </a:rPr>
              <a:t>Minimum description length (MDL):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Kolmogorov complexity, shortest description of data</a:t>
            </a: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accent1"/>
                </a:solidFill>
                <a:latin typeface="+mj-lt"/>
              </a:rPr>
              <a:t>Structural risk minimization (SRM)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Bayesian Model Selection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AAA43BF-00AD-474E-B2EC-6D3F6FA21203}" type="slidenum">
              <a:rPr lang="tr-TR"/>
              <a:pPr/>
              <a:t>27</a:t>
            </a:fld>
            <a:endParaRPr lang="tr-TR"/>
          </a:p>
        </p:txBody>
      </p:sp>
      <p:graphicFrame>
        <p:nvGraphicFramePr>
          <p:cNvPr id="210949" name="Object 5"/>
          <p:cNvGraphicFramePr>
            <a:graphicFrameLocks noChangeAspect="1"/>
          </p:cNvGraphicFramePr>
          <p:nvPr>
            <p:ph sz="quarter" idx="1"/>
          </p:nvPr>
        </p:nvGraphicFramePr>
        <p:xfrm>
          <a:off x="1655763" y="2570163"/>
          <a:ext cx="5689600" cy="915987"/>
        </p:xfrm>
        <a:graphic>
          <a:graphicData uri="http://schemas.openxmlformats.org/presentationml/2006/ole">
            <p:oleObj spid="_x0000_s210949" name="Equation" r:id="rId3" imgW="2603160" imgH="419040" progId="Equation.3">
              <p:embed/>
            </p:oleObj>
          </a:graphicData>
        </a:graphic>
      </p:graphicFrame>
      <p:sp>
        <p:nvSpPr>
          <p:cNvPr id="2109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2071688"/>
            <a:ext cx="8229600" cy="3886200"/>
          </a:xfrm>
        </p:spPr>
        <p:txBody>
          <a:bodyPr>
            <a:normAutofit lnSpcReduction="10000"/>
          </a:bodyPr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Prior on models,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(model)</a:t>
            </a: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buNone/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Regularization, when prior favors simpler models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Bayes, MAP of the posterior,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(model|data)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Average over a number of models with high posterior (voting, ensembles: Chapter 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17)</a:t>
            </a:r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8229600" cy="724648"/>
          </a:xfrm>
        </p:spPr>
        <p:txBody>
          <a:bodyPr>
            <a:noAutofit/>
          </a:bodyPr>
          <a:lstStyle/>
          <a:p>
            <a:r>
              <a:rPr lang="tr-TR" dirty="0" smtClean="0"/>
              <a:t>Regression example</a:t>
            </a:r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B0AD7C3-E12A-4BB1-B11B-67710BB9F2EE}" type="slidenum">
              <a:rPr lang="tr-TR" smtClean="0"/>
              <a:pPr/>
              <a:t>28</a:t>
            </a:fld>
            <a:endParaRPr lang="tr-TR"/>
          </a:p>
        </p:txBody>
      </p:sp>
      <p:sp>
        <p:nvSpPr>
          <p:cNvPr id="9" name="TextBox 8"/>
          <p:cNvSpPr txBox="1"/>
          <p:nvPr/>
        </p:nvSpPr>
        <p:spPr>
          <a:xfrm>
            <a:off x="5214942" y="1571612"/>
            <a:ext cx="366318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>
                <a:solidFill>
                  <a:schemeClr val="tx2"/>
                </a:solidFill>
                <a:latin typeface="+mj-lt"/>
              </a:rPr>
              <a:t>Coefficients increase in magnitude as order increases:</a:t>
            </a:r>
          </a:p>
          <a:p>
            <a:r>
              <a:rPr lang="tr-TR" sz="2400" dirty="0" smtClean="0">
                <a:solidFill>
                  <a:schemeClr val="tx2"/>
                </a:solidFill>
                <a:latin typeface="+mj-lt"/>
              </a:rPr>
              <a:t>1: [-0.0769, 0.0016]</a:t>
            </a:r>
          </a:p>
          <a:p>
            <a:r>
              <a:rPr lang="tr-TR" sz="2400" dirty="0" smtClean="0">
                <a:solidFill>
                  <a:schemeClr val="tx2"/>
                </a:solidFill>
                <a:latin typeface="+mj-lt"/>
              </a:rPr>
              <a:t>2: [0.1682, -0.6657, 0.0080]</a:t>
            </a:r>
          </a:p>
          <a:p>
            <a:r>
              <a:rPr lang="tr-TR" sz="2400" dirty="0" smtClean="0">
                <a:solidFill>
                  <a:schemeClr val="tx2"/>
                </a:solidFill>
                <a:latin typeface="+mj-lt"/>
              </a:rPr>
              <a:t>3: [0.4238, -2.5778, 3.4675, -0.0002</a:t>
            </a:r>
          </a:p>
          <a:p>
            <a:r>
              <a:rPr lang="tr-TR" sz="2400" dirty="0" smtClean="0">
                <a:solidFill>
                  <a:schemeClr val="tx2"/>
                </a:solidFill>
                <a:latin typeface="+mj-lt"/>
              </a:rPr>
              <a:t>4: [-0.1093, 1.4356, </a:t>
            </a:r>
          </a:p>
          <a:p>
            <a:r>
              <a:rPr lang="tr-TR" sz="2400" dirty="0" smtClean="0">
                <a:solidFill>
                  <a:schemeClr val="tx2"/>
                </a:solidFill>
                <a:latin typeface="+mj-lt"/>
              </a:rPr>
              <a:t>-5.5007, 6.0454, -0.0019]</a:t>
            </a:r>
            <a:endParaRPr lang="tr-TR" sz="2400" dirty="0">
              <a:solidFill>
                <a:schemeClr val="tx2"/>
              </a:solidFill>
              <a:latin typeface="+mj-lt"/>
            </a:endParaRPr>
          </a:p>
        </p:txBody>
      </p:sp>
      <p:pic>
        <p:nvPicPr>
          <p:cNvPr id="42598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1643050"/>
            <a:ext cx="4543425" cy="364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25989" name="Object 5"/>
          <p:cNvGraphicFramePr>
            <a:graphicFrameLocks noChangeAspect="1"/>
          </p:cNvGraphicFramePr>
          <p:nvPr/>
        </p:nvGraphicFramePr>
        <p:xfrm>
          <a:off x="3347864" y="5589240"/>
          <a:ext cx="5561012" cy="1027113"/>
        </p:xfrm>
        <a:graphic>
          <a:graphicData uri="http://schemas.openxmlformats.org/presentationml/2006/ole">
            <p:oleObj spid="_x0000_s425989" name="Equation" r:id="rId4" imgW="2476440" imgH="457200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23528" y="5877272"/>
            <a:ext cx="28969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/>
              <a:t>Regularization (L2):</a:t>
            </a:r>
            <a:endParaRPr lang="tr-TR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Parametric Estimation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7D18607-7BAB-4C63-A5F0-47F027AB4319}" type="slidenum">
              <a:rPr lang="tr-TR">
                <a:solidFill>
                  <a:schemeClr val="tx2"/>
                </a:solidFill>
              </a:rPr>
              <a:pPr/>
              <a:t>3</a:t>
            </a:fld>
            <a:endParaRPr lang="tr-TR">
              <a:solidFill>
                <a:schemeClr val="tx2"/>
              </a:solidFill>
            </a:endParaRPr>
          </a:p>
        </p:txBody>
      </p:sp>
      <p:sp>
        <p:nvSpPr>
          <p:cNvPr id="16589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Lucida Calligraphy" pitchFamily="66" charset="0"/>
              </a:rPr>
              <a:t>X</a:t>
            </a:r>
            <a:r>
              <a:rPr lang="tr-TR" b="1" i="1" dirty="0">
                <a:solidFill>
                  <a:schemeClr val="tx2"/>
                </a:solidFill>
              </a:rPr>
              <a:t> </a:t>
            </a:r>
            <a:r>
              <a:rPr lang="tr-TR" dirty="0">
                <a:solidFill>
                  <a:schemeClr val="tx2"/>
                </a:solidFill>
              </a:rPr>
              <a:t>= { </a:t>
            </a:r>
            <a:r>
              <a:rPr lang="tr-TR" i="1" dirty="0">
                <a:solidFill>
                  <a:schemeClr val="tx2"/>
                </a:solidFill>
              </a:rPr>
              <a:t>x</a:t>
            </a:r>
            <a:r>
              <a:rPr lang="tr-TR" i="1" baseline="30000" dirty="0">
                <a:solidFill>
                  <a:schemeClr val="tx2"/>
                </a:solidFill>
              </a:rPr>
              <a:t>t </a:t>
            </a:r>
            <a:r>
              <a:rPr lang="tr-TR" dirty="0">
                <a:solidFill>
                  <a:schemeClr val="tx2"/>
                </a:solidFill>
              </a:rPr>
              <a:t>}</a:t>
            </a:r>
            <a:r>
              <a:rPr lang="tr-TR" i="1" baseline="-25000" dirty="0">
                <a:solidFill>
                  <a:schemeClr val="tx2"/>
                </a:solidFill>
              </a:rPr>
              <a:t>t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where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 x</a:t>
            </a:r>
            <a:r>
              <a:rPr lang="tr-TR" i="1" baseline="30000" dirty="0">
                <a:solidFill>
                  <a:schemeClr val="tx2"/>
                </a:solidFill>
                <a:latin typeface="+mj-lt"/>
              </a:rPr>
              <a:t>t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~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Parametric estimation: </a:t>
            </a:r>
          </a:p>
          <a:p>
            <a:pPr lvl="1">
              <a:buFont typeface="Wingdings" pitchFamily="2" charset="2"/>
              <a:buNone/>
            </a:pPr>
            <a:r>
              <a:rPr lang="tr-TR" sz="2400" dirty="0">
                <a:solidFill>
                  <a:schemeClr val="tx2"/>
                </a:solidFill>
                <a:latin typeface="+mj-lt"/>
              </a:rPr>
              <a:t>	Assume a form for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p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x 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|</a:t>
            </a:r>
            <a:r>
              <a:rPr lang="tr-TR" sz="2400" i="1" dirty="0" smtClean="0">
                <a:solidFill>
                  <a:schemeClr val="tx2"/>
                </a:solidFill>
                <a:latin typeface="Symbol" pitchFamily="18" charset="2"/>
              </a:rPr>
              <a:t>q</a:t>
            </a:r>
            <a:r>
              <a:rPr lang="tr-TR" sz="2400" i="1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)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and estimate </a:t>
            </a:r>
            <a:r>
              <a:rPr lang="tr-TR" i="1" dirty="0" smtClean="0">
                <a:solidFill>
                  <a:schemeClr val="tx2"/>
                </a:solidFill>
                <a:latin typeface="Symbol" pitchFamily="18" charset="2"/>
              </a:rPr>
              <a:t>q</a:t>
            </a:r>
            <a:r>
              <a:rPr lang="tr-TR" i="1" dirty="0" smtClean="0">
                <a:solidFill>
                  <a:schemeClr val="tx2"/>
                </a:solidFill>
              </a:rPr>
              <a:t> 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,</a:t>
            </a:r>
            <a:r>
              <a:rPr lang="tr-TR" sz="2400" b="1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its sufficient statistics, using X</a:t>
            </a:r>
          </a:p>
          <a:p>
            <a:pPr lvl="1">
              <a:buFont typeface="Wingdings" pitchFamily="2" charset="2"/>
              <a:buNone/>
            </a:pPr>
            <a:r>
              <a:rPr lang="tr-TR" sz="2400" dirty="0">
                <a:solidFill>
                  <a:schemeClr val="tx2"/>
                </a:solidFill>
                <a:latin typeface="+mj-lt"/>
              </a:rPr>
              <a:t>	e.g., N (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μ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,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σ</a:t>
            </a:r>
            <a:r>
              <a:rPr lang="tr-TR" sz="2400" baseline="30000" dirty="0">
                <a:solidFill>
                  <a:schemeClr val="tx2"/>
                </a:solidFill>
                <a:latin typeface="+mj-lt"/>
              </a:rPr>
              <a:t>2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) where </a:t>
            </a:r>
            <a:r>
              <a:rPr lang="tr-TR" i="1" dirty="0" smtClean="0">
                <a:solidFill>
                  <a:schemeClr val="tx2"/>
                </a:solidFill>
                <a:latin typeface="Symbol" pitchFamily="18" charset="2"/>
              </a:rPr>
              <a:t>q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= {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μ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,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σ</a:t>
            </a:r>
            <a:r>
              <a:rPr lang="tr-TR" sz="2400" baseline="30000" dirty="0">
                <a:solidFill>
                  <a:schemeClr val="tx2"/>
                </a:solidFill>
                <a:latin typeface="+mj-lt"/>
              </a:rPr>
              <a:t>2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Maximum Likelihood Estimation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071448B-E8AA-4D1F-9506-381EAEFE5035}" type="slidenum">
              <a:rPr lang="tr-TR"/>
              <a:pPr/>
              <a:t>4</a:t>
            </a:fld>
            <a:endParaRPr lang="tr-TR"/>
          </a:p>
        </p:txBody>
      </p:sp>
      <p:sp>
        <p:nvSpPr>
          <p:cNvPr id="16384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>
                <a:solidFill>
                  <a:schemeClr val="accent1"/>
                </a:solidFill>
                <a:latin typeface="+mj-lt"/>
              </a:rPr>
              <a:t>Likelihood</a:t>
            </a:r>
            <a:r>
              <a:rPr lang="tr-TR" dirty="0">
                <a:latin typeface="+mj-lt"/>
              </a:rPr>
              <a:t>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of </a:t>
            </a:r>
            <a:r>
              <a:rPr lang="tr-TR" i="1" dirty="0" smtClean="0">
                <a:solidFill>
                  <a:schemeClr val="tx2"/>
                </a:solidFill>
                <a:latin typeface="Symbol" pitchFamily="18" charset="2"/>
              </a:rPr>
              <a:t>q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given the sample </a:t>
            </a:r>
            <a:r>
              <a:rPr lang="tr-TR" dirty="0">
                <a:solidFill>
                  <a:schemeClr val="tx2"/>
                </a:solidFill>
                <a:latin typeface="Lucida Calligraphy" pitchFamily="66" charset="0"/>
              </a:rPr>
              <a:t>X</a:t>
            </a:r>
          </a:p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</a:rPr>
              <a:t>		</a:t>
            </a:r>
            <a:r>
              <a:rPr lang="tr-TR" i="1" dirty="0">
                <a:solidFill>
                  <a:schemeClr val="tx2"/>
                </a:solidFill>
              </a:rPr>
              <a:t>l </a:t>
            </a:r>
            <a:r>
              <a:rPr lang="tr-TR" dirty="0">
                <a:solidFill>
                  <a:schemeClr val="tx2"/>
                </a:solidFill>
              </a:rPr>
              <a:t>(</a:t>
            </a:r>
            <a:r>
              <a:rPr lang="en-GB" i="1" dirty="0">
                <a:solidFill>
                  <a:schemeClr val="tx2"/>
                </a:solidFill>
              </a:rPr>
              <a:t>θ</a:t>
            </a:r>
            <a:r>
              <a:rPr lang="tr-TR" dirty="0">
                <a:solidFill>
                  <a:schemeClr val="tx2"/>
                </a:solidFill>
              </a:rPr>
              <a:t>|</a:t>
            </a:r>
            <a:r>
              <a:rPr lang="tr-TR" dirty="0">
                <a:solidFill>
                  <a:schemeClr val="tx2"/>
                </a:solidFill>
                <a:latin typeface="Lucida Calligraphy" pitchFamily="66" charset="0"/>
              </a:rPr>
              <a:t>X</a:t>
            </a:r>
            <a:r>
              <a:rPr lang="tr-TR" dirty="0">
                <a:solidFill>
                  <a:schemeClr val="tx2"/>
                </a:solidFill>
              </a:rPr>
              <a:t>) = </a:t>
            </a:r>
            <a:r>
              <a:rPr lang="tr-TR" i="1" dirty="0">
                <a:solidFill>
                  <a:schemeClr val="tx2"/>
                </a:solidFill>
              </a:rPr>
              <a:t>p </a:t>
            </a:r>
            <a:r>
              <a:rPr lang="tr-TR" dirty="0">
                <a:solidFill>
                  <a:schemeClr val="tx2"/>
                </a:solidFill>
              </a:rPr>
              <a:t>(</a:t>
            </a:r>
            <a:r>
              <a:rPr lang="tr-TR" dirty="0">
                <a:solidFill>
                  <a:schemeClr val="tx2"/>
                </a:solidFill>
                <a:latin typeface="Lucida Calligraphy" pitchFamily="66" charset="0"/>
              </a:rPr>
              <a:t>X</a:t>
            </a:r>
            <a:r>
              <a:rPr lang="tr-TR" b="1" i="1" dirty="0">
                <a:solidFill>
                  <a:schemeClr val="tx2"/>
                </a:solidFill>
              </a:rPr>
              <a:t> </a:t>
            </a:r>
            <a:r>
              <a:rPr lang="tr-TR" dirty="0">
                <a:solidFill>
                  <a:schemeClr val="tx2"/>
                </a:solidFill>
              </a:rPr>
              <a:t>|</a:t>
            </a:r>
            <a:r>
              <a:rPr lang="en-GB" i="1" dirty="0">
                <a:solidFill>
                  <a:schemeClr val="tx2"/>
                </a:solidFill>
              </a:rPr>
              <a:t>θ</a:t>
            </a:r>
            <a:r>
              <a:rPr lang="tr-TR" dirty="0">
                <a:solidFill>
                  <a:schemeClr val="tx2"/>
                </a:solidFill>
              </a:rPr>
              <a:t>) = ∏</a:t>
            </a:r>
            <a:r>
              <a:rPr lang="tr-TR" i="1" baseline="-40000" dirty="0">
                <a:solidFill>
                  <a:schemeClr val="tx2"/>
                </a:solidFill>
              </a:rPr>
              <a:t>t</a:t>
            </a:r>
            <a:r>
              <a:rPr lang="tr-TR" dirty="0">
                <a:solidFill>
                  <a:schemeClr val="tx2"/>
                </a:solidFill>
              </a:rPr>
              <a:t> </a:t>
            </a:r>
            <a:r>
              <a:rPr lang="tr-TR" i="1" dirty="0">
                <a:solidFill>
                  <a:schemeClr val="tx2"/>
                </a:solidFill>
              </a:rPr>
              <a:t>p </a:t>
            </a:r>
            <a:r>
              <a:rPr lang="tr-TR" dirty="0">
                <a:solidFill>
                  <a:schemeClr val="tx2"/>
                </a:solidFill>
              </a:rPr>
              <a:t>(</a:t>
            </a:r>
            <a:r>
              <a:rPr lang="tr-TR" i="1" dirty="0">
                <a:solidFill>
                  <a:schemeClr val="tx2"/>
                </a:solidFill>
              </a:rPr>
              <a:t>x</a:t>
            </a:r>
            <a:r>
              <a:rPr lang="tr-TR" i="1" baseline="30000" dirty="0">
                <a:solidFill>
                  <a:schemeClr val="tx2"/>
                </a:solidFill>
              </a:rPr>
              <a:t>t</a:t>
            </a:r>
            <a:r>
              <a:rPr lang="tr-TR" dirty="0">
                <a:solidFill>
                  <a:schemeClr val="tx2"/>
                </a:solidFill>
              </a:rPr>
              <a:t>|</a:t>
            </a:r>
            <a:r>
              <a:rPr lang="en-GB" i="1" dirty="0">
                <a:solidFill>
                  <a:schemeClr val="tx2"/>
                </a:solidFill>
              </a:rPr>
              <a:t>θ</a:t>
            </a:r>
            <a:r>
              <a:rPr lang="tr-TR" dirty="0">
                <a:solidFill>
                  <a:schemeClr val="tx2"/>
                </a:solidFill>
              </a:rPr>
              <a:t>)</a:t>
            </a:r>
          </a:p>
          <a:p>
            <a:pPr>
              <a:buFont typeface="Wingdings" pitchFamily="2" charset="2"/>
              <a:buNone/>
            </a:pPr>
            <a:endParaRPr lang="tr-TR" dirty="0">
              <a:solidFill>
                <a:schemeClr val="tx2"/>
              </a:solidFill>
            </a:endParaRPr>
          </a:p>
          <a:p>
            <a:r>
              <a:rPr lang="tr-TR" dirty="0">
                <a:solidFill>
                  <a:schemeClr val="accent1"/>
                </a:solidFill>
                <a:latin typeface="+mj-lt"/>
              </a:rPr>
              <a:t>Log likelihood</a:t>
            </a:r>
          </a:p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</a:rPr>
              <a:t>		 </a:t>
            </a:r>
            <a:r>
              <a:rPr lang="tr-TR" dirty="0">
                <a:solidFill>
                  <a:schemeClr val="tx2"/>
                </a:solidFill>
                <a:latin typeface="Lucida Calligraphy" pitchFamily="66" charset="0"/>
              </a:rPr>
              <a:t>L</a:t>
            </a:r>
            <a:r>
              <a:rPr lang="tr-TR" dirty="0">
                <a:solidFill>
                  <a:schemeClr val="tx2"/>
                </a:solidFill>
              </a:rPr>
              <a:t>(</a:t>
            </a:r>
            <a:r>
              <a:rPr lang="en-GB" i="1" dirty="0">
                <a:solidFill>
                  <a:schemeClr val="tx2"/>
                </a:solidFill>
              </a:rPr>
              <a:t>θ</a:t>
            </a:r>
            <a:r>
              <a:rPr lang="tr-TR" dirty="0">
                <a:solidFill>
                  <a:schemeClr val="tx2"/>
                </a:solidFill>
              </a:rPr>
              <a:t>|</a:t>
            </a:r>
            <a:r>
              <a:rPr lang="tr-TR" dirty="0">
                <a:solidFill>
                  <a:schemeClr val="tx2"/>
                </a:solidFill>
                <a:latin typeface="Lucida Calligraphy" pitchFamily="66" charset="0"/>
              </a:rPr>
              <a:t>X</a:t>
            </a:r>
            <a:r>
              <a:rPr lang="tr-TR" dirty="0">
                <a:solidFill>
                  <a:schemeClr val="tx2"/>
                </a:solidFill>
              </a:rPr>
              <a:t>) =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log</a:t>
            </a:r>
            <a:r>
              <a:rPr lang="tr-TR" dirty="0">
                <a:solidFill>
                  <a:schemeClr val="tx2"/>
                </a:solidFill>
              </a:rPr>
              <a:t> </a:t>
            </a:r>
            <a:r>
              <a:rPr lang="tr-TR" i="1" dirty="0">
                <a:solidFill>
                  <a:schemeClr val="tx2"/>
                </a:solidFill>
              </a:rPr>
              <a:t>l </a:t>
            </a:r>
            <a:r>
              <a:rPr lang="tr-TR" dirty="0">
                <a:solidFill>
                  <a:schemeClr val="tx2"/>
                </a:solidFill>
              </a:rPr>
              <a:t>(</a:t>
            </a:r>
            <a:r>
              <a:rPr lang="en-GB" i="1" dirty="0">
                <a:solidFill>
                  <a:schemeClr val="tx2"/>
                </a:solidFill>
              </a:rPr>
              <a:t>θ</a:t>
            </a:r>
            <a:r>
              <a:rPr lang="tr-TR" dirty="0">
                <a:solidFill>
                  <a:schemeClr val="tx2"/>
                </a:solidFill>
              </a:rPr>
              <a:t>|</a:t>
            </a:r>
            <a:r>
              <a:rPr lang="tr-TR" dirty="0">
                <a:solidFill>
                  <a:schemeClr val="tx2"/>
                </a:solidFill>
                <a:latin typeface="Lucida Calligraphy" pitchFamily="66" charset="0"/>
              </a:rPr>
              <a:t>X</a:t>
            </a:r>
            <a:r>
              <a:rPr lang="tr-TR" dirty="0">
                <a:solidFill>
                  <a:schemeClr val="tx2"/>
                </a:solidFill>
              </a:rPr>
              <a:t>) = ∑</a:t>
            </a:r>
            <a:r>
              <a:rPr lang="tr-TR" i="1" baseline="-40000" dirty="0">
                <a:solidFill>
                  <a:schemeClr val="tx2"/>
                </a:solidFill>
              </a:rPr>
              <a:t>t</a:t>
            </a:r>
            <a:r>
              <a:rPr lang="tr-TR" dirty="0">
                <a:solidFill>
                  <a:schemeClr val="tx2"/>
                </a:solidFill>
              </a:rPr>
              <a:t> log </a:t>
            </a:r>
            <a:r>
              <a:rPr lang="tr-TR" i="1" dirty="0">
                <a:solidFill>
                  <a:schemeClr val="tx2"/>
                </a:solidFill>
              </a:rPr>
              <a:t>p </a:t>
            </a:r>
            <a:r>
              <a:rPr lang="tr-TR" dirty="0">
                <a:solidFill>
                  <a:schemeClr val="tx2"/>
                </a:solidFill>
              </a:rPr>
              <a:t>(</a:t>
            </a:r>
            <a:r>
              <a:rPr lang="tr-TR" i="1" dirty="0">
                <a:solidFill>
                  <a:schemeClr val="tx2"/>
                </a:solidFill>
              </a:rPr>
              <a:t>x</a:t>
            </a:r>
            <a:r>
              <a:rPr lang="tr-TR" i="1" baseline="30000" dirty="0">
                <a:solidFill>
                  <a:schemeClr val="tx2"/>
                </a:solidFill>
              </a:rPr>
              <a:t>t</a:t>
            </a:r>
            <a:r>
              <a:rPr lang="tr-TR" dirty="0">
                <a:solidFill>
                  <a:schemeClr val="tx2"/>
                </a:solidFill>
              </a:rPr>
              <a:t>|</a:t>
            </a:r>
            <a:r>
              <a:rPr lang="en-GB" i="1" dirty="0">
                <a:solidFill>
                  <a:schemeClr val="tx2"/>
                </a:solidFill>
              </a:rPr>
              <a:t>θ</a:t>
            </a:r>
            <a:r>
              <a:rPr lang="tr-TR" dirty="0">
                <a:solidFill>
                  <a:schemeClr val="tx2"/>
                </a:solidFill>
              </a:rPr>
              <a:t>)</a:t>
            </a:r>
          </a:p>
          <a:p>
            <a:endParaRPr lang="tr-TR" dirty="0">
              <a:solidFill>
                <a:schemeClr val="tx2"/>
              </a:solidFill>
            </a:endParaRPr>
          </a:p>
          <a:p>
            <a:r>
              <a:rPr lang="tr-TR" dirty="0">
                <a:solidFill>
                  <a:schemeClr val="accent1"/>
                </a:solidFill>
                <a:latin typeface="+mj-lt"/>
              </a:rPr>
              <a:t>Maximum likelihood estimator (MLE)</a:t>
            </a:r>
          </a:p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</a:rPr>
              <a:t>		</a:t>
            </a:r>
            <a:r>
              <a:rPr lang="en-GB" i="1" dirty="0">
                <a:solidFill>
                  <a:schemeClr val="tx2"/>
                </a:solidFill>
              </a:rPr>
              <a:t>θ</a:t>
            </a:r>
            <a:r>
              <a:rPr lang="tr-TR" baseline="30000" dirty="0">
                <a:solidFill>
                  <a:schemeClr val="tx2"/>
                </a:solidFill>
              </a:rPr>
              <a:t>*</a:t>
            </a:r>
            <a:r>
              <a:rPr lang="tr-TR" dirty="0">
                <a:solidFill>
                  <a:schemeClr val="tx2"/>
                </a:solidFill>
              </a:rPr>
              <a:t> =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argmax</a:t>
            </a:r>
            <a:r>
              <a:rPr lang="en-GB" i="1" baseline="-25000" dirty="0">
                <a:solidFill>
                  <a:schemeClr val="tx2"/>
                </a:solidFill>
              </a:rPr>
              <a:t>θ</a:t>
            </a:r>
            <a:r>
              <a:rPr lang="tr-TR" dirty="0">
                <a:solidFill>
                  <a:schemeClr val="tx2"/>
                </a:solidFill>
              </a:rPr>
              <a:t> </a:t>
            </a:r>
            <a:r>
              <a:rPr lang="tr-TR" dirty="0">
                <a:solidFill>
                  <a:schemeClr val="tx2"/>
                </a:solidFill>
                <a:latin typeface="Lucida Calligraphy" pitchFamily="66" charset="0"/>
              </a:rPr>
              <a:t>L</a:t>
            </a:r>
            <a:r>
              <a:rPr lang="tr-TR" dirty="0">
                <a:solidFill>
                  <a:schemeClr val="tx2"/>
                </a:solidFill>
              </a:rPr>
              <a:t>(</a:t>
            </a:r>
            <a:r>
              <a:rPr lang="en-GB" i="1" dirty="0">
                <a:solidFill>
                  <a:schemeClr val="tx2"/>
                </a:solidFill>
              </a:rPr>
              <a:t>θ</a:t>
            </a:r>
            <a:r>
              <a:rPr lang="tr-TR" dirty="0">
                <a:solidFill>
                  <a:schemeClr val="tx2"/>
                </a:solidFill>
              </a:rPr>
              <a:t>|</a:t>
            </a:r>
            <a:r>
              <a:rPr lang="tr-TR" dirty="0">
                <a:solidFill>
                  <a:schemeClr val="tx2"/>
                </a:solidFill>
                <a:latin typeface="Lucida Calligraphy" pitchFamily="66" charset="0"/>
              </a:rPr>
              <a:t>X</a:t>
            </a:r>
            <a:r>
              <a:rPr lang="tr-TR" dirty="0">
                <a:solidFill>
                  <a:schemeClr val="tx2"/>
                </a:solidFill>
              </a:rPr>
              <a:t>)</a:t>
            </a:r>
            <a:endParaRPr lang="en-GB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Examples: Bernoulli/Multinomial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77C82E6-4B38-4D0E-9016-1BB8613DC4D4}" type="slidenum">
              <a:rPr lang="tr-TR"/>
              <a:pPr/>
              <a:t>5</a:t>
            </a:fld>
            <a:endParaRPr lang="tr-TR"/>
          </a:p>
        </p:txBody>
      </p:sp>
      <p:sp>
        <p:nvSpPr>
          <p:cNvPr id="16691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>
                <a:solidFill>
                  <a:schemeClr val="accent1"/>
                </a:solidFill>
                <a:latin typeface="+mj-lt"/>
              </a:rPr>
              <a:t>Bernoulli:</a:t>
            </a:r>
            <a:r>
              <a:rPr lang="tr-TR" dirty="0">
                <a:latin typeface="+mj-lt"/>
              </a:rPr>
              <a:t>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Two states, failure/success,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in {0,1} </a:t>
            </a:r>
          </a:p>
          <a:p>
            <a:pPr lvl="1">
              <a:buFont typeface="Wingdings" pitchFamily="2" charset="2"/>
              <a:buNone/>
            </a:pPr>
            <a:r>
              <a:rPr lang="tr-TR" sz="2400" i="1" dirty="0">
                <a:solidFill>
                  <a:schemeClr val="tx2"/>
                </a:solidFill>
              </a:rPr>
              <a:t>P </a:t>
            </a:r>
            <a:r>
              <a:rPr lang="tr-TR" sz="2400" dirty="0">
                <a:solidFill>
                  <a:schemeClr val="tx2"/>
                </a:solidFill>
              </a:rPr>
              <a:t>(</a:t>
            </a:r>
            <a:r>
              <a:rPr lang="tr-TR" sz="2400" i="1" dirty="0">
                <a:solidFill>
                  <a:schemeClr val="tx2"/>
                </a:solidFill>
              </a:rPr>
              <a:t>x</a:t>
            </a:r>
            <a:r>
              <a:rPr lang="tr-TR" sz="2400" dirty="0">
                <a:solidFill>
                  <a:schemeClr val="tx2"/>
                </a:solidFill>
              </a:rPr>
              <a:t>) = </a:t>
            </a:r>
            <a:r>
              <a:rPr lang="tr-TR" sz="2400" i="1" dirty="0">
                <a:solidFill>
                  <a:schemeClr val="tx2"/>
                </a:solidFill>
              </a:rPr>
              <a:t>p</a:t>
            </a:r>
            <a:r>
              <a:rPr lang="tr-TR" sz="2400" i="1" baseline="-25000" dirty="0">
                <a:solidFill>
                  <a:schemeClr val="tx2"/>
                </a:solidFill>
              </a:rPr>
              <a:t>o</a:t>
            </a:r>
            <a:r>
              <a:rPr lang="tr-TR" sz="2400" i="1" baseline="30000" dirty="0">
                <a:solidFill>
                  <a:schemeClr val="tx2"/>
                </a:solidFill>
              </a:rPr>
              <a:t>x</a:t>
            </a:r>
            <a:r>
              <a:rPr lang="tr-TR" sz="2400" baseline="30000" dirty="0">
                <a:solidFill>
                  <a:schemeClr val="tx2"/>
                </a:solidFill>
              </a:rPr>
              <a:t> </a:t>
            </a:r>
            <a:r>
              <a:rPr lang="tr-TR" sz="2400" dirty="0">
                <a:solidFill>
                  <a:schemeClr val="tx2"/>
                </a:solidFill>
              </a:rPr>
              <a:t>(1 – </a:t>
            </a:r>
            <a:r>
              <a:rPr lang="tr-TR" sz="2400" i="1" dirty="0">
                <a:solidFill>
                  <a:schemeClr val="tx2"/>
                </a:solidFill>
              </a:rPr>
              <a:t>p</a:t>
            </a:r>
            <a:r>
              <a:rPr lang="tr-TR" sz="2400" i="1" baseline="-25000" dirty="0">
                <a:solidFill>
                  <a:schemeClr val="tx2"/>
                </a:solidFill>
              </a:rPr>
              <a:t>o </a:t>
            </a:r>
            <a:r>
              <a:rPr lang="tr-TR" sz="2400" dirty="0">
                <a:solidFill>
                  <a:schemeClr val="tx2"/>
                </a:solidFill>
              </a:rPr>
              <a:t>)</a:t>
            </a:r>
            <a:r>
              <a:rPr lang="tr-TR" sz="2400" i="1" baseline="-25000" dirty="0">
                <a:solidFill>
                  <a:schemeClr val="tx2"/>
                </a:solidFill>
              </a:rPr>
              <a:t> </a:t>
            </a:r>
            <a:r>
              <a:rPr lang="tr-TR" sz="2400" baseline="30000" dirty="0">
                <a:solidFill>
                  <a:schemeClr val="tx2"/>
                </a:solidFill>
              </a:rPr>
              <a:t>(1 – </a:t>
            </a:r>
            <a:r>
              <a:rPr lang="tr-TR" sz="2400" i="1" baseline="30000" dirty="0">
                <a:solidFill>
                  <a:schemeClr val="tx2"/>
                </a:solidFill>
              </a:rPr>
              <a:t>x</a:t>
            </a:r>
            <a:r>
              <a:rPr lang="tr-TR" sz="2400" baseline="30000" dirty="0">
                <a:solidFill>
                  <a:schemeClr val="tx2"/>
                </a:solidFill>
              </a:rPr>
              <a:t>)</a:t>
            </a:r>
          </a:p>
          <a:p>
            <a:pPr lvl="1">
              <a:buFont typeface="Wingdings" pitchFamily="2" charset="2"/>
              <a:buNone/>
            </a:pPr>
            <a:r>
              <a:rPr lang="tr-TR" sz="2400" dirty="0">
                <a:solidFill>
                  <a:schemeClr val="tx2"/>
                </a:solidFill>
                <a:latin typeface="Lucida Calligraphy" pitchFamily="66" charset="0"/>
              </a:rPr>
              <a:t>				L </a:t>
            </a:r>
            <a:r>
              <a:rPr lang="tr-TR" sz="2400" dirty="0">
                <a:solidFill>
                  <a:schemeClr val="tx2"/>
                </a:solidFill>
              </a:rPr>
              <a:t>(</a:t>
            </a:r>
            <a:r>
              <a:rPr lang="tr-TR" sz="2400" i="1" dirty="0">
                <a:solidFill>
                  <a:schemeClr val="tx2"/>
                </a:solidFill>
              </a:rPr>
              <a:t>p</a:t>
            </a:r>
            <a:r>
              <a:rPr lang="tr-TR" sz="2400" i="1" baseline="-25000" dirty="0">
                <a:solidFill>
                  <a:schemeClr val="tx2"/>
                </a:solidFill>
              </a:rPr>
              <a:t>o</a:t>
            </a:r>
            <a:r>
              <a:rPr lang="tr-TR" sz="2400" dirty="0">
                <a:solidFill>
                  <a:schemeClr val="tx2"/>
                </a:solidFill>
              </a:rPr>
              <a:t>|</a:t>
            </a:r>
            <a:r>
              <a:rPr lang="tr-TR" sz="2400" dirty="0">
                <a:solidFill>
                  <a:schemeClr val="tx2"/>
                </a:solidFill>
                <a:latin typeface="Lucida Calligraphy" pitchFamily="66" charset="0"/>
              </a:rPr>
              <a:t>X</a:t>
            </a:r>
            <a:r>
              <a:rPr lang="tr-TR" sz="2400" dirty="0">
                <a:solidFill>
                  <a:schemeClr val="tx2"/>
                </a:solidFill>
              </a:rPr>
              <a:t>) = log ∏</a:t>
            </a:r>
            <a:r>
              <a:rPr lang="tr-TR" sz="2400" i="1" baseline="-40000" dirty="0">
                <a:solidFill>
                  <a:schemeClr val="tx2"/>
                </a:solidFill>
              </a:rPr>
              <a:t>t</a:t>
            </a:r>
            <a:r>
              <a:rPr lang="tr-TR" sz="2400" dirty="0">
                <a:solidFill>
                  <a:schemeClr val="tx2"/>
                </a:solidFill>
              </a:rPr>
              <a:t> </a:t>
            </a:r>
            <a:r>
              <a:rPr lang="tr-TR" sz="2400" i="1" dirty="0">
                <a:solidFill>
                  <a:schemeClr val="tx2"/>
                </a:solidFill>
              </a:rPr>
              <a:t>p</a:t>
            </a:r>
            <a:r>
              <a:rPr lang="tr-TR" sz="2400" i="1" baseline="-25000" dirty="0">
                <a:solidFill>
                  <a:schemeClr val="tx2"/>
                </a:solidFill>
              </a:rPr>
              <a:t>o</a:t>
            </a:r>
            <a:r>
              <a:rPr lang="tr-TR" sz="2400" i="1" baseline="30000" dirty="0">
                <a:solidFill>
                  <a:schemeClr val="tx2"/>
                </a:solidFill>
              </a:rPr>
              <a:t>x</a:t>
            </a:r>
            <a:r>
              <a:rPr lang="tr-TR" sz="2400" i="1" baseline="50000" dirty="0">
                <a:solidFill>
                  <a:schemeClr val="tx2"/>
                </a:solidFill>
              </a:rPr>
              <a:t>t</a:t>
            </a:r>
            <a:r>
              <a:rPr lang="tr-TR" sz="2400" baseline="30000" dirty="0">
                <a:solidFill>
                  <a:schemeClr val="tx2"/>
                </a:solidFill>
              </a:rPr>
              <a:t> </a:t>
            </a:r>
            <a:r>
              <a:rPr lang="tr-TR" sz="2400" dirty="0">
                <a:solidFill>
                  <a:schemeClr val="tx2"/>
                </a:solidFill>
              </a:rPr>
              <a:t>(1 – </a:t>
            </a:r>
            <a:r>
              <a:rPr lang="tr-TR" sz="2400" i="1" dirty="0">
                <a:solidFill>
                  <a:schemeClr val="tx2"/>
                </a:solidFill>
              </a:rPr>
              <a:t>p</a:t>
            </a:r>
            <a:r>
              <a:rPr lang="tr-TR" sz="2400" i="1" baseline="-25000" dirty="0">
                <a:solidFill>
                  <a:schemeClr val="tx2"/>
                </a:solidFill>
              </a:rPr>
              <a:t>o </a:t>
            </a:r>
            <a:r>
              <a:rPr lang="tr-TR" sz="2400" dirty="0">
                <a:solidFill>
                  <a:schemeClr val="tx2"/>
                </a:solidFill>
              </a:rPr>
              <a:t>)</a:t>
            </a:r>
            <a:r>
              <a:rPr lang="tr-TR" sz="2400" i="1" baseline="-25000" dirty="0">
                <a:solidFill>
                  <a:schemeClr val="tx2"/>
                </a:solidFill>
              </a:rPr>
              <a:t> </a:t>
            </a:r>
            <a:r>
              <a:rPr lang="tr-TR" sz="2400" baseline="30000" dirty="0">
                <a:solidFill>
                  <a:schemeClr val="tx2"/>
                </a:solidFill>
              </a:rPr>
              <a:t>(1 – </a:t>
            </a:r>
            <a:r>
              <a:rPr lang="tr-TR" sz="2400" i="1" baseline="30000" dirty="0">
                <a:solidFill>
                  <a:schemeClr val="tx2"/>
                </a:solidFill>
              </a:rPr>
              <a:t>x</a:t>
            </a:r>
            <a:r>
              <a:rPr lang="tr-TR" sz="2400" i="1" baseline="50000" dirty="0">
                <a:solidFill>
                  <a:schemeClr val="tx2"/>
                </a:solidFill>
              </a:rPr>
              <a:t>t</a:t>
            </a:r>
            <a:r>
              <a:rPr lang="tr-TR" sz="2400" baseline="30000" dirty="0">
                <a:solidFill>
                  <a:schemeClr val="tx2"/>
                </a:solidFill>
              </a:rPr>
              <a:t>) </a:t>
            </a:r>
            <a:endParaRPr lang="tr-TR" sz="2400" dirty="0">
              <a:solidFill>
                <a:schemeClr val="tx2"/>
              </a:solidFill>
            </a:endParaRPr>
          </a:p>
          <a:p>
            <a:pPr lvl="1">
              <a:buFont typeface="Wingdings" pitchFamily="2" charset="2"/>
              <a:buNone/>
            </a:pPr>
            <a:r>
              <a:rPr lang="tr-TR" sz="2400" dirty="0">
                <a:solidFill>
                  <a:schemeClr val="tx2"/>
                </a:solidFill>
                <a:latin typeface="+mj-lt"/>
              </a:rPr>
              <a:t>MLE</a:t>
            </a:r>
            <a:r>
              <a:rPr lang="tr-TR" sz="2400" dirty="0">
                <a:solidFill>
                  <a:schemeClr val="tx2"/>
                </a:solidFill>
              </a:rPr>
              <a:t>: </a:t>
            </a:r>
            <a:r>
              <a:rPr lang="tr-TR" sz="2400" i="1" dirty="0">
                <a:solidFill>
                  <a:schemeClr val="tx2"/>
                </a:solidFill>
              </a:rPr>
              <a:t>p</a:t>
            </a:r>
            <a:r>
              <a:rPr lang="tr-TR" sz="2400" i="1" baseline="-25000" dirty="0">
                <a:solidFill>
                  <a:schemeClr val="tx2"/>
                </a:solidFill>
              </a:rPr>
              <a:t>o </a:t>
            </a:r>
            <a:r>
              <a:rPr lang="tr-TR" sz="2400" dirty="0">
                <a:solidFill>
                  <a:schemeClr val="tx2"/>
                </a:solidFill>
              </a:rPr>
              <a:t>= ∑</a:t>
            </a:r>
            <a:r>
              <a:rPr lang="tr-TR" sz="2400" i="1" baseline="-40000" dirty="0">
                <a:solidFill>
                  <a:schemeClr val="tx2"/>
                </a:solidFill>
              </a:rPr>
              <a:t>t</a:t>
            </a:r>
            <a:r>
              <a:rPr lang="tr-TR" sz="2400" dirty="0">
                <a:solidFill>
                  <a:schemeClr val="tx2"/>
                </a:solidFill>
              </a:rPr>
              <a:t> </a:t>
            </a:r>
            <a:r>
              <a:rPr lang="tr-TR" sz="2400" i="1" dirty="0">
                <a:solidFill>
                  <a:schemeClr val="tx2"/>
                </a:solidFill>
              </a:rPr>
              <a:t>x</a:t>
            </a:r>
            <a:r>
              <a:rPr lang="tr-TR" sz="2400" i="1" baseline="30000" dirty="0">
                <a:solidFill>
                  <a:schemeClr val="tx2"/>
                </a:solidFill>
              </a:rPr>
              <a:t>t </a:t>
            </a:r>
            <a:r>
              <a:rPr lang="tr-TR" sz="2400" dirty="0">
                <a:solidFill>
                  <a:schemeClr val="tx2"/>
                </a:solidFill>
              </a:rPr>
              <a:t>/ </a:t>
            </a:r>
            <a:r>
              <a:rPr lang="tr-TR" sz="2400" i="1" dirty="0">
                <a:solidFill>
                  <a:schemeClr val="tx2"/>
                </a:solidFill>
              </a:rPr>
              <a:t>N</a:t>
            </a:r>
            <a:r>
              <a:rPr lang="tr-TR" sz="2400" i="1" baseline="30000" dirty="0">
                <a:solidFill>
                  <a:schemeClr val="tx2"/>
                </a:solidFill>
              </a:rPr>
              <a:t> </a:t>
            </a:r>
          </a:p>
          <a:p>
            <a:pPr lvl="1">
              <a:buFont typeface="Wingdings" pitchFamily="2" charset="2"/>
              <a:buNone/>
            </a:pPr>
            <a:endParaRPr lang="tr-TR" sz="2400" i="1" baseline="30000" dirty="0"/>
          </a:p>
          <a:p>
            <a:r>
              <a:rPr lang="tr-TR" dirty="0">
                <a:solidFill>
                  <a:schemeClr val="accent1"/>
                </a:solidFill>
                <a:latin typeface="+mj-lt"/>
              </a:rPr>
              <a:t>Multinomial: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K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&gt;2 states,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in {0,1}</a:t>
            </a:r>
          </a:p>
          <a:p>
            <a:pPr lvl="1">
              <a:buFont typeface="Wingdings" pitchFamily="2" charset="2"/>
              <a:buNone/>
            </a:pPr>
            <a:r>
              <a:rPr lang="tr-TR" sz="2400" i="1" dirty="0">
                <a:solidFill>
                  <a:schemeClr val="tx2"/>
                </a:solidFill>
              </a:rPr>
              <a:t>P </a:t>
            </a:r>
            <a:r>
              <a:rPr lang="tr-TR" sz="2400" dirty="0">
                <a:solidFill>
                  <a:schemeClr val="tx2"/>
                </a:solidFill>
              </a:rPr>
              <a:t>(</a:t>
            </a:r>
            <a:r>
              <a:rPr lang="tr-TR" sz="2400" i="1" dirty="0">
                <a:solidFill>
                  <a:schemeClr val="tx2"/>
                </a:solidFill>
              </a:rPr>
              <a:t>x</a:t>
            </a:r>
            <a:r>
              <a:rPr lang="tr-TR" sz="2400" baseline="-25000" dirty="0">
                <a:solidFill>
                  <a:schemeClr val="tx2"/>
                </a:solidFill>
              </a:rPr>
              <a:t>1</a:t>
            </a:r>
            <a:r>
              <a:rPr lang="tr-TR" sz="2400" dirty="0">
                <a:solidFill>
                  <a:schemeClr val="tx2"/>
                </a:solidFill>
              </a:rPr>
              <a:t>,</a:t>
            </a:r>
            <a:r>
              <a:rPr lang="tr-TR" sz="2400" i="1" dirty="0">
                <a:solidFill>
                  <a:schemeClr val="tx2"/>
                </a:solidFill>
              </a:rPr>
              <a:t>x</a:t>
            </a:r>
            <a:r>
              <a:rPr lang="tr-TR" sz="2400" baseline="-25000" dirty="0">
                <a:solidFill>
                  <a:schemeClr val="tx2"/>
                </a:solidFill>
              </a:rPr>
              <a:t>2</a:t>
            </a:r>
            <a:r>
              <a:rPr lang="tr-TR" sz="2400" dirty="0">
                <a:solidFill>
                  <a:schemeClr val="tx2"/>
                </a:solidFill>
              </a:rPr>
              <a:t>,...,</a:t>
            </a:r>
            <a:r>
              <a:rPr lang="tr-TR" sz="2400" i="1" dirty="0">
                <a:solidFill>
                  <a:schemeClr val="tx2"/>
                </a:solidFill>
              </a:rPr>
              <a:t>x</a:t>
            </a:r>
            <a:r>
              <a:rPr lang="tr-TR" sz="2400" baseline="-25000" dirty="0">
                <a:solidFill>
                  <a:schemeClr val="tx2"/>
                </a:solidFill>
              </a:rPr>
              <a:t>K</a:t>
            </a:r>
            <a:r>
              <a:rPr lang="tr-TR" sz="2400" dirty="0">
                <a:solidFill>
                  <a:schemeClr val="tx2"/>
                </a:solidFill>
              </a:rPr>
              <a:t>) = ∏</a:t>
            </a:r>
            <a:r>
              <a:rPr lang="tr-TR" sz="2400" i="1" baseline="-40000" dirty="0">
                <a:solidFill>
                  <a:schemeClr val="tx2"/>
                </a:solidFill>
              </a:rPr>
              <a:t>i</a:t>
            </a:r>
            <a:r>
              <a:rPr lang="tr-TR" sz="2400" dirty="0">
                <a:solidFill>
                  <a:schemeClr val="tx2"/>
                </a:solidFill>
              </a:rPr>
              <a:t> </a:t>
            </a:r>
            <a:r>
              <a:rPr lang="tr-TR" sz="2400" i="1" dirty="0">
                <a:solidFill>
                  <a:schemeClr val="tx2"/>
                </a:solidFill>
              </a:rPr>
              <a:t>p</a:t>
            </a:r>
            <a:r>
              <a:rPr lang="tr-TR" sz="2400" i="1" baseline="-25000" dirty="0">
                <a:solidFill>
                  <a:schemeClr val="tx2"/>
                </a:solidFill>
              </a:rPr>
              <a:t>i</a:t>
            </a:r>
            <a:r>
              <a:rPr lang="tr-TR" sz="2400" i="1" baseline="30000" dirty="0">
                <a:solidFill>
                  <a:schemeClr val="tx2"/>
                </a:solidFill>
              </a:rPr>
              <a:t>x</a:t>
            </a:r>
            <a:r>
              <a:rPr lang="tr-TR" sz="2400" i="1" baseline="10000" dirty="0">
                <a:solidFill>
                  <a:schemeClr val="tx2"/>
                </a:solidFill>
              </a:rPr>
              <a:t>i</a:t>
            </a:r>
            <a:endParaRPr lang="tr-TR" sz="2400" dirty="0">
              <a:solidFill>
                <a:schemeClr val="tx2"/>
              </a:solidFill>
            </a:endParaRPr>
          </a:p>
          <a:p>
            <a:pPr lvl="1">
              <a:buFont typeface="Wingdings" pitchFamily="2" charset="2"/>
              <a:buNone/>
            </a:pPr>
            <a:r>
              <a:rPr lang="tr-TR" sz="2400" dirty="0">
                <a:solidFill>
                  <a:schemeClr val="tx2"/>
                </a:solidFill>
                <a:latin typeface="Lucida Calligraphy" pitchFamily="66" charset="0"/>
              </a:rPr>
              <a:t>				L</a:t>
            </a:r>
            <a:r>
              <a:rPr lang="tr-TR" sz="2400" dirty="0">
                <a:solidFill>
                  <a:schemeClr val="tx2"/>
                </a:solidFill>
              </a:rPr>
              <a:t>(</a:t>
            </a:r>
            <a:r>
              <a:rPr lang="tr-TR" sz="2400" i="1" dirty="0">
                <a:solidFill>
                  <a:schemeClr val="tx2"/>
                </a:solidFill>
              </a:rPr>
              <a:t>p</a:t>
            </a:r>
            <a:r>
              <a:rPr lang="tr-TR" sz="2400" baseline="-25000" dirty="0">
                <a:solidFill>
                  <a:schemeClr val="tx2"/>
                </a:solidFill>
              </a:rPr>
              <a:t>1</a:t>
            </a:r>
            <a:r>
              <a:rPr lang="tr-TR" sz="2400" dirty="0">
                <a:solidFill>
                  <a:schemeClr val="tx2"/>
                </a:solidFill>
              </a:rPr>
              <a:t>,</a:t>
            </a:r>
            <a:r>
              <a:rPr lang="tr-TR" sz="2400" i="1" dirty="0">
                <a:solidFill>
                  <a:schemeClr val="tx2"/>
                </a:solidFill>
              </a:rPr>
              <a:t>p</a:t>
            </a:r>
            <a:r>
              <a:rPr lang="tr-TR" sz="2400" baseline="-25000" dirty="0">
                <a:solidFill>
                  <a:schemeClr val="tx2"/>
                </a:solidFill>
              </a:rPr>
              <a:t>2</a:t>
            </a:r>
            <a:r>
              <a:rPr lang="tr-TR" sz="2400" dirty="0">
                <a:solidFill>
                  <a:schemeClr val="tx2"/>
                </a:solidFill>
              </a:rPr>
              <a:t>,...,</a:t>
            </a:r>
            <a:r>
              <a:rPr lang="tr-TR" sz="2400" i="1" dirty="0">
                <a:solidFill>
                  <a:schemeClr val="tx2"/>
                </a:solidFill>
              </a:rPr>
              <a:t>p</a:t>
            </a:r>
            <a:r>
              <a:rPr lang="tr-TR" sz="2400" i="1" baseline="-25000" dirty="0">
                <a:solidFill>
                  <a:schemeClr val="tx2"/>
                </a:solidFill>
              </a:rPr>
              <a:t>K</a:t>
            </a:r>
            <a:r>
              <a:rPr lang="tr-TR" sz="2400" dirty="0">
                <a:solidFill>
                  <a:schemeClr val="tx2"/>
                </a:solidFill>
              </a:rPr>
              <a:t>|</a:t>
            </a:r>
            <a:r>
              <a:rPr lang="tr-TR" sz="2400" dirty="0">
                <a:solidFill>
                  <a:schemeClr val="tx2"/>
                </a:solidFill>
                <a:latin typeface="Lucida Calligraphy" pitchFamily="66" charset="0"/>
              </a:rPr>
              <a:t>X</a:t>
            </a:r>
            <a:r>
              <a:rPr lang="tr-TR" sz="2400" dirty="0">
                <a:solidFill>
                  <a:schemeClr val="tx2"/>
                </a:solidFill>
              </a:rPr>
              <a:t>) = log ∏</a:t>
            </a:r>
            <a:r>
              <a:rPr lang="tr-TR" sz="2400" i="1" baseline="-40000" dirty="0">
                <a:solidFill>
                  <a:schemeClr val="tx2"/>
                </a:solidFill>
              </a:rPr>
              <a:t>t </a:t>
            </a:r>
            <a:r>
              <a:rPr lang="tr-TR" sz="2400" dirty="0">
                <a:solidFill>
                  <a:schemeClr val="tx2"/>
                </a:solidFill>
              </a:rPr>
              <a:t>∏</a:t>
            </a:r>
            <a:r>
              <a:rPr lang="tr-TR" sz="2400" i="1" baseline="-40000" dirty="0">
                <a:solidFill>
                  <a:schemeClr val="tx2"/>
                </a:solidFill>
              </a:rPr>
              <a:t>i</a:t>
            </a:r>
            <a:r>
              <a:rPr lang="tr-TR" sz="2400" dirty="0">
                <a:solidFill>
                  <a:schemeClr val="tx2"/>
                </a:solidFill>
              </a:rPr>
              <a:t> </a:t>
            </a:r>
            <a:r>
              <a:rPr lang="tr-TR" sz="2400" i="1" dirty="0">
                <a:solidFill>
                  <a:schemeClr val="tx2"/>
                </a:solidFill>
              </a:rPr>
              <a:t>p</a:t>
            </a:r>
            <a:r>
              <a:rPr lang="tr-TR" sz="2400" i="1" baseline="-25000" dirty="0">
                <a:solidFill>
                  <a:schemeClr val="tx2"/>
                </a:solidFill>
              </a:rPr>
              <a:t>i</a:t>
            </a:r>
            <a:r>
              <a:rPr lang="tr-TR" sz="2400" i="1" baseline="30000" dirty="0">
                <a:solidFill>
                  <a:schemeClr val="tx2"/>
                </a:solidFill>
              </a:rPr>
              <a:t>x</a:t>
            </a:r>
            <a:r>
              <a:rPr lang="tr-TR" sz="2400" i="1" baseline="10000" dirty="0">
                <a:solidFill>
                  <a:schemeClr val="tx2"/>
                </a:solidFill>
              </a:rPr>
              <a:t>i</a:t>
            </a:r>
            <a:r>
              <a:rPr lang="tr-TR" sz="2400" i="1" baseline="50000" dirty="0">
                <a:solidFill>
                  <a:schemeClr val="tx2"/>
                </a:solidFill>
              </a:rPr>
              <a:t>t</a:t>
            </a:r>
            <a:r>
              <a:rPr lang="tr-TR" sz="2400" i="1" dirty="0">
                <a:solidFill>
                  <a:schemeClr val="tx2"/>
                </a:solidFill>
              </a:rPr>
              <a:t> </a:t>
            </a:r>
          </a:p>
          <a:p>
            <a:pPr lvl="1">
              <a:buFont typeface="Wingdings" pitchFamily="2" charset="2"/>
              <a:buNone/>
            </a:pPr>
            <a:r>
              <a:rPr lang="tr-TR" sz="2400" dirty="0">
                <a:solidFill>
                  <a:schemeClr val="tx2"/>
                </a:solidFill>
                <a:latin typeface="+mj-lt"/>
              </a:rPr>
              <a:t>MLE</a:t>
            </a:r>
            <a:r>
              <a:rPr lang="tr-TR" sz="2400" dirty="0">
                <a:solidFill>
                  <a:schemeClr val="tx2"/>
                </a:solidFill>
              </a:rPr>
              <a:t>: </a:t>
            </a:r>
            <a:r>
              <a:rPr lang="tr-TR" sz="2400" i="1" dirty="0">
                <a:solidFill>
                  <a:schemeClr val="tx2"/>
                </a:solidFill>
              </a:rPr>
              <a:t>p</a:t>
            </a:r>
            <a:r>
              <a:rPr lang="tr-TR" sz="2400" i="1" baseline="-25000" dirty="0">
                <a:solidFill>
                  <a:schemeClr val="tx2"/>
                </a:solidFill>
              </a:rPr>
              <a:t>i </a:t>
            </a:r>
            <a:r>
              <a:rPr lang="tr-TR" sz="2400" dirty="0">
                <a:solidFill>
                  <a:schemeClr val="tx2"/>
                </a:solidFill>
              </a:rPr>
              <a:t>= ∑</a:t>
            </a:r>
            <a:r>
              <a:rPr lang="tr-TR" sz="2400" i="1" baseline="-40000" dirty="0">
                <a:solidFill>
                  <a:schemeClr val="tx2"/>
                </a:solidFill>
              </a:rPr>
              <a:t>t</a:t>
            </a:r>
            <a:r>
              <a:rPr lang="tr-TR" sz="2400" dirty="0">
                <a:solidFill>
                  <a:schemeClr val="tx2"/>
                </a:solidFill>
              </a:rPr>
              <a:t> </a:t>
            </a:r>
            <a:r>
              <a:rPr lang="tr-TR" sz="2400" i="1" dirty="0">
                <a:solidFill>
                  <a:schemeClr val="tx2"/>
                </a:solidFill>
              </a:rPr>
              <a:t>x</a:t>
            </a:r>
            <a:r>
              <a:rPr lang="tr-TR" sz="2400" i="1" baseline="-25000" dirty="0">
                <a:solidFill>
                  <a:schemeClr val="tx2"/>
                </a:solidFill>
              </a:rPr>
              <a:t>i</a:t>
            </a:r>
            <a:r>
              <a:rPr lang="tr-TR" sz="2400" i="1" baseline="30000" dirty="0">
                <a:solidFill>
                  <a:schemeClr val="tx2"/>
                </a:solidFill>
              </a:rPr>
              <a:t>t </a:t>
            </a:r>
            <a:r>
              <a:rPr lang="tr-TR" sz="2400" dirty="0">
                <a:solidFill>
                  <a:schemeClr val="tx2"/>
                </a:solidFill>
              </a:rPr>
              <a:t>/ </a:t>
            </a:r>
            <a:r>
              <a:rPr lang="tr-TR" sz="2400" i="1" dirty="0">
                <a:solidFill>
                  <a:schemeClr val="tx2"/>
                </a:solidFill>
              </a:rPr>
              <a:t>N</a:t>
            </a:r>
            <a:endParaRPr lang="en-GB" sz="2400" i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404664"/>
            <a:ext cx="8075240" cy="739552"/>
          </a:xfrm>
        </p:spPr>
        <p:txBody>
          <a:bodyPr>
            <a:noAutofit/>
          </a:bodyPr>
          <a:lstStyle/>
          <a:p>
            <a:r>
              <a:rPr lang="tr-TR" dirty="0"/>
              <a:t>Gaussian (Normal) Distribution</a:t>
            </a:r>
            <a:endParaRPr lang="en-GB" dirty="0"/>
          </a:p>
        </p:txBody>
      </p:sp>
      <p:graphicFrame>
        <p:nvGraphicFramePr>
          <p:cNvPr id="167956" name="Object 20"/>
          <p:cNvGraphicFramePr>
            <a:graphicFrameLocks noChangeAspect="1"/>
          </p:cNvGraphicFramePr>
          <p:nvPr>
            <p:ph sz="quarter" idx="1"/>
          </p:nvPr>
        </p:nvGraphicFramePr>
        <p:xfrm>
          <a:off x="1549400" y="2660650"/>
          <a:ext cx="1854200" cy="508000"/>
        </p:xfrm>
        <a:graphic>
          <a:graphicData uri="http://schemas.openxmlformats.org/presentationml/2006/ole">
            <p:oleObj spid="_x0000_s167956" name="Equation" r:id="rId3" imgW="1854000" imgH="507960" progId="Equation.3">
              <p:embed/>
            </p:oleObj>
          </a:graphicData>
        </a:graphic>
      </p:graphicFrame>
      <p:graphicFrame>
        <p:nvGraphicFramePr>
          <p:cNvPr id="167958" name="Object 22"/>
          <p:cNvGraphicFramePr>
            <a:graphicFrameLocks noChangeAspect="1"/>
          </p:cNvGraphicFramePr>
          <p:nvPr>
            <p:ph sz="quarter" idx="2"/>
          </p:nvPr>
        </p:nvGraphicFramePr>
        <p:xfrm>
          <a:off x="1949450" y="4387850"/>
          <a:ext cx="1054100" cy="1092200"/>
        </p:xfrm>
        <a:graphic>
          <a:graphicData uri="http://schemas.openxmlformats.org/presentationml/2006/ole">
            <p:oleObj spid="_x0000_s167958" name="Equation" r:id="rId4" imgW="1054080" imgH="1091880" progId="Equation.3">
              <p:embed/>
            </p:oleObj>
          </a:graphicData>
        </a:graphic>
      </p:graphicFrame>
      <p:sp>
        <p:nvSpPr>
          <p:cNvPr id="167942" name="Rectangle 6"/>
          <p:cNvSpPr>
            <a:spLocks noGrp="1" noChangeArrowheads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tr-TR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 = </a:t>
            </a:r>
            <a:r>
              <a:rPr lang="tr-TR" dirty="0">
                <a:solidFill>
                  <a:schemeClr val="tx2"/>
                </a:solidFill>
                <a:latin typeface="Lucida Calligraphy" pitchFamily="66" charset="0"/>
              </a:rPr>
              <a:t>N </a:t>
            </a:r>
            <a:r>
              <a:rPr lang="tr-TR" dirty="0">
                <a:solidFill>
                  <a:schemeClr val="tx2"/>
                </a:solidFill>
              </a:rPr>
              <a:t>( </a:t>
            </a:r>
            <a:r>
              <a:rPr lang="tr-TR" i="1" dirty="0">
                <a:solidFill>
                  <a:schemeClr val="tx2"/>
                </a:solidFill>
              </a:rPr>
              <a:t>μ</a:t>
            </a:r>
            <a:r>
              <a:rPr lang="tr-TR" dirty="0">
                <a:solidFill>
                  <a:schemeClr val="tx2"/>
                </a:solidFill>
              </a:rPr>
              <a:t>, </a:t>
            </a:r>
            <a:r>
              <a:rPr lang="tr-TR" i="1" dirty="0">
                <a:solidFill>
                  <a:schemeClr val="tx2"/>
                </a:solidFill>
              </a:rPr>
              <a:t>σ</a:t>
            </a:r>
            <a:r>
              <a:rPr lang="tr-TR" baseline="30000" dirty="0">
                <a:solidFill>
                  <a:schemeClr val="tx2"/>
                </a:solidFill>
              </a:rPr>
              <a:t>2</a:t>
            </a:r>
            <a:r>
              <a:rPr lang="tr-TR" dirty="0">
                <a:solidFill>
                  <a:schemeClr val="tx2"/>
                </a:solidFill>
              </a:rPr>
              <a:t>)</a:t>
            </a:r>
          </a:p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</a:rPr>
              <a:t>	</a:t>
            </a:r>
          </a:p>
          <a:p>
            <a:pPr>
              <a:buFont typeface="Wingdings" pitchFamily="2" charset="2"/>
              <a:buNone/>
            </a:pPr>
            <a:endParaRPr lang="tr-TR" dirty="0">
              <a:solidFill>
                <a:schemeClr val="tx2"/>
              </a:solidFill>
            </a:endParaRPr>
          </a:p>
          <a:p>
            <a:endParaRPr lang="tr-TR" dirty="0">
              <a:solidFill>
                <a:schemeClr val="tx2"/>
              </a:solidFill>
            </a:endParaRP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MLE for </a:t>
            </a:r>
            <a:r>
              <a:rPr lang="tr-TR" i="1" dirty="0">
                <a:solidFill>
                  <a:schemeClr val="tx2"/>
                </a:solidFill>
              </a:rPr>
              <a:t>μ</a:t>
            </a:r>
            <a:r>
              <a:rPr lang="tr-TR" dirty="0">
                <a:solidFill>
                  <a:schemeClr val="tx2"/>
                </a:solidFill>
              </a:rPr>
              <a:t>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and</a:t>
            </a:r>
            <a:r>
              <a:rPr lang="tr-TR" dirty="0">
                <a:solidFill>
                  <a:schemeClr val="tx2"/>
                </a:solidFill>
              </a:rPr>
              <a:t> </a:t>
            </a:r>
            <a:r>
              <a:rPr lang="tr-TR" i="1" dirty="0">
                <a:solidFill>
                  <a:schemeClr val="tx2"/>
                </a:solidFill>
              </a:rPr>
              <a:t>σ</a:t>
            </a:r>
            <a:r>
              <a:rPr lang="tr-TR" baseline="30000" dirty="0">
                <a:solidFill>
                  <a:schemeClr val="tx2"/>
                </a:solidFill>
              </a:rPr>
              <a:t>2</a:t>
            </a:r>
            <a:r>
              <a:rPr lang="tr-TR" dirty="0">
                <a:solidFill>
                  <a:schemeClr val="tx2"/>
                </a:solidFill>
              </a:rPr>
              <a:t>:</a:t>
            </a:r>
            <a:endParaRPr lang="en-GB" i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424D488-F7A5-446C-AFA1-DF2ECD17B2E9}" type="slidenum">
              <a:rPr lang="tr-TR"/>
              <a:pPr/>
              <a:t>6</a:t>
            </a:fld>
            <a:endParaRPr lang="tr-TR"/>
          </a:p>
        </p:txBody>
      </p:sp>
      <p:sp>
        <p:nvSpPr>
          <p:cNvPr id="167945" name="Text Box 9"/>
          <p:cNvSpPr txBox="1">
            <a:spLocks noChangeArrowheads="1"/>
          </p:cNvSpPr>
          <p:nvPr/>
        </p:nvSpPr>
        <p:spPr bwMode="auto">
          <a:xfrm>
            <a:off x="2339975" y="4365625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tr-TR" sz="2400" i="1">
                <a:latin typeface="Lucida Bright" pitchFamily="18" charset="0"/>
              </a:rPr>
              <a:t>μ</a:t>
            </a:r>
            <a:endParaRPr lang="en-GB" sz="2400" i="1">
              <a:latin typeface="Lucida Bright" pitchFamily="18" charset="0"/>
            </a:endParaRPr>
          </a:p>
        </p:txBody>
      </p:sp>
      <p:sp>
        <p:nvSpPr>
          <p:cNvPr id="167947" name="Line 11"/>
          <p:cNvSpPr>
            <a:spLocks noChangeShapeType="1"/>
          </p:cNvSpPr>
          <p:nvPr/>
        </p:nvSpPr>
        <p:spPr bwMode="auto">
          <a:xfrm flipH="1" flipV="1">
            <a:off x="2339975" y="4365625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67948" name="Line 12"/>
          <p:cNvSpPr>
            <a:spLocks noChangeShapeType="1"/>
          </p:cNvSpPr>
          <p:nvPr/>
        </p:nvSpPr>
        <p:spPr bwMode="auto">
          <a:xfrm>
            <a:off x="2339975" y="4868863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67949" name="Text Box 13"/>
          <p:cNvSpPr txBox="1">
            <a:spLocks noChangeArrowheads="1"/>
          </p:cNvSpPr>
          <p:nvPr/>
        </p:nvSpPr>
        <p:spPr bwMode="auto">
          <a:xfrm>
            <a:off x="3132138" y="4495800"/>
            <a:ext cx="3349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i="1">
                <a:latin typeface="Lucida Bright" pitchFamily="18" charset="0"/>
              </a:rPr>
              <a:t>σ</a:t>
            </a:r>
            <a:endParaRPr lang="en-GB" sz="2400" i="1">
              <a:latin typeface="Lucida Bright" pitchFamily="18" charset="0"/>
            </a:endParaRPr>
          </a:p>
        </p:txBody>
      </p:sp>
      <p:pic>
        <p:nvPicPr>
          <p:cNvPr id="167955" name="Picture 1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9750" y="1844675"/>
            <a:ext cx="3324225" cy="252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67960" name="Object 24"/>
          <p:cNvGraphicFramePr>
            <a:graphicFrameLocks noChangeAspect="1"/>
          </p:cNvGraphicFramePr>
          <p:nvPr/>
        </p:nvGraphicFramePr>
        <p:xfrm>
          <a:off x="4664075" y="2590800"/>
          <a:ext cx="3846513" cy="1016000"/>
        </p:xfrm>
        <a:graphic>
          <a:graphicData uri="http://schemas.openxmlformats.org/presentationml/2006/ole">
            <p:oleObj spid="_x0000_s167960" name="Equation" r:id="rId6" imgW="1828800" imgH="482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Bias and Variance</a:t>
            </a:r>
            <a:endParaRPr lang="en-GB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4A05309-7D62-4CB4-AC5F-9F81C23AB40C}" type="slidenum">
              <a:rPr lang="tr-TR"/>
              <a:pPr/>
              <a:t>7</a:t>
            </a:fld>
            <a:endParaRPr lang="tr-TR"/>
          </a:p>
        </p:txBody>
      </p:sp>
      <p:pic>
        <p:nvPicPr>
          <p:cNvPr id="169992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00496" y="2428868"/>
            <a:ext cx="4505325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9991" name="Text Box 7"/>
          <p:cNvSpPr txBox="1">
            <a:spLocks noChangeArrowheads="1"/>
          </p:cNvSpPr>
          <p:nvPr/>
        </p:nvSpPr>
        <p:spPr bwMode="auto">
          <a:xfrm>
            <a:off x="539750" y="1844675"/>
            <a:ext cx="4522392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>
                <a:solidFill>
                  <a:schemeClr val="tx2"/>
                </a:solidFill>
                <a:latin typeface="+mj-lt"/>
              </a:rPr>
              <a:t>Unknown parameter </a:t>
            </a:r>
            <a:r>
              <a:rPr lang="tr-TR" sz="2400" i="1" dirty="0" smtClean="0">
                <a:solidFill>
                  <a:schemeClr val="tx2"/>
                </a:solidFill>
                <a:latin typeface="Symbol" pitchFamily="18" charset="2"/>
              </a:rPr>
              <a:t>q</a:t>
            </a:r>
            <a:endParaRPr lang="tr-TR" sz="2400" i="1" dirty="0">
              <a:solidFill>
                <a:schemeClr val="tx2"/>
              </a:solidFill>
              <a:latin typeface="Symbol" pitchFamily="18" charset="2"/>
            </a:endParaRPr>
          </a:p>
          <a:p>
            <a:r>
              <a:rPr lang="tr-TR" sz="2400" dirty="0">
                <a:solidFill>
                  <a:schemeClr val="tx2"/>
                </a:solidFill>
                <a:latin typeface="+mj-lt"/>
              </a:rPr>
              <a:t>Estimator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d</a:t>
            </a:r>
            <a:r>
              <a:rPr lang="tr-TR" sz="2400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 = d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(X</a:t>
            </a:r>
            <a:r>
              <a:rPr lang="tr-TR" sz="2400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) on sample X</a:t>
            </a:r>
            <a:r>
              <a:rPr lang="tr-TR" sz="2400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 </a:t>
            </a:r>
          </a:p>
          <a:p>
            <a:endParaRPr lang="tr-TR" sz="2400" dirty="0">
              <a:solidFill>
                <a:schemeClr val="tx2"/>
              </a:solidFill>
              <a:latin typeface="+mj-lt"/>
            </a:endParaRPr>
          </a:p>
          <a:p>
            <a:r>
              <a:rPr lang="tr-TR" sz="2400" dirty="0">
                <a:solidFill>
                  <a:schemeClr val="tx2"/>
                </a:solidFill>
                <a:latin typeface="+mj-lt"/>
              </a:rPr>
              <a:t>Bias: </a:t>
            </a:r>
            <a:r>
              <a:rPr lang="tr-TR" sz="2400" i="1" dirty="0" smtClean="0">
                <a:solidFill>
                  <a:schemeClr val="tx2"/>
                </a:solidFill>
                <a:latin typeface="+mj-lt"/>
              </a:rPr>
              <a:t>b</a:t>
            </a:r>
            <a:r>
              <a:rPr lang="tr-TR" sz="2400" i="1" baseline="-25000" dirty="0" smtClean="0">
                <a:solidFill>
                  <a:schemeClr val="tx2"/>
                </a:solidFill>
                <a:latin typeface="Symbol" pitchFamily="18" charset="2"/>
              </a:rPr>
              <a:t>q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400" i="1" dirty="0" smtClean="0">
                <a:solidFill>
                  <a:schemeClr val="tx2"/>
                </a:solidFill>
                <a:latin typeface="+mj-lt"/>
              </a:rPr>
              <a:t>d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) =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E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[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d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] – </a:t>
            </a:r>
            <a:r>
              <a:rPr lang="tr-TR" sz="2400" i="1" dirty="0" smtClean="0">
                <a:solidFill>
                  <a:schemeClr val="tx2"/>
                </a:solidFill>
                <a:latin typeface="Symbol" pitchFamily="18" charset="2"/>
              </a:rPr>
              <a:t>q</a:t>
            </a:r>
            <a:endParaRPr lang="tr-TR" sz="2400" i="1" dirty="0">
              <a:solidFill>
                <a:schemeClr val="tx2"/>
              </a:solidFill>
              <a:latin typeface="+mj-lt"/>
            </a:endParaRPr>
          </a:p>
          <a:p>
            <a:r>
              <a:rPr lang="tr-TR" sz="2400" dirty="0">
                <a:solidFill>
                  <a:schemeClr val="tx2"/>
                </a:solidFill>
                <a:latin typeface="+mj-lt"/>
              </a:rPr>
              <a:t>Variance: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E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[(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d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–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E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[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d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])</a:t>
            </a:r>
            <a:r>
              <a:rPr lang="tr-TR" sz="2400" baseline="30000" dirty="0">
                <a:solidFill>
                  <a:schemeClr val="tx2"/>
                </a:solidFill>
                <a:latin typeface="+mj-lt"/>
              </a:rPr>
              <a:t>2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]</a:t>
            </a:r>
          </a:p>
          <a:p>
            <a:endParaRPr lang="tr-TR" sz="2400" dirty="0">
              <a:solidFill>
                <a:schemeClr val="tx2"/>
              </a:solidFill>
              <a:latin typeface="+mj-lt"/>
            </a:endParaRPr>
          </a:p>
          <a:p>
            <a:r>
              <a:rPr lang="tr-TR" sz="2400" dirty="0">
                <a:solidFill>
                  <a:schemeClr val="tx2"/>
                </a:solidFill>
                <a:latin typeface="+mj-lt"/>
              </a:rPr>
              <a:t>Mean square error: </a:t>
            </a:r>
          </a:p>
          <a:p>
            <a:r>
              <a:rPr lang="tr-TR" sz="2400" i="1" dirty="0">
                <a:solidFill>
                  <a:schemeClr val="tx2"/>
                </a:solidFill>
                <a:latin typeface="+mj-lt"/>
              </a:rPr>
              <a:t>r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400" i="1" dirty="0" smtClean="0">
                <a:solidFill>
                  <a:schemeClr val="tx2"/>
                </a:solidFill>
                <a:latin typeface="+mj-lt"/>
              </a:rPr>
              <a:t>d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,</a:t>
            </a:r>
            <a:r>
              <a:rPr lang="tr-TR" sz="2400" i="1" dirty="0" smtClean="0">
                <a:solidFill>
                  <a:schemeClr val="tx2"/>
                </a:solidFill>
                <a:latin typeface="Symbol" pitchFamily="18" charset="2"/>
              </a:rPr>
              <a:t>q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)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=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E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[(</a:t>
            </a:r>
            <a:r>
              <a:rPr lang="tr-TR" sz="2400" i="1" dirty="0" smtClean="0">
                <a:solidFill>
                  <a:schemeClr val="tx2"/>
                </a:solidFill>
                <a:latin typeface="+mj-lt"/>
              </a:rPr>
              <a:t>d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–</a:t>
            </a:r>
            <a:r>
              <a:rPr lang="tr-TR" sz="2400" i="1" dirty="0" smtClean="0">
                <a:solidFill>
                  <a:schemeClr val="tx2"/>
                </a:solidFill>
                <a:latin typeface="Symbol" pitchFamily="18" charset="2"/>
              </a:rPr>
              <a:t>q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)</a:t>
            </a:r>
            <a:r>
              <a:rPr lang="tr-TR" sz="2400" baseline="30000" dirty="0" smtClean="0">
                <a:solidFill>
                  <a:schemeClr val="tx2"/>
                </a:solidFill>
                <a:latin typeface="+mj-lt"/>
              </a:rPr>
              <a:t>2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]</a:t>
            </a:r>
          </a:p>
          <a:p>
            <a:r>
              <a:rPr lang="tr-TR" sz="2400" dirty="0">
                <a:solidFill>
                  <a:schemeClr val="tx2"/>
                </a:solidFill>
                <a:latin typeface="+mj-lt"/>
              </a:rPr>
              <a:t>	= (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E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[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d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] – </a:t>
            </a:r>
            <a:r>
              <a:rPr lang="tr-TR" sz="2400" i="1" dirty="0" smtClean="0">
                <a:solidFill>
                  <a:schemeClr val="tx2"/>
                </a:solidFill>
                <a:latin typeface="Symbol" pitchFamily="18" charset="2"/>
              </a:rPr>
              <a:t>q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)</a:t>
            </a:r>
            <a:r>
              <a:rPr lang="tr-TR" sz="2400" baseline="30000" dirty="0" smtClean="0">
                <a:solidFill>
                  <a:schemeClr val="tx2"/>
                </a:solidFill>
                <a:latin typeface="+mj-lt"/>
              </a:rPr>
              <a:t>2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+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E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[(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d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–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E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[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d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])</a:t>
            </a:r>
            <a:r>
              <a:rPr lang="tr-TR" sz="2400" baseline="30000" dirty="0">
                <a:solidFill>
                  <a:schemeClr val="tx2"/>
                </a:solidFill>
                <a:latin typeface="+mj-lt"/>
              </a:rPr>
              <a:t>2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]</a:t>
            </a:r>
          </a:p>
          <a:p>
            <a:r>
              <a:rPr lang="tr-TR" sz="2400" dirty="0">
                <a:latin typeface="+mj-lt"/>
              </a:rPr>
              <a:t>	= </a:t>
            </a:r>
            <a:r>
              <a:rPr lang="tr-TR" sz="2400" dirty="0">
                <a:solidFill>
                  <a:srgbClr val="FF0000"/>
                </a:solidFill>
                <a:latin typeface="+mj-lt"/>
              </a:rPr>
              <a:t>Bias</a:t>
            </a:r>
            <a:r>
              <a:rPr lang="tr-TR" sz="2400" baseline="30000" dirty="0">
                <a:solidFill>
                  <a:srgbClr val="FF0000"/>
                </a:solidFill>
                <a:latin typeface="+mj-lt"/>
              </a:rPr>
              <a:t>2</a:t>
            </a:r>
            <a:r>
              <a:rPr lang="tr-TR" sz="2400" dirty="0">
                <a:latin typeface="+mj-lt"/>
              </a:rPr>
              <a:t> + </a:t>
            </a:r>
            <a:r>
              <a:rPr lang="tr-TR" sz="2400" dirty="0">
                <a:solidFill>
                  <a:srgbClr val="3333FF"/>
                </a:solidFill>
                <a:latin typeface="+mj-lt"/>
              </a:rPr>
              <a:t>Variance</a:t>
            </a:r>
            <a:r>
              <a:rPr lang="tr-TR" sz="2400" dirty="0">
                <a:latin typeface="+mj-lt"/>
              </a:rPr>
              <a:t> </a:t>
            </a:r>
            <a:endParaRPr lang="en-GB" sz="2400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 flipV="1">
            <a:off x="6858016" y="3714752"/>
            <a:ext cx="397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800" i="1" dirty="0" smtClean="0">
                <a:latin typeface="Symbol" pitchFamily="18" charset="2"/>
              </a:rPr>
              <a:t>q</a:t>
            </a:r>
            <a:endParaRPr lang="tr-T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Bayes’ Estimator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6454A59C-DDAE-4347-9095-17E6B1F05CA2}" type="slidenum">
              <a:rPr lang="tr-TR"/>
              <a:pPr/>
              <a:t>8</a:t>
            </a:fld>
            <a:endParaRPr lang="tr-TR"/>
          </a:p>
        </p:txBody>
      </p:sp>
      <p:sp>
        <p:nvSpPr>
          <p:cNvPr id="17817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Treat</a:t>
            </a:r>
            <a:r>
              <a:rPr lang="tr-TR" dirty="0">
                <a:solidFill>
                  <a:schemeClr val="tx2"/>
                </a:solidFill>
              </a:rPr>
              <a:t> </a:t>
            </a:r>
            <a:r>
              <a:rPr lang="en-GB" i="1" dirty="0">
                <a:solidFill>
                  <a:schemeClr val="tx2"/>
                </a:solidFill>
              </a:rPr>
              <a:t>θ</a:t>
            </a:r>
            <a:r>
              <a:rPr lang="tr-TR" dirty="0">
                <a:solidFill>
                  <a:schemeClr val="tx2"/>
                </a:solidFill>
              </a:rPr>
              <a:t>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as a random var with prior </a:t>
            </a:r>
            <a:r>
              <a:rPr lang="tr-TR" i="1" dirty="0">
                <a:solidFill>
                  <a:schemeClr val="tx2"/>
                </a:solidFill>
              </a:rPr>
              <a:t>p </a:t>
            </a:r>
            <a:r>
              <a:rPr lang="tr-TR" dirty="0">
                <a:solidFill>
                  <a:schemeClr val="tx2"/>
                </a:solidFill>
              </a:rPr>
              <a:t>(</a:t>
            </a:r>
            <a:r>
              <a:rPr lang="en-GB" i="1" dirty="0">
                <a:solidFill>
                  <a:schemeClr val="tx2"/>
                </a:solidFill>
              </a:rPr>
              <a:t>θ</a:t>
            </a:r>
            <a:r>
              <a:rPr lang="tr-TR" dirty="0">
                <a:solidFill>
                  <a:schemeClr val="tx2"/>
                </a:solidFill>
              </a:rPr>
              <a:t>)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Bayes’ rule</a:t>
            </a:r>
            <a:r>
              <a:rPr lang="tr-TR" dirty="0">
                <a:solidFill>
                  <a:schemeClr val="tx2"/>
                </a:solidFill>
              </a:rPr>
              <a:t>: </a:t>
            </a:r>
            <a:r>
              <a:rPr lang="tr-TR" i="1" dirty="0">
                <a:solidFill>
                  <a:schemeClr val="tx2"/>
                </a:solidFill>
              </a:rPr>
              <a:t>p </a:t>
            </a:r>
            <a:r>
              <a:rPr lang="tr-TR" dirty="0">
                <a:solidFill>
                  <a:schemeClr val="tx2"/>
                </a:solidFill>
              </a:rPr>
              <a:t>(</a:t>
            </a:r>
            <a:r>
              <a:rPr lang="en-GB" i="1" dirty="0">
                <a:solidFill>
                  <a:schemeClr val="tx2"/>
                </a:solidFill>
              </a:rPr>
              <a:t>θ</a:t>
            </a:r>
            <a:r>
              <a:rPr lang="tr-TR" dirty="0">
                <a:solidFill>
                  <a:schemeClr val="tx2"/>
                </a:solidFill>
              </a:rPr>
              <a:t>|</a:t>
            </a:r>
            <a:r>
              <a:rPr lang="tr-TR" dirty="0">
                <a:solidFill>
                  <a:schemeClr val="tx2"/>
                </a:solidFill>
                <a:latin typeface="Lucida Calligraphy" pitchFamily="66" charset="0"/>
              </a:rPr>
              <a:t>X</a:t>
            </a:r>
            <a:r>
              <a:rPr lang="tr-TR" dirty="0">
                <a:solidFill>
                  <a:schemeClr val="tx2"/>
                </a:solidFill>
              </a:rPr>
              <a:t>) = </a:t>
            </a:r>
            <a:r>
              <a:rPr lang="tr-TR" i="1" dirty="0">
                <a:solidFill>
                  <a:schemeClr val="tx2"/>
                </a:solidFill>
              </a:rPr>
              <a:t>p</a:t>
            </a:r>
            <a:r>
              <a:rPr lang="tr-TR" dirty="0">
                <a:solidFill>
                  <a:schemeClr val="tx2"/>
                </a:solidFill>
              </a:rPr>
              <a:t>(</a:t>
            </a:r>
            <a:r>
              <a:rPr lang="tr-TR" dirty="0">
                <a:solidFill>
                  <a:schemeClr val="tx2"/>
                </a:solidFill>
                <a:latin typeface="Lucida Calligraphy" pitchFamily="66" charset="0"/>
              </a:rPr>
              <a:t>X</a:t>
            </a:r>
            <a:r>
              <a:rPr lang="tr-TR" dirty="0">
                <a:solidFill>
                  <a:schemeClr val="tx2"/>
                </a:solidFill>
              </a:rPr>
              <a:t>|</a:t>
            </a:r>
            <a:r>
              <a:rPr lang="en-GB" i="1" dirty="0">
                <a:solidFill>
                  <a:schemeClr val="tx2"/>
                </a:solidFill>
              </a:rPr>
              <a:t>θ</a:t>
            </a:r>
            <a:r>
              <a:rPr lang="tr-TR" dirty="0">
                <a:solidFill>
                  <a:schemeClr val="tx2"/>
                </a:solidFill>
              </a:rPr>
              <a:t>) </a:t>
            </a:r>
            <a:r>
              <a:rPr lang="tr-TR" i="1" dirty="0">
                <a:solidFill>
                  <a:schemeClr val="tx2"/>
                </a:solidFill>
              </a:rPr>
              <a:t>p</a:t>
            </a:r>
            <a:r>
              <a:rPr lang="tr-TR" dirty="0">
                <a:solidFill>
                  <a:schemeClr val="tx2"/>
                </a:solidFill>
              </a:rPr>
              <a:t>(</a:t>
            </a:r>
            <a:r>
              <a:rPr lang="en-GB" i="1" dirty="0">
                <a:solidFill>
                  <a:schemeClr val="tx2"/>
                </a:solidFill>
              </a:rPr>
              <a:t>θ</a:t>
            </a:r>
            <a:r>
              <a:rPr lang="tr-TR" dirty="0">
                <a:solidFill>
                  <a:schemeClr val="tx2"/>
                </a:solidFill>
              </a:rPr>
              <a:t>) / </a:t>
            </a:r>
            <a:r>
              <a:rPr lang="tr-TR" i="1" dirty="0">
                <a:solidFill>
                  <a:schemeClr val="tx2"/>
                </a:solidFill>
              </a:rPr>
              <a:t>p</a:t>
            </a:r>
            <a:r>
              <a:rPr lang="tr-TR" dirty="0">
                <a:solidFill>
                  <a:schemeClr val="tx2"/>
                </a:solidFill>
              </a:rPr>
              <a:t>(</a:t>
            </a:r>
            <a:r>
              <a:rPr lang="tr-TR" dirty="0">
                <a:solidFill>
                  <a:schemeClr val="tx2"/>
                </a:solidFill>
                <a:latin typeface="Lucida Calligraphy" pitchFamily="66" charset="0"/>
              </a:rPr>
              <a:t>X</a:t>
            </a:r>
            <a:r>
              <a:rPr lang="tr-TR" dirty="0">
                <a:solidFill>
                  <a:schemeClr val="tx2"/>
                </a:solidFill>
              </a:rPr>
              <a:t>) </a:t>
            </a:r>
          </a:p>
          <a:p>
            <a:r>
              <a:rPr lang="tr-TR" dirty="0">
                <a:solidFill>
                  <a:schemeClr val="accent1"/>
                </a:solidFill>
                <a:latin typeface="+mj-lt"/>
              </a:rPr>
              <a:t>Full:</a:t>
            </a:r>
            <a:r>
              <a:rPr lang="tr-TR" dirty="0">
                <a:solidFill>
                  <a:schemeClr val="accent1"/>
                </a:solidFill>
              </a:rPr>
              <a:t> </a:t>
            </a:r>
            <a:r>
              <a:rPr lang="tr-TR" i="1" dirty="0">
                <a:solidFill>
                  <a:schemeClr val="tx2"/>
                </a:solidFill>
              </a:rPr>
              <a:t>p</a:t>
            </a:r>
            <a:r>
              <a:rPr lang="tr-TR" dirty="0">
                <a:solidFill>
                  <a:schemeClr val="tx2"/>
                </a:solidFill>
              </a:rPr>
              <a:t>(</a:t>
            </a:r>
            <a:r>
              <a:rPr lang="tr-TR" i="1" dirty="0">
                <a:solidFill>
                  <a:schemeClr val="tx2"/>
                </a:solidFill>
              </a:rPr>
              <a:t>x</a:t>
            </a:r>
            <a:r>
              <a:rPr lang="tr-TR" dirty="0">
                <a:solidFill>
                  <a:schemeClr val="tx2"/>
                </a:solidFill>
              </a:rPr>
              <a:t>|</a:t>
            </a:r>
            <a:r>
              <a:rPr lang="tr-TR" dirty="0">
                <a:solidFill>
                  <a:schemeClr val="tx2"/>
                </a:solidFill>
                <a:latin typeface="Lucida Calligraphy" pitchFamily="66" charset="0"/>
              </a:rPr>
              <a:t>X</a:t>
            </a:r>
            <a:r>
              <a:rPr lang="tr-TR" dirty="0">
                <a:solidFill>
                  <a:schemeClr val="tx2"/>
                </a:solidFill>
              </a:rPr>
              <a:t>) = </a:t>
            </a:r>
            <a:r>
              <a:rPr lang="tr-TR" sz="3200" dirty="0">
                <a:solidFill>
                  <a:schemeClr val="tx2"/>
                </a:solidFill>
              </a:rPr>
              <a:t>∫</a:t>
            </a:r>
            <a:r>
              <a:rPr lang="tr-TR" dirty="0">
                <a:solidFill>
                  <a:schemeClr val="tx2"/>
                </a:solidFill>
              </a:rPr>
              <a:t> </a:t>
            </a:r>
            <a:r>
              <a:rPr lang="tr-TR" i="1" dirty="0">
                <a:solidFill>
                  <a:schemeClr val="tx2"/>
                </a:solidFill>
              </a:rPr>
              <a:t>p</a:t>
            </a:r>
            <a:r>
              <a:rPr lang="tr-TR" dirty="0">
                <a:solidFill>
                  <a:schemeClr val="tx2"/>
                </a:solidFill>
              </a:rPr>
              <a:t>(</a:t>
            </a:r>
            <a:r>
              <a:rPr lang="tr-TR" i="1" dirty="0">
                <a:solidFill>
                  <a:schemeClr val="tx2"/>
                </a:solidFill>
              </a:rPr>
              <a:t>x</a:t>
            </a:r>
            <a:r>
              <a:rPr lang="tr-TR" dirty="0">
                <a:solidFill>
                  <a:schemeClr val="tx2"/>
                </a:solidFill>
              </a:rPr>
              <a:t>|</a:t>
            </a:r>
            <a:r>
              <a:rPr lang="en-GB" i="1" dirty="0">
                <a:solidFill>
                  <a:schemeClr val="tx2"/>
                </a:solidFill>
              </a:rPr>
              <a:t>θ</a:t>
            </a:r>
            <a:r>
              <a:rPr lang="tr-TR" dirty="0">
                <a:solidFill>
                  <a:schemeClr val="tx2"/>
                </a:solidFill>
              </a:rPr>
              <a:t>) </a:t>
            </a:r>
            <a:r>
              <a:rPr lang="tr-TR" i="1" dirty="0">
                <a:solidFill>
                  <a:schemeClr val="tx2"/>
                </a:solidFill>
              </a:rPr>
              <a:t>p</a:t>
            </a:r>
            <a:r>
              <a:rPr lang="tr-TR" dirty="0">
                <a:solidFill>
                  <a:schemeClr val="tx2"/>
                </a:solidFill>
              </a:rPr>
              <a:t>(</a:t>
            </a:r>
            <a:r>
              <a:rPr lang="en-GB" i="1" dirty="0">
                <a:solidFill>
                  <a:schemeClr val="tx2"/>
                </a:solidFill>
              </a:rPr>
              <a:t>θ</a:t>
            </a:r>
            <a:r>
              <a:rPr lang="tr-TR" dirty="0">
                <a:solidFill>
                  <a:schemeClr val="tx2"/>
                </a:solidFill>
              </a:rPr>
              <a:t>|</a:t>
            </a:r>
            <a:r>
              <a:rPr lang="tr-TR" dirty="0">
                <a:solidFill>
                  <a:schemeClr val="tx2"/>
                </a:solidFill>
                <a:latin typeface="Lucida Calligraphy" pitchFamily="66" charset="0"/>
              </a:rPr>
              <a:t>X</a:t>
            </a:r>
            <a:r>
              <a:rPr lang="tr-TR" dirty="0">
                <a:solidFill>
                  <a:schemeClr val="tx2"/>
                </a:solidFill>
              </a:rPr>
              <a:t>) </a:t>
            </a:r>
            <a:r>
              <a:rPr lang="tr-TR" i="1" dirty="0">
                <a:solidFill>
                  <a:schemeClr val="tx2"/>
                </a:solidFill>
              </a:rPr>
              <a:t>d</a:t>
            </a:r>
            <a:r>
              <a:rPr lang="en-GB" i="1" dirty="0">
                <a:solidFill>
                  <a:schemeClr val="tx2"/>
                </a:solidFill>
              </a:rPr>
              <a:t>θ</a:t>
            </a:r>
            <a:endParaRPr lang="tr-TR" i="1" dirty="0">
              <a:solidFill>
                <a:schemeClr val="tx2"/>
              </a:solidFill>
            </a:endParaRPr>
          </a:p>
          <a:p>
            <a:r>
              <a:rPr lang="tr-TR" dirty="0">
                <a:solidFill>
                  <a:schemeClr val="accent1"/>
                </a:solidFill>
                <a:latin typeface="+mj-lt"/>
              </a:rPr>
              <a:t>Maximum a Posteriori (MAP</a:t>
            </a:r>
            <a:r>
              <a:rPr lang="tr-TR" dirty="0" smtClean="0">
                <a:solidFill>
                  <a:schemeClr val="accent1"/>
                </a:solidFill>
                <a:latin typeface="+mj-lt"/>
              </a:rPr>
              <a:t>):</a:t>
            </a:r>
          </a:p>
          <a:p>
            <a:pPr>
              <a:buNone/>
            </a:pPr>
            <a:r>
              <a:rPr lang="tr-TR" i="1" dirty="0" smtClean="0">
                <a:solidFill>
                  <a:schemeClr val="accent1"/>
                </a:solidFill>
                <a:latin typeface="+mj-lt"/>
              </a:rPr>
              <a:t>	</a:t>
            </a:r>
            <a:r>
              <a:rPr lang="tr-TR" i="1" dirty="0" smtClean="0">
                <a:solidFill>
                  <a:schemeClr val="accent1"/>
                </a:solidFill>
                <a:latin typeface="+mj-lt"/>
              </a:rPr>
              <a:t>	</a:t>
            </a:r>
            <a:r>
              <a:rPr lang="en-GB" i="1" dirty="0" smtClean="0">
                <a:solidFill>
                  <a:schemeClr val="tx2"/>
                </a:solidFill>
              </a:rPr>
              <a:t>θ</a:t>
            </a:r>
            <a:r>
              <a:rPr lang="tr-TR" baseline="-25000" dirty="0">
                <a:solidFill>
                  <a:schemeClr val="tx2"/>
                </a:solidFill>
              </a:rPr>
              <a:t>MAP</a:t>
            </a:r>
            <a:r>
              <a:rPr lang="tr-TR" dirty="0">
                <a:solidFill>
                  <a:schemeClr val="tx2"/>
                </a:solidFill>
              </a:rPr>
              <a:t> =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argmax</a:t>
            </a:r>
            <a:r>
              <a:rPr lang="en-GB" i="1" baseline="-25000" dirty="0">
                <a:solidFill>
                  <a:schemeClr val="tx2"/>
                </a:solidFill>
              </a:rPr>
              <a:t>θ</a:t>
            </a:r>
            <a:r>
              <a:rPr lang="tr-TR" dirty="0">
                <a:solidFill>
                  <a:schemeClr val="tx2"/>
                </a:solidFill>
              </a:rPr>
              <a:t> </a:t>
            </a:r>
            <a:r>
              <a:rPr lang="tr-TR" i="1" dirty="0">
                <a:solidFill>
                  <a:schemeClr val="tx2"/>
                </a:solidFill>
              </a:rPr>
              <a:t>p</a:t>
            </a:r>
            <a:r>
              <a:rPr lang="tr-TR" dirty="0">
                <a:solidFill>
                  <a:schemeClr val="tx2"/>
                </a:solidFill>
              </a:rPr>
              <a:t>(</a:t>
            </a:r>
            <a:r>
              <a:rPr lang="en-GB" i="1" dirty="0">
                <a:solidFill>
                  <a:schemeClr val="tx2"/>
                </a:solidFill>
              </a:rPr>
              <a:t>θ</a:t>
            </a:r>
            <a:r>
              <a:rPr lang="tr-TR" dirty="0">
                <a:solidFill>
                  <a:schemeClr val="tx2"/>
                </a:solidFill>
              </a:rPr>
              <a:t>|</a:t>
            </a:r>
            <a:r>
              <a:rPr lang="tr-TR" dirty="0">
                <a:solidFill>
                  <a:schemeClr val="tx2"/>
                </a:solidFill>
                <a:latin typeface="Lucida Calligraphy" pitchFamily="66" charset="0"/>
              </a:rPr>
              <a:t>X</a:t>
            </a:r>
            <a:r>
              <a:rPr lang="tr-TR" dirty="0">
                <a:solidFill>
                  <a:schemeClr val="tx2"/>
                </a:solidFill>
              </a:rPr>
              <a:t>)</a:t>
            </a:r>
          </a:p>
          <a:p>
            <a:r>
              <a:rPr lang="tr-TR" dirty="0">
                <a:solidFill>
                  <a:schemeClr val="accent1"/>
                </a:solidFill>
                <a:latin typeface="+mj-lt"/>
              </a:rPr>
              <a:t>Maximum Likelihood (ML</a:t>
            </a:r>
            <a:r>
              <a:rPr lang="tr-TR" dirty="0" smtClean="0">
                <a:solidFill>
                  <a:schemeClr val="accent1"/>
                </a:solidFill>
                <a:latin typeface="+mj-lt"/>
              </a:rPr>
              <a:t>): </a:t>
            </a:r>
            <a:r>
              <a:rPr lang="en-GB" i="1" dirty="0" smtClean="0">
                <a:solidFill>
                  <a:schemeClr val="tx2"/>
                </a:solidFill>
              </a:rPr>
              <a:t>θ</a:t>
            </a:r>
            <a:r>
              <a:rPr lang="tr-TR" baseline="-25000" dirty="0">
                <a:solidFill>
                  <a:schemeClr val="tx2"/>
                </a:solidFill>
              </a:rPr>
              <a:t>ML</a:t>
            </a:r>
            <a:r>
              <a:rPr lang="tr-TR" dirty="0">
                <a:solidFill>
                  <a:schemeClr val="tx2"/>
                </a:solidFill>
              </a:rPr>
              <a:t> =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argmax</a:t>
            </a:r>
            <a:r>
              <a:rPr lang="en-GB" i="1" baseline="-25000" dirty="0">
                <a:solidFill>
                  <a:schemeClr val="tx2"/>
                </a:solidFill>
              </a:rPr>
              <a:t>θ</a:t>
            </a:r>
            <a:r>
              <a:rPr lang="tr-TR" dirty="0">
                <a:solidFill>
                  <a:schemeClr val="tx2"/>
                </a:solidFill>
              </a:rPr>
              <a:t> </a:t>
            </a:r>
            <a:r>
              <a:rPr lang="tr-TR" i="1" dirty="0">
                <a:solidFill>
                  <a:schemeClr val="tx2"/>
                </a:solidFill>
              </a:rPr>
              <a:t>p</a:t>
            </a:r>
            <a:r>
              <a:rPr lang="tr-TR" dirty="0">
                <a:solidFill>
                  <a:schemeClr val="tx2"/>
                </a:solidFill>
              </a:rPr>
              <a:t>(</a:t>
            </a:r>
            <a:r>
              <a:rPr lang="tr-TR" dirty="0">
                <a:solidFill>
                  <a:schemeClr val="tx2"/>
                </a:solidFill>
                <a:latin typeface="Lucida Calligraphy" pitchFamily="66" charset="0"/>
              </a:rPr>
              <a:t>X</a:t>
            </a:r>
            <a:r>
              <a:rPr lang="tr-TR" dirty="0">
                <a:solidFill>
                  <a:schemeClr val="tx2"/>
                </a:solidFill>
              </a:rPr>
              <a:t>|</a:t>
            </a:r>
            <a:r>
              <a:rPr lang="en-GB" i="1" dirty="0">
                <a:solidFill>
                  <a:schemeClr val="tx2"/>
                </a:solidFill>
              </a:rPr>
              <a:t>θ</a:t>
            </a:r>
            <a:r>
              <a:rPr lang="tr-TR" dirty="0">
                <a:solidFill>
                  <a:schemeClr val="tx2"/>
                </a:solidFill>
              </a:rPr>
              <a:t>)</a:t>
            </a:r>
          </a:p>
          <a:p>
            <a:r>
              <a:rPr lang="tr-TR" dirty="0" smtClean="0">
                <a:solidFill>
                  <a:schemeClr val="accent1"/>
                </a:solidFill>
                <a:latin typeface="+mj-lt"/>
              </a:rPr>
              <a:t>Bayes</a:t>
            </a:r>
            <a:r>
              <a:rPr lang="tr-TR" dirty="0">
                <a:solidFill>
                  <a:schemeClr val="accent1"/>
                </a:solidFill>
                <a:latin typeface="+mj-lt"/>
              </a:rPr>
              <a:t>’: </a:t>
            </a:r>
            <a:r>
              <a:rPr lang="en-GB" i="1" dirty="0">
                <a:solidFill>
                  <a:schemeClr val="tx2"/>
                </a:solidFill>
              </a:rPr>
              <a:t>θ</a:t>
            </a:r>
            <a:r>
              <a:rPr lang="tr-TR" baseline="-25000" dirty="0">
                <a:solidFill>
                  <a:schemeClr val="tx2"/>
                </a:solidFill>
              </a:rPr>
              <a:t>Bayes’</a:t>
            </a:r>
            <a:r>
              <a:rPr lang="tr-TR" dirty="0">
                <a:solidFill>
                  <a:schemeClr val="tx2"/>
                </a:solidFill>
              </a:rPr>
              <a:t> = E[</a:t>
            </a:r>
            <a:r>
              <a:rPr lang="en-GB" i="1" dirty="0">
                <a:solidFill>
                  <a:schemeClr val="tx2"/>
                </a:solidFill>
              </a:rPr>
              <a:t>θ</a:t>
            </a:r>
            <a:r>
              <a:rPr lang="tr-TR" dirty="0">
                <a:solidFill>
                  <a:schemeClr val="tx2"/>
                </a:solidFill>
              </a:rPr>
              <a:t>|</a:t>
            </a:r>
            <a:r>
              <a:rPr lang="tr-TR" dirty="0">
                <a:solidFill>
                  <a:schemeClr val="tx2"/>
                </a:solidFill>
                <a:latin typeface="Lucida Calligraphy" pitchFamily="66" charset="0"/>
              </a:rPr>
              <a:t>X</a:t>
            </a:r>
            <a:r>
              <a:rPr lang="tr-TR" dirty="0">
                <a:solidFill>
                  <a:schemeClr val="tx2"/>
                </a:solidFill>
              </a:rPr>
              <a:t>] = </a:t>
            </a:r>
            <a:r>
              <a:rPr lang="tr-TR" sz="3200" dirty="0">
                <a:solidFill>
                  <a:schemeClr val="tx2"/>
                </a:solidFill>
              </a:rPr>
              <a:t>∫</a:t>
            </a:r>
            <a:r>
              <a:rPr lang="tr-TR" dirty="0">
                <a:solidFill>
                  <a:schemeClr val="tx2"/>
                </a:solidFill>
              </a:rPr>
              <a:t> </a:t>
            </a:r>
            <a:r>
              <a:rPr lang="en-GB" i="1" dirty="0">
                <a:solidFill>
                  <a:schemeClr val="tx2"/>
                </a:solidFill>
              </a:rPr>
              <a:t>θ</a:t>
            </a:r>
            <a:r>
              <a:rPr lang="tr-TR" dirty="0">
                <a:solidFill>
                  <a:schemeClr val="tx2"/>
                </a:solidFill>
              </a:rPr>
              <a:t> </a:t>
            </a:r>
            <a:r>
              <a:rPr lang="tr-TR" i="1" dirty="0">
                <a:solidFill>
                  <a:schemeClr val="tx2"/>
                </a:solidFill>
              </a:rPr>
              <a:t>p</a:t>
            </a:r>
            <a:r>
              <a:rPr lang="tr-TR" dirty="0">
                <a:solidFill>
                  <a:schemeClr val="tx2"/>
                </a:solidFill>
              </a:rPr>
              <a:t>(</a:t>
            </a:r>
            <a:r>
              <a:rPr lang="en-GB" i="1" dirty="0">
                <a:solidFill>
                  <a:schemeClr val="tx2"/>
                </a:solidFill>
              </a:rPr>
              <a:t>θ</a:t>
            </a:r>
            <a:r>
              <a:rPr lang="tr-TR" dirty="0">
                <a:solidFill>
                  <a:schemeClr val="tx2"/>
                </a:solidFill>
              </a:rPr>
              <a:t>|</a:t>
            </a:r>
            <a:r>
              <a:rPr lang="tr-TR" dirty="0">
                <a:solidFill>
                  <a:schemeClr val="tx2"/>
                </a:solidFill>
                <a:latin typeface="Lucida Calligraphy" pitchFamily="66" charset="0"/>
              </a:rPr>
              <a:t>X</a:t>
            </a:r>
            <a:r>
              <a:rPr lang="tr-TR" dirty="0">
                <a:solidFill>
                  <a:schemeClr val="tx2"/>
                </a:solidFill>
              </a:rPr>
              <a:t>) </a:t>
            </a:r>
            <a:r>
              <a:rPr lang="tr-TR" i="1" dirty="0">
                <a:solidFill>
                  <a:schemeClr val="tx2"/>
                </a:solidFill>
              </a:rPr>
              <a:t>d</a:t>
            </a:r>
            <a:r>
              <a:rPr lang="en-GB" i="1" dirty="0">
                <a:solidFill>
                  <a:schemeClr val="tx2"/>
                </a:solidFill>
              </a:rPr>
              <a:t>θ</a:t>
            </a:r>
            <a:r>
              <a:rPr lang="tr-TR" dirty="0">
                <a:solidFill>
                  <a:schemeClr val="tx2"/>
                </a:solidFill>
              </a:rPr>
              <a:t> </a:t>
            </a:r>
            <a:endParaRPr lang="en-GB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60648"/>
            <a:ext cx="8147248" cy="864096"/>
          </a:xfrm>
        </p:spPr>
        <p:txBody>
          <a:bodyPr>
            <a:normAutofit/>
          </a:bodyPr>
          <a:lstStyle/>
          <a:p>
            <a:r>
              <a:rPr lang="tr-TR" dirty="0"/>
              <a:t>Bayes’ Estimator: Example</a:t>
            </a:r>
            <a:endParaRPr lang="en-GB" dirty="0"/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8075613" cy="4040188"/>
          </a:xfrm>
        </p:spPr>
        <p:txBody>
          <a:bodyPr/>
          <a:lstStyle/>
          <a:p>
            <a:r>
              <a:rPr lang="tr-TR" i="1" dirty="0">
                <a:solidFill>
                  <a:schemeClr val="tx2"/>
                </a:solidFill>
              </a:rPr>
              <a:t>x</a:t>
            </a:r>
            <a:r>
              <a:rPr lang="tr-TR" i="1" baseline="30000" dirty="0">
                <a:solidFill>
                  <a:schemeClr val="tx2"/>
                </a:solidFill>
              </a:rPr>
              <a:t>t </a:t>
            </a:r>
            <a:r>
              <a:rPr lang="tr-TR" dirty="0">
                <a:solidFill>
                  <a:schemeClr val="tx2"/>
                </a:solidFill>
              </a:rPr>
              <a:t>~ </a:t>
            </a:r>
            <a:r>
              <a:rPr lang="tr-TR" dirty="0">
                <a:solidFill>
                  <a:schemeClr val="tx2"/>
                </a:solidFill>
                <a:latin typeface="Lucida Calligraphy" pitchFamily="66" charset="0"/>
              </a:rPr>
              <a:t>N </a:t>
            </a:r>
            <a:r>
              <a:rPr lang="tr-TR" dirty="0">
                <a:solidFill>
                  <a:schemeClr val="tx2"/>
                </a:solidFill>
              </a:rPr>
              <a:t>(</a:t>
            </a:r>
            <a:r>
              <a:rPr lang="en-GB" i="1" dirty="0">
                <a:solidFill>
                  <a:schemeClr val="tx2"/>
                </a:solidFill>
              </a:rPr>
              <a:t>θ</a:t>
            </a:r>
            <a:r>
              <a:rPr lang="tr-TR" dirty="0">
                <a:solidFill>
                  <a:schemeClr val="tx2"/>
                </a:solidFill>
              </a:rPr>
              <a:t>, σ</a:t>
            </a:r>
            <a:r>
              <a:rPr lang="tr-TR" baseline="-25000" dirty="0">
                <a:solidFill>
                  <a:schemeClr val="tx2"/>
                </a:solidFill>
              </a:rPr>
              <a:t>o</a:t>
            </a:r>
            <a:r>
              <a:rPr lang="tr-TR" baseline="30000" dirty="0">
                <a:solidFill>
                  <a:schemeClr val="tx2"/>
                </a:solidFill>
              </a:rPr>
              <a:t>2</a:t>
            </a:r>
            <a:r>
              <a:rPr lang="tr-TR" dirty="0">
                <a:solidFill>
                  <a:schemeClr val="tx2"/>
                </a:solidFill>
              </a:rPr>
              <a:t>)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and</a:t>
            </a:r>
            <a:r>
              <a:rPr lang="tr-TR" dirty="0">
                <a:solidFill>
                  <a:schemeClr val="tx2"/>
                </a:solidFill>
              </a:rPr>
              <a:t> </a:t>
            </a:r>
            <a:r>
              <a:rPr lang="en-GB" i="1" dirty="0">
                <a:solidFill>
                  <a:schemeClr val="tx2"/>
                </a:solidFill>
              </a:rPr>
              <a:t>θ</a:t>
            </a:r>
            <a:r>
              <a:rPr lang="tr-TR" dirty="0">
                <a:solidFill>
                  <a:schemeClr val="tx2"/>
                </a:solidFill>
              </a:rPr>
              <a:t> ~ </a:t>
            </a:r>
            <a:r>
              <a:rPr lang="tr-TR" dirty="0">
                <a:solidFill>
                  <a:schemeClr val="tx2"/>
                </a:solidFill>
                <a:latin typeface="Lucida Calligraphy" pitchFamily="66" charset="0"/>
              </a:rPr>
              <a:t>N </a:t>
            </a:r>
            <a:r>
              <a:rPr lang="tr-TR" dirty="0">
                <a:solidFill>
                  <a:schemeClr val="tx2"/>
                </a:solidFill>
              </a:rPr>
              <a:t>( </a:t>
            </a:r>
            <a:r>
              <a:rPr lang="tr-TR" i="1" dirty="0">
                <a:solidFill>
                  <a:schemeClr val="tx2"/>
                </a:solidFill>
              </a:rPr>
              <a:t>μ</a:t>
            </a:r>
            <a:r>
              <a:rPr lang="tr-TR" dirty="0">
                <a:solidFill>
                  <a:schemeClr val="tx2"/>
                </a:solidFill>
              </a:rPr>
              <a:t>, </a:t>
            </a:r>
            <a:r>
              <a:rPr lang="tr-TR" i="1" dirty="0">
                <a:solidFill>
                  <a:schemeClr val="tx2"/>
                </a:solidFill>
              </a:rPr>
              <a:t>σ</a:t>
            </a:r>
            <a:r>
              <a:rPr lang="tr-TR" baseline="30000" dirty="0">
                <a:solidFill>
                  <a:schemeClr val="tx2"/>
                </a:solidFill>
              </a:rPr>
              <a:t>2</a:t>
            </a:r>
            <a:r>
              <a:rPr lang="tr-TR" dirty="0">
                <a:solidFill>
                  <a:schemeClr val="tx2"/>
                </a:solidFill>
              </a:rPr>
              <a:t>)</a:t>
            </a:r>
          </a:p>
          <a:p>
            <a:r>
              <a:rPr lang="en-GB" i="1" dirty="0">
                <a:solidFill>
                  <a:schemeClr val="tx2"/>
                </a:solidFill>
              </a:rPr>
              <a:t>θ</a:t>
            </a:r>
            <a:r>
              <a:rPr lang="tr-TR" baseline="-25000" dirty="0">
                <a:solidFill>
                  <a:schemeClr val="tx2"/>
                </a:solidFill>
              </a:rPr>
              <a:t>ML</a:t>
            </a:r>
            <a:r>
              <a:rPr lang="tr-TR" dirty="0">
                <a:solidFill>
                  <a:schemeClr val="tx2"/>
                </a:solidFill>
              </a:rPr>
              <a:t> =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m</a:t>
            </a:r>
            <a:endParaRPr lang="tr-TR" dirty="0">
              <a:solidFill>
                <a:schemeClr val="tx2"/>
              </a:solidFill>
              <a:latin typeface="+mj-lt"/>
            </a:endParaRPr>
          </a:p>
          <a:p>
            <a:r>
              <a:rPr lang="en-GB" i="1" dirty="0">
                <a:solidFill>
                  <a:schemeClr val="tx2"/>
                </a:solidFill>
              </a:rPr>
              <a:t>θ</a:t>
            </a:r>
            <a:r>
              <a:rPr lang="tr-TR" baseline="-25000" dirty="0">
                <a:solidFill>
                  <a:schemeClr val="tx2"/>
                </a:solidFill>
              </a:rPr>
              <a:t>MAP</a:t>
            </a:r>
            <a:r>
              <a:rPr lang="tr-TR" dirty="0">
                <a:solidFill>
                  <a:schemeClr val="tx2"/>
                </a:solidFill>
              </a:rPr>
              <a:t> = </a:t>
            </a:r>
            <a:r>
              <a:rPr lang="en-GB" i="1" dirty="0">
                <a:solidFill>
                  <a:schemeClr val="tx2"/>
                </a:solidFill>
              </a:rPr>
              <a:t>θ</a:t>
            </a:r>
            <a:r>
              <a:rPr lang="tr-TR" baseline="-25000" dirty="0">
                <a:solidFill>
                  <a:schemeClr val="tx2"/>
                </a:solidFill>
              </a:rPr>
              <a:t>Bayes’</a:t>
            </a:r>
            <a:r>
              <a:rPr lang="tr-TR" dirty="0">
                <a:solidFill>
                  <a:schemeClr val="tx2"/>
                </a:solidFill>
              </a:rPr>
              <a:t> =</a:t>
            </a:r>
            <a:endParaRPr lang="en-GB" dirty="0">
              <a:solidFill>
                <a:schemeClr val="tx2"/>
              </a:solidFill>
            </a:endParaRPr>
          </a:p>
        </p:txBody>
      </p:sp>
      <p:graphicFrame>
        <p:nvGraphicFramePr>
          <p:cNvPr id="179207" name="Object 7"/>
          <p:cNvGraphicFramePr>
            <a:graphicFrameLocks noChangeAspect="1"/>
          </p:cNvGraphicFramePr>
          <p:nvPr>
            <p:ph sz="half" idx="2"/>
          </p:nvPr>
        </p:nvGraphicFramePr>
        <p:xfrm>
          <a:off x="1527175" y="3429000"/>
          <a:ext cx="6196013" cy="1123950"/>
        </p:xfrm>
        <a:graphic>
          <a:graphicData uri="http://schemas.openxmlformats.org/presentationml/2006/ole">
            <p:oleObj spid="_x0000_s179207" name="Equation" r:id="rId3" imgW="2730240" imgH="495000" progId="Equation.3">
              <p:embed/>
            </p:oleObj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DEF91E-EBD6-4DBB-8B45-AC5FF2FF4F04}" type="slidenum">
              <a:rPr lang="tr-TR"/>
              <a:pPr/>
              <a:t>9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3641</TotalTime>
  <Words>501</Words>
  <Application>Microsoft Office PowerPoint</Application>
  <PresentationFormat>On-screen Show (4:3)</PresentationFormat>
  <Paragraphs>167</Paragraphs>
  <Slides>28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Median</vt:lpstr>
      <vt:lpstr>Equation</vt:lpstr>
      <vt:lpstr>Microsoft Equation 3.0</vt:lpstr>
      <vt:lpstr>INTRODUCTION  TO  Machine  Learning 3rd Edition</vt:lpstr>
      <vt:lpstr>CHAPTER 4:  Parametric Methods</vt:lpstr>
      <vt:lpstr>Parametric Estimation</vt:lpstr>
      <vt:lpstr>Maximum Likelihood Estimation</vt:lpstr>
      <vt:lpstr>Examples: Bernoulli/Multinomial</vt:lpstr>
      <vt:lpstr>Gaussian (Normal) Distribution</vt:lpstr>
      <vt:lpstr>Bias and Variance</vt:lpstr>
      <vt:lpstr>Bayes’ Estimator</vt:lpstr>
      <vt:lpstr>Bayes’ Estimator: Example</vt:lpstr>
      <vt:lpstr>Parametric Classification</vt:lpstr>
      <vt:lpstr>Slide 11</vt:lpstr>
      <vt:lpstr>Slide 12</vt:lpstr>
      <vt:lpstr>Slide 13</vt:lpstr>
      <vt:lpstr>Slide 14</vt:lpstr>
      <vt:lpstr>Regression</vt:lpstr>
      <vt:lpstr>Regression: From LogL to Error</vt:lpstr>
      <vt:lpstr>Linear Regression</vt:lpstr>
      <vt:lpstr>Polynomial Regression</vt:lpstr>
      <vt:lpstr>Other Error Measures</vt:lpstr>
      <vt:lpstr>Bias and Variance</vt:lpstr>
      <vt:lpstr>Estimating Bias and Variance</vt:lpstr>
      <vt:lpstr>Bias/Variance Dilemma</vt:lpstr>
      <vt:lpstr>Slide 23</vt:lpstr>
      <vt:lpstr>Polynomial Regression</vt:lpstr>
      <vt:lpstr>Slide 25</vt:lpstr>
      <vt:lpstr>Model Selection</vt:lpstr>
      <vt:lpstr>Bayesian Model Selection</vt:lpstr>
      <vt:lpstr>Regression example</vt:lpstr>
    </vt:vector>
  </TitlesOfParts>
  <Company>BOGAZICI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Machine Learning</dc:title>
  <dc:creator>ethem</dc:creator>
  <cp:lastModifiedBy>ethem alpaydın</cp:lastModifiedBy>
  <cp:revision>205</cp:revision>
  <dcterms:created xsi:type="dcterms:W3CDTF">2005-01-24T14:46:28Z</dcterms:created>
  <dcterms:modified xsi:type="dcterms:W3CDTF">2014-07-08T12:55:32Z</dcterms:modified>
</cp:coreProperties>
</file>