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29"/>
  </p:notesMasterIdLst>
  <p:handoutMasterIdLst>
    <p:handoutMasterId r:id="rId30"/>
  </p:handoutMasterIdLst>
  <p:sldIdLst>
    <p:sldId id="486" r:id="rId2"/>
    <p:sldId id="459" r:id="rId3"/>
    <p:sldId id="460" r:id="rId4"/>
    <p:sldId id="462" r:id="rId5"/>
    <p:sldId id="463" r:id="rId6"/>
    <p:sldId id="464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473" r:id="rId16"/>
    <p:sldId id="474" r:id="rId17"/>
    <p:sldId id="475" r:id="rId18"/>
    <p:sldId id="476" r:id="rId19"/>
    <p:sldId id="477" r:id="rId20"/>
    <p:sldId id="478" r:id="rId21"/>
    <p:sldId id="479" r:id="rId22"/>
    <p:sldId id="480" r:id="rId23"/>
    <p:sldId id="481" r:id="rId24"/>
    <p:sldId id="482" r:id="rId25"/>
    <p:sldId id="483" r:id="rId26"/>
    <p:sldId id="484" r:id="rId27"/>
    <p:sldId id="485" r:id="rId28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48" autoAdjust="0"/>
    <p:restoredTop sz="94241" autoAdjust="0"/>
  </p:normalViewPr>
  <p:slideViewPr>
    <p:cSldViewPr snapToGrid="0">
      <p:cViewPr varScale="1">
        <p:scale>
          <a:sx n="91" d="100"/>
          <a:sy n="91" d="100"/>
        </p:scale>
        <p:origin x="-145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457066E2-5D2B-4A11-9CA7-C4261DDCC9A2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C9ECFF26-D500-4AEF-AD6D-1EF83644546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2508397-2974-4750-8A9E-DDFF703C0B17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6665FC-0924-4C3A-856B-A566BE3F44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3571D-9101-4FF9-923C-BB5EA21EDDCD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07E8F-FF18-4C72-AEAD-DDAAC831D7B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87DDB5E-CFE5-4DA4-84CF-9230BCFC2F27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3EB87F3-727B-4CB7-B668-113C18DFD18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642100"/>
            <a:ext cx="6048375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88125" y="623728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1A6EC43-D4A5-4711-8CD4-1A497ED18063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B9A01-CAE3-4D73-95C4-A13998FB7E95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80F808-E028-4409-AE44-3C40A6DCEC2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095E6-3228-428D-A6C2-35BEBB00B26F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FCB0713-7ABF-49D7-98A2-EDE77CBAC4D7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6E58ADE-3B36-4C4E-8247-F1B08DDEEBF6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6634B2-A59C-4978-BF01-6C771737E8A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B34EE48-197C-445D-AC8C-C2E0148D6E61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2956F09-D2D9-48E0-80F4-2BF3A4CCE23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B42FF-7EFB-43E7-8D30-EC529ADDED66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FC36E60-536D-4D25-B304-293BDC7982C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E0684-E70F-4DD3-BD1B-59ECF79AD0F8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DA12CA5-D52E-4EB8-B227-D42DA1E525D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E8E9-2F94-43DA-B528-56A7D9072CF8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C4512D-B135-41F6-B567-E98B35FAFA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00833F2-628E-4981-9D7E-E7C3CB347BEF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915BC5A-2411-437E-A07C-78C12ADC9BA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4E5BE10-8A48-4748-A7F5-AE274673E71D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5E478F2-3522-4047-B55C-23F9E819BD4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Policy Iteration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69F171C-A045-456F-A0BC-DAE04EF44154}" type="slidenum">
              <a:rPr lang="tr-TR">
                <a:latin typeface="+mj-lt"/>
              </a:rPr>
              <a:pPr/>
              <a:t>10</a:t>
            </a:fld>
            <a:endParaRPr lang="tr-TR">
              <a:latin typeface="+mj-lt"/>
            </a:endParaRPr>
          </a:p>
        </p:txBody>
      </p:sp>
      <p:pic>
        <p:nvPicPr>
          <p:cNvPr id="5570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5" y="1919288"/>
            <a:ext cx="798195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Temporal Difference Learning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59B9A07-9A44-4E79-8C63-EE2428FC16F8}" type="slidenum">
              <a:rPr lang="tr-TR">
                <a:solidFill>
                  <a:schemeClr val="tx2"/>
                </a:solidFill>
                <a:latin typeface="+mj-lt"/>
              </a:rPr>
              <a:pPr/>
              <a:t>11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58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Environment,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is not known; model-free learning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There is need for exploration to sample from </a:t>
            </a:r>
          </a:p>
          <a:p>
            <a:pPr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and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Use the reward received in the next time step to update the value of current state (action)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The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temporal difference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between the value of the current action and the value discounted from the next state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Exploration Strategies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9812365-AECB-4CCA-AEFB-8A22F84B329A}" type="slidenum">
              <a:rPr lang="tr-TR">
                <a:latin typeface="+mj-lt"/>
              </a:rPr>
              <a:pPr/>
              <a:t>12</a:t>
            </a:fld>
            <a:endParaRPr lang="tr-TR">
              <a:latin typeface="+mj-lt"/>
            </a:endParaRPr>
          </a:p>
        </p:txBody>
      </p:sp>
      <p:graphicFrame>
        <p:nvGraphicFramePr>
          <p:cNvPr id="559110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2836863" y="3005138"/>
          <a:ext cx="3397250" cy="1066800"/>
        </p:xfrm>
        <a:graphic>
          <a:graphicData uri="http://schemas.openxmlformats.org/presentationml/2006/ole">
            <p:oleObj spid="_x0000_s559110" name="Equation" r:id="rId3" imgW="1536480" imgH="482400" progId="Equation.3">
              <p:embed/>
            </p:oleObj>
          </a:graphicData>
        </a:graphic>
      </p:graphicFrame>
      <p:sp>
        <p:nvSpPr>
          <p:cNvPr id="559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815224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ε-greedy: With pr ε,choose one action at random uniformly; and choose the best action with pr 1-ε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Probabilistic: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Move smoothly from exploration/exploitation. 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Decrease ε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Annealing</a:t>
            </a:r>
          </a:p>
        </p:txBody>
      </p:sp>
      <p:graphicFrame>
        <p:nvGraphicFramePr>
          <p:cNvPr id="559112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172811" y="4920046"/>
          <a:ext cx="3848100" cy="1044575"/>
        </p:xfrm>
        <a:graphic>
          <a:graphicData uri="http://schemas.openxmlformats.org/presentationml/2006/ole">
            <p:oleObj spid="_x0000_s559112" name="Equation" r:id="rId4" imgW="17776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Deterministic Rewards and Actions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21292D0-3D45-4FC4-9078-BE2AD8B64CC2}" type="slidenum">
              <a:rPr lang="tr-TR">
                <a:solidFill>
                  <a:schemeClr val="tx2"/>
                </a:solidFill>
                <a:latin typeface="+mj-lt"/>
              </a:rPr>
              <a:pPr/>
              <a:t>13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60135" name="Object 7"/>
          <p:cNvGraphicFramePr>
            <a:graphicFrameLocks noChangeAspect="1"/>
          </p:cNvGraphicFramePr>
          <p:nvPr>
            <p:ph sz="quarter" idx="1"/>
          </p:nvPr>
        </p:nvGraphicFramePr>
        <p:xfrm>
          <a:off x="1497013" y="2076450"/>
          <a:ext cx="6375400" cy="736600"/>
        </p:xfrm>
        <a:graphic>
          <a:graphicData uri="http://schemas.openxmlformats.org/presentationml/2006/ole">
            <p:oleObj spid="_x0000_s560135" name="Equation" r:id="rId3" imgW="3187440" imgH="368280" progId="Equation.3">
              <p:embed/>
            </p:oleObj>
          </a:graphicData>
        </a:graphic>
      </p:graphicFrame>
      <p:sp>
        <p:nvSpPr>
          <p:cNvPr id="560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1200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Deterministic: single possible reward and next state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used as an update rule (backup)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Starting at zero,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values increase, never decrease</a:t>
            </a:r>
          </a:p>
        </p:txBody>
      </p:sp>
      <p:graphicFrame>
        <p:nvGraphicFramePr>
          <p:cNvPr id="560137" name="Object 9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881352" y="3265707"/>
          <a:ext cx="4905375" cy="687387"/>
        </p:xfrm>
        <a:graphic>
          <a:graphicData uri="http://schemas.openxmlformats.org/presentationml/2006/ole">
            <p:oleObj spid="_x0000_s560137" name="Equation" r:id="rId4" imgW="1993680" imgH="279360" progId="Equation.3">
              <p:embed/>
            </p:oleObj>
          </a:graphicData>
        </a:graphic>
      </p:graphicFrame>
      <p:graphicFrame>
        <p:nvGraphicFramePr>
          <p:cNvPr id="560139" name="Object 11"/>
          <p:cNvGraphicFramePr>
            <a:graphicFrameLocks noChangeAspect="1"/>
          </p:cNvGraphicFramePr>
          <p:nvPr/>
        </p:nvGraphicFramePr>
        <p:xfrm>
          <a:off x="1824038" y="4457700"/>
          <a:ext cx="4383087" cy="676275"/>
        </p:xfrm>
        <a:graphic>
          <a:graphicData uri="http://schemas.openxmlformats.org/presentationml/2006/ole">
            <p:oleObj spid="_x0000_s560139" name="Equation" r:id="rId5" imgW="2057400" imgH="317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F7F4D-7FED-4130-8BAD-EF5F5598F1BD}" type="slidenum">
              <a:rPr lang="tr-TR">
                <a:latin typeface="+mj-lt"/>
              </a:rPr>
              <a:pPr/>
              <a:t>14</a:t>
            </a:fld>
            <a:endParaRPr lang="tr-TR">
              <a:latin typeface="+mj-lt"/>
            </a:endParaRPr>
          </a:p>
        </p:txBody>
      </p:sp>
      <p:pic>
        <p:nvPicPr>
          <p:cNvPr id="561157" name="Picture 5" descr="Rl-ex2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5388" y="727075"/>
            <a:ext cx="5461000" cy="2870200"/>
          </a:xfrm>
          <a:prstGeom prst="rect">
            <a:avLst/>
          </a:prstGeom>
          <a:noFill/>
        </p:spPr>
      </p:pic>
      <p:sp>
        <p:nvSpPr>
          <p:cNvPr id="561158" name="Text Box 6"/>
          <p:cNvSpPr txBox="1">
            <a:spLocks noChangeArrowheads="1"/>
          </p:cNvSpPr>
          <p:nvPr/>
        </p:nvSpPr>
        <p:spPr bwMode="auto">
          <a:xfrm>
            <a:off x="647700" y="3794125"/>
            <a:ext cx="782637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Consider the value of action marked by ‘*’: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If path A is seen first, Q(*)=0.9*max(0,81)=73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Then B is seen, Q(*)=0.9*max(100,81)=90</a:t>
            </a:r>
          </a:p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Or,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If path B is seen first, Q(*)=0.9*max(100,0)=90</a:t>
            </a:r>
          </a:p>
          <a:p>
            <a:pPr lvl="1"/>
            <a:r>
              <a:rPr lang="tr-TR" sz="2400" dirty="0">
                <a:solidFill>
                  <a:schemeClr val="tx2"/>
                </a:solidFill>
                <a:latin typeface="+mj-lt"/>
              </a:rPr>
              <a:t>Then A is seen, Q(*)=0.9*max(100,81)=90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Q values increase but never decrease</a:t>
            </a:r>
          </a:p>
        </p:txBody>
      </p:sp>
      <p:sp>
        <p:nvSpPr>
          <p:cNvPr id="561159" name="Text Box 7"/>
          <p:cNvSpPr txBox="1">
            <a:spLocks noChangeArrowheads="1"/>
          </p:cNvSpPr>
          <p:nvPr/>
        </p:nvSpPr>
        <p:spPr bwMode="auto">
          <a:xfrm>
            <a:off x="7773988" y="1006475"/>
            <a:ext cx="8643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γ=0.9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62152" y="1591660"/>
            <a:ext cx="8229600" cy="3886200"/>
          </a:xfrm>
        </p:spPr>
        <p:txBody>
          <a:bodyPr>
            <a:normAutofit fontScale="92500" lnSpcReduction="10000"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When next states and rewards are nondeterministic (there is an opponent or randomness in the environment), we keep averages (expected values) instead as assignments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Q-learning (Watkins and Dayan, 1992):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Off-policy vs on-policy (Sarsa)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Learning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(TD-learning: Sutton, 1988)</a:t>
            </a:r>
          </a:p>
        </p:txBody>
      </p:sp>
      <p:sp>
        <p:nvSpPr>
          <p:cNvPr id="563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4345" y="273270"/>
            <a:ext cx="8229600" cy="865304"/>
          </a:xfrm>
        </p:spPr>
        <p:txBody>
          <a:bodyPr>
            <a:noAutofit/>
          </a:bodyPr>
          <a:lstStyle/>
          <a:p>
            <a:r>
              <a:rPr lang="tr-TR" dirty="0"/>
              <a:t>Nondeterministic Rewards and Actions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34ACC85-FA87-4C26-84FA-DA0652243B0D}" type="slidenum">
              <a:rPr lang="tr-TR">
                <a:solidFill>
                  <a:schemeClr val="tx2"/>
                </a:solidFill>
                <a:latin typeface="+mj-lt"/>
              </a:rPr>
              <a:pPr/>
              <a:t>15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63212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1970799" y="5582087"/>
          <a:ext cx="5562600" cy="511175"/>
        </p:xfrm>
        <a:graphic>
          <a:graphicData uri="http://schemas.openxmlformats.org/presentationml/2006/ole">
            <p:oleObj spid="_x0000_s563212" name="Equation" r:id="rId3" imgW="2349360" imgH="215640" progId="Equation.3">
              <p:embed/>
            </p:oleObj>
          </a:graphicData>
        </a:graphic>
      </p:graphicFrame>
      <p:graphicFrame>
        <p:nvGraphicFramePr>
          <p:cNvPr id="563210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555531" y="3729914"/>
          <a:ext cx="6434138" cy="696912"/>
        </p:xfrm>
        <a:graphic>
          <a:graphicData uri="http://schemas.openxmlformats.org/presentationml/2006/ole">
            <p:oleObj spid="_x0000_s563210" name="Equation" r:id="rId4" imgW="3517560" imgH="380880" progId="Equation.3">
              <p:embed/>
            </p:oleObj>
          </a:graphicData>
        </a:graphic>
      </p:graphicFrame>
      <p:sp>
        <p:nvSpPr>
          <p:cNvPr id="563206" name="Rectangle 6"/>
          <p:cNvSpPr>
            <a:spLocks noChangeArrowheads="1"/>
          </p:cNvSpPr>
          <p:nvPr/>
        </p:nvSpPr>
        <p:spPr bwMode="auto">
          <a:xfrm>
            <a:off x="4249347" y="3803155"/>
            <a:ext cx="2505206" cy="6365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63207" name="Text Box 7"/>
          <p:cNvSpPr txBox="1">
            <a:spLocks noChangeArrowheads="1"/>
          </p:cNvSpPr>
          <p:nvPr/>
        </p:nvSpPr>
        <p:spPr bwMode="auto">
          <a:xfrm>
            <a:off x="5610225" y="4724400"/>
            <a:ext cx="8597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800">
                <a:solidFill>
                  <a:schemeClr val="tx2"/>
                </a:solidFill>
                <a:latin typeface="+mj-lt"/>
              </a:rPr>
              <a:t>backup</a:t>
            </a:r>
          </a:p>
        </p:txBody>
      </p:sp>
      <p:sp>
        <p:nvSpPr>
          <p:cNvPr id="563209" name="Rectangle 9"/>
          <p:cNvSpPr>
            <a:spLocks noChangeArrowheads="1"/>
          </p:cNvSpPr>
          <p:nvPr/>
        </p:nvSpPr>
        <p:spPr bwMode="auto">
          <a:xfrm>
            <a:off x="4521346" y="5544932"/>
            <a:ext cx="1847923" cy="5064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Q-learning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BDE4257-4E84-46E8-852E-5C1138B7DB98}" type="slidenum">
              <a:rPr lang="tr-TR">
                <a:latin typeface="+mj-lt"/>
              </a:rPr>
              <a:pPr/>
              <a:t>16</a:t>
            </a:fld>
            <a:endParaRPr lang="tr-TR">
              <a:latin typeface="+mj-lt"/>
            </a:endParaRPr>
          </a:p>
        </p:txBody>
      </p:sp>
      <p:pic>
        <p:nvPicPr>
          <p:cNvPr id="5642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438" y="1790700"/>
            <a:ext cx="8239125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4230" name="Rectangle 6"/>
          <p:cNvSpPr>
            <a:spLocks noChangeArrowheads="1"/>
          </p:cNvSpPr>
          <p:nvPr/>
        </p:nvSpPr>
        <p:spPr bwMode="auto">
          <a:xfrm>
            <a:off x="5199063" y="4487863"/>
            <a:ext cx="1889125" cy="506412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6" name="Rectangle 4"/>
          <p:cNvSpPr>
            <a:spLocks noGrp="1" noChangeArrowheads="1"/>
          </p:cNvSpPr>
          <p:nvPr>
            <p:ph type="title"/>
          </p:nvPr>
        </p:nvSpPr>
        <p:spPr>
          <a:xfrm>
            <a:off x="614855" y="294290"/>
            <a:ext cx="8305800" cy="871351"/>
          </a:xfrm>
        </p:spPr>
        <p:txBody>
          <a:bodyPr>
            <a:normAutofit/>
          </a:bodyPr>
          <a:lstStyle/>
          <a:p>
            <a:r>
              <a:rPr lang="tr-TR" dirty="0"/>
              <a:t>Sarsa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31E72E2-AA4F-410B-8A4B-AEC002441739}" type="slidenum">
              <a:rPr lang="tr-TR">
                <a:latin typeface="+mj-lt"/>
              </a:rPr>
              <a:pPr/>
              <a:t>17</a:t>
            </a:fld>
            <a:endParaRPr lang="tr-TR">
              <a:latin typeface="+mj-lt"/>
            </a:endParaRPr>
          </a:p>
        </p:txBody>
      </p:sp>
      <p:pic>
        <p:nvPicPr>
          <p:cNvPr id="5662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388" y="1595438"/>
            <a:ext cx="83058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66278" name="Rectangle 6"/>
          <p:cNvSpPr>
            <a:spLocks noChangeArrowheads="1"/>
          </p:cNvSpPr>
          <p:nvPr/>
        </p:nvSpPr>
        <p:spPr bwMode="auto">
          <a:xfrm>
            <a:off x="5156200" y="4646613"/>
            <a:ext cx="1060450" cy="534987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latin typeface="+mj-lt"/>
            </a:endParaRPr>
          </a:p>
        </p:txBody>
      </p:sp>
      <p:sp>
        <p:nvSpPr>
          <p:cNvPr id="566279" name="Rectangle 7"/>
          <p:cNvSpPr>
            <a:spLocks noChangeArrowheads="1"/>
          </p:cNvSpPr>
          <p:nvPr/>
        </p:nvSpPr>
        <p:spPr bwMode="auto">
          <a:xfrm>
            <a:off x="1381125" y="3922713"/>
            <a:ext cx="7304088" cy="404812"/>
          </a:xfrm>
          <a:prstGeom prst="rect">
            <a:avLst/>
          </a:prstGeom>
          <a:noFill/>
          <a:ln w="952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Eligibility Traces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01B3AC-9A1C-4F9C-A5A3-6F4DFF4BD41E}" type="slidenum">
              <a:rPr lang="tr-TR">
                <a:solidFill>
                  <a:schemeClr val="tx2"/>
                </a:solidFill>
                <a:latin typeface="+mj-lt"/>
              </a:rPr>
              <a:pPr/>
              <a:t>18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68328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865188" y="2844800"/>
          <a:ext cx="5159375" cy="2276475"/>
        </p:xfrm>
        <a:graphic>
          <a:graphicData uri="http://schemas.openxmlformats.org/presentationml/2006/ole">
            <p:oleObj spid="_x0000_s568328" name="Equation" r:id="rId3" imgW="2590560" imgH="1143000" progId="Equation.3">
              <p:embed/>
            </p:oleObj>
          </a:graphicData>
        </a:graphic>
      </p:graphicFrame>
      <p:sp>
        <p:nvSpPr>
          <p:cNvPr id="568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120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Keep a record of previously visited states (actions)</a:t>
            </a:r>
          </a:p>
        </p:txBody>
      </p:sp>
      <p:pic>
        <p:nvPicPr>
          <p:cNvPr id="56832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5675" y="3292475"/>
            <a:ext cx="27336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8" name="Rectangle 4"/>
          <p:cNvSpPr>
            <a:spLocks noGrp="1" noChangeArrowheads="1"/>
          </p:cNvSpPr>
          <p:nvPr>
            <p:ph type="title"/>
          </p:nvPr>
        </p:nvSpPr>
        <p:spPr>
          <a:xfrm>
            <a:off x="646385" y="294291"/>
            <a:ext cx="8305800" cy="851337"/>
          </a:xfrm>
        </p:spPr>
        <p:txBody>
          <a:bodyPr>
            <a:normAutofit/>
          </a:bodyPr>
          <a:lstStyle/>
          <a:p>
            <a:r>
              <a:rPr lang="tr-TR" dirty="0"/>
              <a:t>Sarsa (λ)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FFD78D8-F8D9-4480-90CA-715EB4CE1C26}" type="slidenum">
              <a:rPr lang="tr-TR">
                <a:solidFill>
                  <a:schemeClr val="tx2"/>
                </a:solidFill>
                <a:latin typeface="+mj-lt"/>
              </a:rPr>
              <a:pPr/>
              <a:t>19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693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7775" y="1503363"/>
            <a:ext cx="6734175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18: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Reinforcement Learning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981200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Tabular: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 Q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V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stored in a table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Regressor: Use a learner to estimate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Q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or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V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Generalization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39EA207-B561-45B5-B1D9-92D36896E782}" type="slidenum">
              <a:rPr lang="tr-TR">
                <a:solidFill>
                  <a:schemeClr val="tx2"/>
                </a:solidFill>
                <a:latin typeface="+mj-lt"/>
              </a:rPr>
              <a:pPr/>
              <a:t>20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71403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1694411" y="3165421"/>
          <a:ext cx="5988050" cy="2994025"/>
        </p:xfrm>
        <a:graphic>
          <a:graphicData uri="http://schemas.openxmlformats.org/presentationml/2006/ole">
            <p:oleObj spid="_x0000_s571403" name="Equation" r:id="rId3" imgW="2844720" imgH="142236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Partially Observable States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4C95F5B-15A8-41F5-B993-DFC3DFC3C7CF}" type="slidenum">
              <a:rPr lang="tr-TR">
                <a:solidFill>
                  <a:schemeClr val="tx2"/>
                </a:solidFill>
                <a:latin typeface="+mj-lt"/>
              </a:rPr>
              <a:pPr/>
              <a:t>21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72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The agent does not know its state but receives an observation 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o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 smtClean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 which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can be used to infer a belief about states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Partially observable </a:t>
            </a: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MDP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72420" name="Picture 4" descr="Rl-bd-pom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71925" y="3232150"/>
            <a:ext cx="4967288" cy="280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324" y="304801"/>
            <a:ext cx="8229600" cy="849466"/>
          </a:xfrm>
        </p:spPr>
        <p:txBody>
          <a:bodyPr>
            <a:normAutofit/>
          </a:bodyPr>
          <a:lstStyle/>
          <a:p>
            <a:r>
              <a:rPr lang="tr-TR" dirty="0" smtClean="0"/>
              <a:t>The Tiger Problem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380F808-E028-4409-AE44-3C40A6DCEC25}" type="slidenum">
              <a:rPr lang="tr-TR" smtClean="0">
                <a:latin typeface="+mj-lt"/>
              </a:rPr>
              <a:pPr/>
              <a:t>22</a:t>
            </a:fld>
            <a:endParaRPr lang="tr-TR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Two doors, behind one of which there is a tiger</a:t>
            </a:r>
          </a:p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: prob that tiger is behind the left door</a:t>
            </a: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R(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)=-100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+80(1-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), R(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)=90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-100(1-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We can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sense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with a reward of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)=-1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We have unreliable sensors</a:t>
            </a: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990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1090" y="2863307"/>
            <a:ext cx="39719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90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3873" y="5204761"/>
            <a:ext cx="348615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380F808-E028-4409-AE44-3C40A6DCEC25}" type="slidenum">
              <a:rPr lang="tr-TR" smtClean="0">
                <a:latin typeface="+mj-lt"/>
              </a:rPr>
              <a:pPr/>
              <a:t>23</a:t>
            </a:fld>
            <a:endParaRPr lang="tr-TR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0" y="588963"/>
            <a:ext cx="8229600" cy="5735637"/>
          </a:xfrm>
        </p:spPr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If we sense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o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L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, our belief in tiger’s position changes</a:t>
            </a:r>
            <a:endParaRPr lang="tr-TR" i="1" baseline="-25000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00066" name="Object 2"/>
          <p:cNvGraphicFramePr>
            <a:graphicFrameLocks noChangeAspect="1"/>
          </p:cNvGraphicFramePr>
          <p:nvPr/>
        </p:nvGraphicFramePr>
        <p:xfrm>
          <a:off x="1304077" y="1119209"/>
          <a:ext cx="6211887" cy="5189538"/>
        </p:xfrm>
        <a:graphic>
          <a:graphicData uri="http://schemas.openxmlformats.org/presentationml/2006/ole">
            <p:oleObj spid="_x0000_s600066" name="Equation" r:id="rId3" imgW="2946240" imgH="246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2CA5-D52E-4EB8-B227-D42DA1E525D7}" type="slidenum">
              <a:rPr lang="tr-TR" smtClean="0">
                <a:latin typeface="+mj-lt"/>
              </a:rPr>
              <a:pPr/>
              <a:t>24</a:t>
            </a:fld>
            <a:endParaRPr lang="tr-TR" dirty="0">
              <a:latin typeface="+mj-lt"/>
            </a:endParaRPr>
          </a:p>
        </p:txBody>
      </p:sp>
      <p:graphicFrame>
        <p:nvGraphicFramePr>
          <p:cNvPr id="601090" name="Object 2"/>
          <p:cNvGraphicFramePr>
            <a:graphicFrameLocks noChangeAspect="1"/>
          </p:cNvGraphicFramePr>
          <p:nvPr/>
        </p:nvGraphicFramePr>
        <p:xfrm>
          <a:off x="361592" y="1444983"/>
          <a:ext cx="8286750" cy="2864257"/>
        </p:xfrm>
        <a:graphic>
          <a:graphicData uri="http://schemas.openxmlformats.org/presentationml/2006/ole">
            <p:oleObj spid="_x0000_s601090" name="Equation" r:id="rId3" imgW="4978080" imgH="153648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12CA5-D52E-4EB8-B227-D42DA1E525D7}" type="slidenum">
              <a:rPr lang="tr-TR" smtClean="0">
                <a:latin typeface="+mj-lt"/>
              </a:rPr>
              <a:pPr/>
              <a:t>25</a:t>
            </a:fld>
            <a:endParaRPr lang="tr-TR" dirty="0">
              <a:latin typeface="+mj-lt"/>
            </a:endParaRPr>
          </a:p>
        </p:txBody>
      </p:sp>
      <p:pic>
        <p:nvPicPr>
          <p:cNvPr id="6021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590550"/>
            <a:ext cx="7343775" cy="567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EC43-D4A5-4711-8CD4-1A497ED18063}" type="slidenum">
              <a:rPr lang="tr-TR" smtClean="0">
                <a:latin typeface="+mj-lt"/>
              </a:rPr>
              <a:pPr/>
              <a:t>26</a:t>
            </a:fld>
            <a:endParaRPr lang="tr-TR" dirty="0">
              <a:latin typeface="+mj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588579" y="467710"/>
            <a:ext cx="8229600" cy="5410200"/>
          </a:xfrm>
        </p:spPr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Let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us say the tiger can move from one room to the other with prob 0.8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03138" name="Object 2"/>
          <p:cNvGraphicFramePr>
            <a:graphicFrameLocks noChangeAspect="1"/>
          </p:cNvGraphicFramePr>
          <p:nvPr/>
        </p:nvGraphicFramePr>
        <p:xfrm>
          <a:off x="2916186" y="1360795"/>
          <a:ext cx="3276600" cy="1519237"/>
        </p:xfrm>
        <a:graphic>
          <a:graphicData uri="http://schemas.openxmlformats.org/presentationml/2006/ole">
            <p:oleObj spid="_x0000_s603138" name="Equation" r:id="rId3" imgW="1968480" imgH="914400" progId="Equation.3">
              <p:embed/>
            </p:oleObj>
          </a:graphicData>
        </a:graphic>
      </p:graphicFrame>
      <p:pic>
        <p:nvPicPr>
          <p:cNvPr id="6031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5736" y="3098852"/>
            <a:ext cx="29908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A6EC43-D4A5-4711-8CD4-1A497ED18063}" type="slidenum">
              <a:rPr lang="tr-TR" smtClean="0">
                <a:latin typeface="+mj-lt"/>
              </a:rPr>
              <a:pPr/>
              <a:t>27</a:t>
            </a:fld>
            <a:endParaRPr lang="tr-TR" dirty="0">
              <a:latin typeface="+mj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0" y="874713"/>
            <a:ext cx="8229600" cy="4992687"/>
          </a:xfrm>
        </p:spPr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When planning for episodes of two, we can take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L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 or sense and wait: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04162" name="Object 2"/>
          <p:cNvGraphicFramePr>
            <a:graphicFrameLocks noChangeAspect="1"/>
          </p:cNvGraphicFramePr>
          <p:nvPr/>
        </p:nvGraphicFramePr>
        <p:xfrm>
          <a:off x="2859497" y="1833051"/>
          <a:ext cx="3213100" cy="1182687"/>
        </p:xfrm>
        <a:graphic>
          <a:graphicData uri="http://schemas.openxmlformats.org/presentationml/2006/ole">
            <p:oleObj spid="_x0000_s604162" name="Equation" r:id="rId3" imgW="1930320" imgH="711000" progId="Equation.3">
              <p:embed/>
            </p:oleObj>
          </a:graphicData>
        </a:graphic>
      </p:graphicFrame>
      <p:pic>
        <p:nvPicPr>
          <p:cNvPr id="60416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2286" y="3025264"/>
            <a:ext cx="3133725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Introduction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6EFEA543-AD83-49F0-B01E-D07AC66ACB3C}" type="slidenum">
              <a:rPr lang="tr-TR">
                <a:solidFill>
                  <a:schemeClr val="tx2"/>
                </a:solidFill>
                <a:latin typeface="+mj-lt"/>
              </a:rPr>
              <a:pPr/>
              <a:t>3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sp>
        <p:nvSpPr>
          <p:cNvPr id="5447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Game-playing: Sequence of moves to win a game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Robot in a maze: Sequence of actions to find a goal</a:t>
            </a: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Agent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has a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state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 an environment, takes an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action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sometimes receives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reward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the state changes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Credit-assignment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Learn a policy</a:t>
            </a:r>
          </a:p>
        </p:txBody>
      </p:sp>
      <p:pic>
        <p:nvPicPr>
          <p:cNvPr id="544773" name="Picture 5" descr="Rl-bd_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8250" y="3817938"/>
            <a:ext cx="4397375" cy="2646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Single State: K-armed Bandit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8E8D59-E526-4194-97F7-DB6A2E5E06A4}" type="slidenum">
              <a:rPr lang="tr-TR">
                <a:latin typeface="+mj-lt"/>
              </a:rPr>
              <a:pPr/>
              <a:t>4</a:t>
            </a:fld>
            <a:endParaRPr lang="tr-TR">
              <a:latin typeface="+mj-lt"/>
            </a:endParaRPr>
          </a:p>
        </p:txBody>
      </p:sp>
      <p:graphicFrame>
        <p:nvGraphicFramePr>
          <p:cNvPr id="548872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1854200" y="5672138"/>
          <a:ext cx="4870450" cy="511175"/>
        </p:xfrm>
        <a:graphic>
          <a:graphicData uri="http://schemas.openxmlformats.org/presentationml/2006/ole">
            <p:oleObj spid="_x0000_s548872" name="Equation" r:id="rId3" imgW="2057400" imgH="215640" progId="Equation.3">
              <p:embed/>
            </p:oleObj>
          </a:graphicData>
        </a:graphic>
      </p:graphicFrame>
      <p:sp>
        <p:nvSpPr>
          <p:cNvPr id="548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8069" y="1676400"/>
            <a:ext cx="8229600" cy="3886200"/>
          </a:xfrm>
        </p:spPr>
        <p:txBody>
          <a:bodyPr>
            <a:normAutofit fontScale="92500" lnSpcReduction="10000"/>
          </a:bodyPr>
          <a:lstStyle/>
          <a:p>
            <a:pPr marL="0" indent="0" defTabSz="536575">
              <a:lnSpc>
                <a:spcPct val="90000"/>
              </a:lnSpc>
            </a:pPr>
            <a:r>
              <a:rPr lang="tr-TR" dirty="0">
                <a:latin typeface="+mj-lt"/>
              </a:rPr>
              <a:t>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Among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levers, choose 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   the one that pays best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	Q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): value of action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Reward is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a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Set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a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Choose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*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if 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baseline="30000" dirty="0">
                <a:solidFill>
                  <a:schemeClr val="tx2"/>
                </a:solidFill>
                <a:latin typeface="+mj-lt"/>
              </a:rPr>
              <a:t>*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)=max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Q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 marL="0" indent="0" defTabSz="536575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marL="0" indent="0" defTabSz="536575"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 Rewards stochastic (keep an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expected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reward):</a:t>
            </a:r>
          </a:p>
        </p:txBody>
      </p:sp>
      <p:pic>
        <p:nvPicPr>
          <p:cNvPr id="548868" name="Picture 4" descr="Rl-karmed_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48238" y="1789113"/>
            <a:ext cx="3919537" cy="3167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Elements of </a:t>
            </a:r>
            <a:r>
              <a:rPr lang="tr-TR" dirty="0" smtClean="0"/>
              <a:t>RL (Markov </a:t>
            </a:r>
            <a:r>
              <a:rPr lang="tr-TR" dirty="0"/>
              <a:t>Decision Processes)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ED28A30-1EB7-4431-A254-EB4163875692}" type="slidenum">
              <a:rPr lang="tr-TR">
                <a:latin typeface="+mj-lt"/>
              </a:rPr>
              <a:pPr/>
              <a:t>5</a:t>
            </a:fld>
            <a:endParaRPr lang="tr-TR">
              <a:latin typeface="+mj-lt"/>
            </a:endParaRPr>
          </a:p>
        </p:txBody>
      </p:sp>
      <p:sp>
        <p:nvSpPr>
          <p:cNvPr id="549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: State of agent at time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</a:p>
          <a:p>
            <a:pPr>
              <a:lnSpc>
                <a:spcPct val="90000"/>
              </a:lnSpc>
            </a:pP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: Action taken at time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t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, action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taken, clock ticks and reward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received and state changes to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Next state prob: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Reward prob: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Initial state(s), goal state(s)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Episode (trial) of actions from initial state to goal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(Sutton and Barto, 1998; Kaelbling et al., 1996)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30621" y="1720631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Policy,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Value of a policy,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Finite-horizon: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Infinite horizon:  </a:t>
            </a:r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Policy and Cumulative Reward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DAD21A9-B026-4A00-AA9F-9A336D28FADF}" type="slidenum">
              <a:rPr lang="tr-TR">
                <a:latin typeface="+mj-lt"/>
              </a:rPr>
              <a:pPr/>
              <a:t>6</a:t>
            </a:fld>
            <a:endParaRPr lang="tr-TR">
              <a:latin typeface="+mj-lt"/>
            </a:endParaRPr>
          </a:p>
        </p:txBody>
      </p:sp>
      <p:graphicFrame>
        <p:nvGraphicFramePr>
          <p:cNvPr id="550923" name="Object 11"/>
          <p:cNvGraphicFramePr>
            <a:graphicFrameLocks noChangeAspect="1"/>
          </p:cNvGraphicFramePr>
          <p:nvPr>
            <p:ph sz="quarter" idx="1"/>
          </p:nvPr>
        </p:nvGraphicFramePr>
        <p:xfrm>
          <a:off x="2306473" y="1813253"/>
          <a:ext cx="3140075" cy="481013"/>
        </p:xfrm>
        <a:graphic>
          <a:graphicData uri="http://schemas.openxmlformats.org/presentationml/2006/ole">
            <p:oleObj spid="_x0000_s550923" name="Equation" r:id="rId3" imgW="1409400" imgH="215640" progId="Equation.3">
              <p:embed/>
            </p:oleObj>
          </a:graphicData>
        </a:graphic>
      </p:graphicFrame>
      <p:graphicFrame>
        <p:nvGraphicFramePr>
          <p:cNvPr id="550925" name="Object 13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783724" y="2415080"/>
          <a:ext cx="1011238" cy="582613"/>
        </p:xfrm>
        <a:graphic>
          <a:graphicData uri="http://schemas.openxmlformats.org/presentationml/2006/ole">
            <p:oleObj spid="_x0000_s550925" name="Equation" r:id="rId4" imgW="419040" imgH="241200" progId="Equation.3">
              <p:embed/>
            </p:oleObj>
          </a:graphicData>
        </a:graphic>
      </p:graphicFrame>
      <p:graphicFrame>
        <p:nvGraphicFramePr>
          <p:cNvPr id="550927" name="Object 15"/>
          <p:cNvGraphicFramePr>
            <a:graphicFrameLocks noChangeAspect="1"/>
          </p:cNvGraphicFramePr>
          <p:nvPr/>
        </p:nvGraphicFramePr>
        <p:xfrm>
          <a:off x="1363608" y="3196076"/>
          <a:ext cx="5999163" cy="1079500"/>
        </p:xfrm>
        <a:graphic>
          <a:graphicData uri="http://schemas.openxmlformats.org/presentationml/2006/ole">
            <p:oleObj spid="_x0000_s550927" name="Equation" r:id="rId5" imgW="2539800" imgH="457200" progId="Equation.3">
              <p:embed/>
            </p:oleObj>
          </a:graphicData>
        </a:graphic>
      </p:graphicFrame>
      <p:graphicFrame>
        <p:nvGraphicFramePr>
          <p:cNvPr id="550928" name="Object 16"/>
          <p:cNvGraphicFramePr>
            <a:graphicFrameLocks noChangeAspect="1"/>
          </p:cNvGraphicFramePr>
          <p:nvPr/>
        </p:nvGraphicFramePr>
        <p:xfrm>
          <a:off x="1522413" y="4662488"/>
          <a:ext cx="6126162" cy="1438275"/>
        </p:xfrm>
        <a:graphic>
          <a:graphicData uri="http://schemas.openxmlformats.org/presentationml/2006/ole">
            <p:oleObj spid="_x0000_s550928" name="Equation" r:id="rId6" imgW="292068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4157-F1D0-46D8-B85F-EF0D79986AD0}" type="slidenum">
              <a:rPr lang="tr-TR">
                <a:solidFill>
                  <a:schemeClr val="tx2"/>
                </a:solidFill>
                <a:latin typeface="+mj-lt"/>
              </a:rPr>
              <a:pPr/>
              <a:t>7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551953" name="Object 17"/>
          <p:cNvGraphicFramePr>
            <a:graphicFrameLocks noChangeAspect="1"/>
          </p:cNvGraphicFramePr>
          <p:nvPr>
            <p:ph idx="4294967295"/>
          </p:nvPr>
        </p:nvGraphicFramePr>
        <p:xfrm>
          <a:off x="1040524" y="571500"/>
          <a:ext cx="6821488" cy="5854700"/>
        </p:xfrm>
        <a:graphic>
          <a:graphicData uri="http://schemas.openxmlformats.org/presentationml/2006/ole">
            <p:oleObj spid="_x0000_s551953" name="Equation" r:id="rId3" imgW="3225600" imgH="2768400" progId="Equation.3">
              <p:embed/>
            </p:oleObj>
          </a:graphicData>
        </a:graphic>
      </p:graphicFrame>
      <p:sp>
        <p:nvSpPr>
          <p:cNvPr id="551952" name="Text Box 16"/>
          <p:cNvSpPr txBox="1">
            <a:spLocks noChangeArrowheads="1"/>
          </p:cNvSpPr>
          <p:nvPr/>
        </p:nvSpPr>
        <p:spPr bwMode="auto">
          <a:xfrm>
            <a:off x="5845871" y="3337251"/>
            <a:ext cx="25674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Bellman’s equation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9089" y="1689100"/>
            <a:ext cx="8229600" cy="388620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Environment,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+1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|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baseline="-25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, a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t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known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There is no need for exploration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Can be solved using dynamic programming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Solve for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Optimal policy</a:t>
            </a:r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Model-Based Learning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AEDFF5C-F81C-41FF-AE31-7DFCE76B1573}" type="slidenum">
              <a:rPr lang="tr-TR">
                <a:latin typeface="+mj-lt"/>
              </a:rPr>
              <a:pPr/>
              <a:t>8</a:t>
            </a:fld>
            <a:endParaRPr lang="tr-TR">
              <a:latin typeface="+mj-lt"/>
            </a:endParaRPr>
          </a:p>
        </p:txBody>
      </p:sp>
      <p:graphicFrame>
        <p:nvGraphicFramePr>
          <p:cNvPr id="555014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2325305" y="3814816"/>
          <a:ext cx="5382444" cy="956879"/>
        </p:xfrm>
        <a:graphic>
          <a:graphicData uri="http://schemas.openxmlformats.org/presentationml/2006/ole">
            <p:oleObj spid="_x0000_s555014" name="Equation" r:id="rId3" imgW="2857320" imgH="507960" progId="Equation.3">
              <p:embed/>
            </p:oleObj>
          </a:graphicData>
        </a:graphic>
      </p:graphicFrame>
      <p:graphicFrame>
        <p:nvGraphicFramePr>
          <p:cNvPr id="555016" name="Object 8"/>
          <p:cNvGraphicFramePr>
            <a:graphicFrameLocks noChangeAspect="1"/>
          </p:cNvGraphicFramePr>
          <p:nvPr>
            <p:ph sz="half" idx="4294967295"/>
          </p:nvPr>
        </p:nvGraphicFramePr>
        <p:xfrm>
          <a:off x="1674703" y="5390001"/>
          <a:ext cx="6723062" cy="977900"/>
        </p:xfrm>
        <a:graphic>
          <a:graphicData uri="http://schemas.openxmlformats.org/presentationml/2006/ole">
            <p:oleObj spid="_x0000_s555016" name="Equation" r:id="rId4" imgW="349236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AutoShape 2"/>
          <p:cNvSpPr>
            <a:spLocks noGrp="1" noChangeAspec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Value Iteration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E7B1953-AA99-47B2-A994-839A2D9A8049}" type="slidenum">
              <a:rPr lang="tr-TR">
                <a:latin typeface="+mj-lt"/>
              </a:rPr>
              <a:pPr/>
              <a:t>9</a:t>
            </a:fld>
            <a:endParaRPr lang="tr-TR">
              <a:latin typeface="+mj-lt"/>
            </a:endParaRPr>
          </a:p>
        </p:txBody>
      </p:sp>
      <p:pic>
        <p:nvPicPr>
          <p:cNvPr id="5560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848" y="1922159"/>
            <a:ext cx="84582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5584</TotalTime>
  <Words>627</Words>
  <Application>Microsoft Office PowerPoint</Application>
  <PresentationFormat>On-screen Show (4:3)</PresentationFormat>
  <Paragraphs>140</Paragraphs>
  <Slides>27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Median</vt:lpstr>
      <vt:lpstr>Equation</vt:lpstr>
      <vt:lpstr>INTRODUCTION  TO  Machine  Learning 3rd Edition</vt:lpstr>
      <vt:lpstr>CHAPTER 18:  Reinforcement Learning</vt:lpstr>
      <vt:lpstr>Introduction</vt:lpstr>
      <vt:lpstr>Single State: K-armed Bandit</vt:lpstr>
      <vt:lpstr>Elements of RL (Markov Decision Processes)</vt:lpstr>
      <vt:lpstr>Policy and Cumulative Reward</vt:lpstr>
      <vt:lpstr>Slide 7</vt:lpstr>
      <vt:lpstr>Model-Based Learning</vt:lpstr>
      <vt:lpstr>Value Iteration</vt:lpstr>
      <vt:lpstr>Policy Iteration</vt:lpstr>
      <vt:lpstr>Temporal Difference Learning</vt:lpstr>
      <vt:lpstr>Exploration Strategies</vt:lpstr>
      <vt:lpstr>Deterministic Rewards and Actions</vt:lpstr>
      <vt:lpstr>Slide 14</vt:lpstr>
      <vt:lpstr>Nondeterministic Rewards and Actions</vt:lpstr>
      <vt:lpstr>Q-learning</vt:lpstr>
      <vt:lpstr>Sarsa</vt:lpstr>
      <vt:lpstr>Eligibility Traces</vt:lpstr>
      <vt:lpstr>Sarsa (λ)</vt:lpstr>
      <vt:lpstr>Generalization</vt:lpstr>
      <vt:lpstr>Partially Observable States</vt:lpstr>
      <vt:lpstr>The Tiger Problem</vt:lpstr>
      <vt:lpstr>Slide 23</vt:lpstr>
      <vt:lpstr>Slide 24</vt:lpstr>
      <vt:lpstr>Slide 25</vt:lpstr>
      <vt:lpstr>Slide 26</vt:lpstr>
      <vt:lpstr>Slide 27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306</cp:revision>
  <dcterms:created xsi:type="dcterms:W3CDTF">2005-01-24T14:46:28Z</dcterms:created>
  <dcterms:modified xsi:type="dcterms:W3CDTF">2014-07-09T15:18:54Z</dcterms:modified>
</cp:coreProperties>
</file>