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4" r:id="rId1"/>
  </p:sldMasterIdLst>
  <p:notesMasterIdLst>
    <p:notesMasterId r:id="rId25"/>
  </p:notesMasterIdLst>
  <p:handoutMasterIdLst>
    <p:handoutMasterId r:id="rId26"/>
  </p:handoutMasterIdLst>
  <p:sldIdLst>
    <p:sldId id="503" r:id="rId2"/>
    <p:sldId id="459" r:id="rId3"/>
    <p:sldId id="480" r:id="rId4"/>
    <p:sldId id="481" r:id="rId5"/>
    <p:sldId id="482" r:id="rId6"/>
    <p:sldId id="483" r:id="rId7"/>
    <p:sldId id="484" r:id="rId8"/>
    <p:sldId id="485" r:id="rId9"/>
    <p:sldId id="486" r:id="rId10"/>
    <p:sldId id="487" r:id="rId11"/>
    <p:sldId id="488" r:id="rId12"/>
    <p:sldId id="489" r:id="rId13"/>
    <p:sldId id="490" r:id="rId14"/>
    <p:sldId id="493" r:id="rId15"/>
    <p:sldId id="494" r:id="rId16"/>
    <p:sldId id="495" r:id="rId17"/>
    <p:sldId id="496" r:id="rId18"/>
    <p:sldId id="497" r:id="rId19"/>
    <p:sldId id="498" r:id="rId20"/>
    <p:sldId id="499" r:id="rId21"/>
    <p:sldId id="500" r:id="rId22"/>
    <p:sldId id="501" r:id="rId23"/>
    <p:sldId id="502" r:id="rId24"/>
  </p:sldIdLst>
  <p:sldSz cx="9144000" cy="6858000" type="screen4x3"/>
  <p:notesSz cx="10234613" cy="70993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Palatino Linotype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B2B2B2"/>
    <a:srgbClr val="66FF33"/>
    <a:srgbClr val="3333FF"/>
    <a:srgbClr val="990033"/>
    <a:srgbClr val="FF6600"/>
    <a:srgbClr val="FF0000"/>
    <a:srgbClr val="FF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04" autoAdjust="0"/>
    <p:restoredTop sz="94241" autoAdjust="0"/>
  </p:normalViewPr>
  <p:slideViewPr>
    <p:cSldViewPr snapToGrid="0">
      <p:cViewPr varScale="1">
        <p:scale>
          <a:sx n="91" d="100"/>
          <a:sy n="91" d="100"/>
        </p:scale>
        <p:origin x="-1428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80" d="100"/>
          <a:sy n="80" d="100"/>
        </p:scale>
        <p:origin x="-1254" y="-84"/>
      </p:cViewPr>
      <p:guideLst>
        <p:guide orient="horz" pos="2236"/>
        <p:guide pos="322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755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1290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1290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755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fld id="{3A8EFECF-824A-427C-BD9E-EC132FB23798}" type="slidenum">
              <a:rPr lang="tr-TR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797550" y="0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798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341688" y="531813"/>
            <a:ext cx="3549650" cy="26622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98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023938" y="3371850"/>
            <a:ext cx="8186737" cy="319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</a:p>
        </p:txBody>
      </p:sp>
      <p:sp>
        <p:nvSpPr>
          <p:cNvPr id="798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charset="0"/>
              </a:defRPr>
            </a:lvl1pPr>
          </a:lstStyle>
          <a:p>
            <a:endParaRPr lang="tr-TR"/>
          </a:p>
        </p:txBody>
      </p:sp>
      <p:sp>
        <p:nvSpPr>
          <p:cNvPr id="798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797550" y="6742113"/>
            <a:ext cx="4435475" cy="35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charset="0"/>
              </a:defRPr>
            </a:lvl1pPr>
          </a:lstStyle>
          <a:p>
            <a:fld id="{8D75549F-A778-44F3-A391-FFB9A460E419}" type="slidenum">
              <a:rPr lang="tr-TR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153843-1CF4-4938-B773-3DA6477B563D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9FE6A209-8FD0-437D-8038-38E487052645}" type="datetime1">
              <a:rPr lang="en-US" smtClean="0"/>
              <a:t>7/9/2014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9A5268A-8994-4891-9D53-54E4D9032029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FCE77-381D-4754-9740-196AD55C1F88}" type="datetime1">
              <a:rPr lang="en-US" smtClean="0"/>
              <a:t>7/9/2014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A6C1FA-BB52-47EA-90AA-1EE20F2130D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68B16CD6-41EC-4E6F-A9EF-2E2B6B7023E1}" type="datetime1">
              <a:rPr lang="en-US" smtClean="0"/>
              <a:t>7/9/2014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EE6C2824-E746-4B32-884D-54867AF6131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3340E-125B-4CCF-BA4D-BCCB5A676906}" type="datetime1">
              <a:rPr lang="en-US" smtClean="0"/>
              <a:t>7/9/2014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DAE9BCF-8DA5-4300-A545-59BC6912266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8E7D78-F763-4B11-AE11-7978370D10FD}" type="datetime1">
              <a:rPr lang="en-US" smtClean="0"/>
              <a:t>7/9/2014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AF6AF99F-CF4D-4266-85A7-0DFDFB224A66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FC2ACD4-9AA8-4ECD-84C7-565E3668338C}" type="datetime1">
              <a:rPr lang="en-US" smtClean="0"/>
              <a:t>7/9/2014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D6C41890-761A-4B15-97AB-244F19996EE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1455A56-E36E-42F2-8CF1-861506890339}" type="datetime1">
              <a:rPr lang="en-US" smtClean="0"/>
              <a:t>7/9/2014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CCDAAA8-1DBC-4AB3-B3F9-692435421EB5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43BE34-CE7E-4ECA-B1CC-54AA8CE0654E}" type="datetime1">
              <a:rPr lang="en-US" smtClean="0"/>
              <a:t>7/9/2014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2BAFD7C-DEB0-42EC-93A1-A0CA306ECB5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DD27-D97F-44C1-BFC3-A09AFEA2BFF0}" type="datetime1">
              <a:rPr lang="en-US" smtClean="0"/>
              <a:t>7/9/2014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D27AEFC-8878-4C77-930F-FCF5A84E179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3A450-9B6B-49DE-8286-6BFE24D40C5F}" type="datetime1">
              <a:rPr lang="en-US" smtClean="0"/>
              <a:t>7/9/2014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7F440AE-CD17-43C3-A236-1C105ED69322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5A333F9-3A90-4F72-B342-1974C7920108}" type="datetime1">
              <a:rPr lang="en-US" smtClean="0"/>
              <a:t>7/9/2014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11D468E4-4F68-4A18-A60C-00BCBD77476D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BF7078A-8C31-4A42-88A2-8BE148B7E0F8}" type="datetime1">
              <a:rPr lang="en-US" smtClean="0"/>
              <a:t>7/9/2014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Lecture Notes for E Alpaydın 2010 Introduction to Machine Learning 2e © The MIT Press (V1.0)</a:t>
            </a:r>
            <a:endParaRPr lang="tr-T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18CC858-BD9F-4EA9-AF4E-73C9EE317012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3.bin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4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5.bin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32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131840" y="1988840"/>
            <a:ext cx="4915272" cy="2160240"/>
          </a:xfrm>
        </p:spPr>
        <p:txBody>
          <a:bodyPr>
            <a:normAutofit fontScale="90000"/>
          </a:bodyPr>
          <a:lstStyle/>
          <a:p>
            <a:r>
              <a:rPr lang="tr-TR" i="0" dirty="0"/>
              <a:t>INTRODUCTION </a:t>
            </a:r>
            <a:r>
              <a:rPr lang="tr-TR" i="0" dirty="0" smtClean="0"/>
              <a:t/>
            </a:r>
            <a:br>
              <a:rPr lang="tr-TR" i="0" dirty="0" smtClean="0"/>
            </a:br>
            <a:r>
              <a:rPr lang="tr-TR" i="0" dirty="0" smtClean="0"/>
              <a:t>TO</a:t>
            </a:r>
            <a:r>
              <a:rPr lang="tr-TR" dirty="0" smtClean="0"/>
              <a:t> 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Machine 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Learning</a:t>
            </a:r>
            <a:br>
              <a:rPr lang="tr-TR" dirty="0" smtClean="0"/>
            </a:br>
            <a:r>
              <a:rPr lang="tr-TR" sz="2800" dirty="0" smtClean="0"/>
              <a:t>3rd Edition</a:t>
            </a:r>
            <a:endParaRPr lang="tr-TR" sz="28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552" y="4149080"/>
            <a:ext cx="7344816" cy="158417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80000"/>
              </a:lnSpc>
            </a:pPr>
            <a:r>
              <a:rPr lang="tr-TR" sz="2400" dirty="0">
                <a:latin typeface="+mj-lt"/>
              </a:rPr>
              <a:t>ETHEM </a:t>
            </a:r>
            <a:r>
              <a:rPr lang="tr-TR" sz="2400" dirty="0" smtClean="0">
                <a:latin typeface="+mj-lt"/>
              </a:rPr>
              <a:t>ALPAYDIN</a:t>
            </a:r>
            <a:endParaRPr lang="tr-TR" sz="2400" dirty="0">
              <a:latin typeface="+mj-lt"/>
            </a:endParaRPr>
          </a:p>
          <a:p>
            <a:pPr>
              <a:lnSpc>
                <a:spcPct val="80000"/>
              </a:lnSpc>
            </a:pPr>
            <a:r>
              <a:rPr lang="tr-TR" sz="2400" dirty="0">
                <a:latin typeface="+mj-lt"/>
              </a:rPr>
              <a:t>© The MIT Press, </a:t>
            </a:r>
            <a:r>
              <a:rPr lang="tr-TR" sz="2400" dirty="0" smtClean="0">
                <a:latin typeface="+mj-lt"/>
              </a:rPr>
              <a:t>2014</a:t>
            </a:r>
            <a:endParaRPr lang="tr-TR" sz="2400" dirty="0">
              <a:latin typeface="+mj-lt"/>
            </a:endParaRPr>
          </a:p>
          <a:p>
            <a:pPr>
              <a:lnSpc>
                <a:spcPct val="80000"/>
              </a:lnSpc>
            </a:pPr>
            <a:endParaRPr lang="tr-TR" sz="1800" dirty="0">
              <a:latin typeface="+mj-lt"/>
            </a:endParaRPr>
          </a:p>
          <a:p>
            <a:pPr>
              <a:lnSpc>
                <a:spcPct val="80000"/>
              </a:lnSpc>
            </a:pPr>
            <a:r>
              <a:rPr lang="tr-TR" sz="2000" i="1" dirty="0">
                <a:latin typeface="+mj-lt"/>
              </a:rPr>
              <a:t>alpaydin@boun.edu.tr</a:t>
            </a:r>
          </a:p>
          <a:p>
            <a:pPr>
              <a:lnSpc>
                <a:spcPct val="80000"/>
              </a:lnSpc>
            </a:pPr>
            <a:r>
              <a:rPr lang="tr-TR" sz="2000" i="1" dirty="0">
                <a:latin typeface="+mj-lt"/>
              </a:rPr>
              <a:t>http://www.cmpe.boun.edu.tr/~</a:t>
            </a:r>
            <a:r>
              <a:rPr lang="tr-TR" sz="2000" i="1" dirty="0" smtClean="0">
                <a:latin typeface="+mj-lt"/>
              </a:rPr>
              <a:t>ethem/i2ml3e</a:t>
            </a:r>
            <a:endParaRPr lang="tr-TR" sz="2000" i="1" dirty="0">
              <a:latin typeface="+mj-lt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3131840" y="836712"/>
            <a:ext cx="4895850" cy="3601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tr-TR" sz="2800" dirty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Lecture Slides for</a:t>
            </a:r>
          </a:p>
        </p:txBody>
      </p:sp>
      <p:pic>
        <p:nvPicPr>
          <p:cNvPr id="36866" name="Picture 2" descr="http://mitpress.mit.edu/sites/default/files/imagecache/booklist_node/978026202818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908720"/>
            <a:ext cx="2095500" cy="23717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6" descr="Bnf3-co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6782" y="1591551"/>
            <a:ext cx="4792662" cy="4949825"/>
          </a:xfrm>
          <a:prstGeom prst="rect">
            <a:avLst/>
          </a:prstGeom>
          <a:noFill/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D27AEFC-8878-4C77-930F-FCF5A84E1795}" type="slidenum">
              <a:rPr lang="tr-TR" smtClean="0"/>
              <a:pPr/>
              <a:t>10</a:t>
            </a:fld>
            <a:endParaRPr lang="tr-TR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609600" y="310055"/>
            <a:ext cx="8140262" cy="898634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Causes</a:t>
            </a:r>
            <a:endParaRPr kumimoji="0" lang="tr-TR" sz="4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5148263" y="1844675"/>
            <a:ext cx="3517630" cy="3170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000" i="1" dirty="0">
                <a:solidFill>
                  <a:schemeClr val="tx2"/>
                </a:solidFill>
                <a:latin typeface="+mj-lt"/>
              </a:rPr>
              <a:t>Causal inference:</a:t>
            </a:r>
          </a:p>
          <a:p>
            <a:r>
              <a:rPr lang="tr-TR" sz="2000" i="1" dirty="0">
                <a:solidFill>
                  <a:schemeClr val="tx2"/>
                </a:solidFill>
                <a:latin typeface="+mj-lt"/>
              </a:rPr>
              <a:t>P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W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|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C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) = 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P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W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|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R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,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S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) 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P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R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,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S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|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C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) +</a:t>
            </a:r>
          </a:p>
          <a:p>
            <a:r>
              <a:rPr lang="tr-TR" sz="2000" i="1" dirty="0">
                <a:solidFill>
                  <a:schemeClr val="tx2"/>
                </a:solidFill>
                <a:latin typeface="+mj-lt"/>
              </a:rPr>
              <a:t>	P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W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|~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R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,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S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) 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P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(~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R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,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S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|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C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) + </a:t>
            </a:r>
          </a:p>
          <a:p>
            <a:r>
              <a:rPr lang="tr-TR" sz="2000" i="1" dirty="0">
                <a:solidFill>
                  <a:schemeClr val="tx2"/>
                </a:solidFill>
                <a:latin typeface="+mj-lt"/>
              </a:rPr>
              <a:t>	P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W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|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R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,~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S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) 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P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R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,~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S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|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C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) + </a:t>
            </a:r>
          </a:p>
          <a:p>
            <a:r>
              <a:rPr lang="tr-TR" sz="2000" dirty="0">
                <a:solidFill>
                  <a:schemeClr val="tx2"/>
                </a:solidFill>
                <a:latin typeface="+mj-lt"/>
              </a:rPr>
              <a:t>	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P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W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|~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R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,~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S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) 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P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(~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R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,~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S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|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C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)</a:t>
            </a:r>
          </a:p>
          <a:p>
            <a:endParaRPr lang="tr-TR" sz="2000" i="1" dirty="0">
              <a:solidFill>
                <a:schemeClr val="tx2"/>
              </a:solidFill>
              <a:latin typeface="+mj-lt"/>
            </a:endParaRPr>
          </a:p>
          <a:p>
            <a:r>
              <a:rPr lang="tr-TR" sz="2000" i="1" dirty="0">
                <a:solidFill>
                  <a:schemeClr val="tx2"/>
                </a:solidFill>
                <a:latin typeface="+mj-lt"/>
              </a:rPr>
              <a:t>and use the fact that</a:t>
            </a:r>
          </a:p>
          <a:p>
            <a:r>
              <a:rPr lang="tr-TR" sz="2000" i="1" dirty="0">
                <a:solidFill>
                  <a:schemeClr val="tx2"/>
                </a:solidFill>
                <a:latin typeface="+mj-lt"/>
              </a:rPr>
              <a:t>  P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R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,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S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|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C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) = 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P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R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|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C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) 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P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S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|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C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)</a:t>
            </a:r>
          </a:p>
          <a:p>
            <a:endParaRPr lang="tr-TR" sz="2000" dirty="0">
              <a:solidFill>
                <a:schemeClr val="tx2"/>
              </a:solidFill>
              <a:latin typeface="+mj-lt"/>
            </a:endParaRPr>
          </a:p>
          <a:p>
            <a:r>
              <a:rPr lang="tr-TR" sz="2000" dirty="0">
                <a:solidFill>
                  <a:schemeClr val="tx2"/>
                </a:solidFill>
                <a:latin typeface="+mj-lt"/>
              </a:rPr>
              <a:t>	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Diagnostic: P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C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|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W 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) = ?</a:t>
            </a:r>
            <a:endParaRPr lang="en-GB" sz="2000" i="1" dirty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D27AEFC-8878-4C77-930F-FCF5A84E1795}" type="slidenum">
              <a:rPr lang="tr-TR" smtClean="0"/>
              <a:pPr/>
              <a:t>11</a:t>
            </a:fld>
            <a:endParaRPr lang="tr-TR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593835" y="294291"/>
            <a:ext cx="8229600" cy="90389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Exploiting</a:t>
            </a:r>
            <a:r>
              <a:rPr kumimoji="0" lang="tr-TR" sz="4400" b="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the </a:t>
            </a:r>
            <a:r>
              <a:rPr kumimoji="0" lang="tr-T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Local Structure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7" name="Object 11"/>
          <p:cNvGraphicFramePr>
            <a:graphicFrameLocks noChangeAspect="1"/>
          </p:cNvGraphicFramePr>
          <p:nvPr/>
        </p:nvGraphicFramePr>
        <p:xfrm>
          <a:off x="1247830" y="5652344"/>
          <a:ext cx="6480175" cy="415925"/>
        </p:xfrm>
        <a:graphic>
          <a:graphicData uri="http://schemas.openxmlformats.org/presentationml/2006/ole">
            <p:oleObj spid="_x0000_s576514" name="Equation" r:id="rId3" imgW="3174840" imgH="203040" progId="Equation.3">
              <p:embed/>
            </p:oleObj>
          </a:graphicData>
        </a:graphic>
      </p:graphicFrame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6135688" y="2222500"/>
            <a:ext cx="161294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i="1" dirty="0">
                <a:solidFill>
                  <a:schemeClr val="tx2"/>
                </a:solidFill>
                <a:latin typeface="+mj-lt"/>
              </a:rPr>
              <a:t>P 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F 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| 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C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) = ?</a:t>
            </a:r>
            <a:endParaRPr lang="en-GB" sz="2400" dirty="0">
              <a:solidFill>
                <a:schemeClr val="tx2"/>
              </a:solidFill>
              <a:latin typeface="+mj-lt"/>
            </a:endParaRPr>
          </a:p>
        </p:txBody>
      </p:sp>
      <p:pic>
        <p:nvPicPr>
          <p:cNvPr id="9" name="Picture 10" descr="Bnf4-co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8375" y="1593686"/>
            <a:ext cx="4716462" cy="3956050"/>
          </a:xfrm>
          <a:prstGeom prst="rect">
            <a:avLst/>
          </a:prstGeom>
          <a:noFill/>
        </p:spPr>
      </p:pic>
      <p:graphicFrame>
        <p:nvGraphicFramePr>
          <p:cNvPr id="10" name="Object 13"/>
          <p:cNvGraphicFramePr>
            <a:graphicFrameLocks noChangeAspect="1"/>
          </p:cNvGraphicFramePr>
          <p:nvPr/>
        </p:nvGraphicFramePr>
        <p:xfrm>
          <a:off x="2034260" y="6027560"/>
          <a:ext cx="4476750" cy="703467"/>
        </p:xfrm>
        <a:graphic>
          <a:graphicData uri="http://schemas.openxmlformats.org/presentationml/2006/ole">
            <p:oleObj spid="_x0000_s576515" name="Equation" r:id="rId5" imgW="2222280" imgH="431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D27AEFC-8878-4C77-930F-FCF5A84E1795}" type="slidenum">
              <a:rPr lang="tr-TR" smtClean="0"/>
              <a:pPr/>
              <a:t>12</a:t>
            </a:fld>
            <a:endParaRPr lang="tr-TR"/>
          </a:p>
        </p:txBody>
      </p:sp>
      <p:pic>
        <p:nvPicPr>
          <p:cNvPr id="6" name="Picture 23" descr="Bnconc-co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7775" y="2044371"/>
            <a:ext cx="2017713" cy="3413125"/>
          </a:xfrm>
          <a:prstGeom prst="rect">
            <a:avLst/>
          </a:prstGeom>
          <a:noFill/>
        </p:spPr>
      </p:pic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588578" y="252248"/>
            <a:ext cx="8098221" cy="882869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5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Classification</a:t>
            </a:r>
            <a:endParaRPr kumimoji="0" lang="en-GB" sz="50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893379" y="3191204"/>
            <a:ext cx="1671637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tr-TR" sz="2400" i="1" dirty="0">
                <a:solidFill>
                  <a:schemeClr val="tx2"/>
                </a:solidFill>
                <a:latin typeface="+mj-lt"/>
              </a:rPr>
              <a:t>diagnostic</a:t>
            </a:r>
          </a:p>
          <a:p>
            <a:endParaRPr lang="tr-TR" sz="2400" dirty="0">
              <a:solidFill>
                <a:schemeClr val="tx2"/>
              </a:solidFill>
              <a:latin typeface="+mj-lt"/>
            </a:endParaRPr>
          </a:p>
          <a:p>
            <a:r>
              <a:rPr lang="tr-TR" sz="2400" i="1" dirty="0">
                <a:solidFill>
                  <a:schemeClr val="tx2"/>
                </a:solidFill>
                <a:latin typeface="+mj-lt"/>
              </a:rPr>
              <a:t>P 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sz="2400" i="1" dirty="0" smtClean="0">
                <a:solidFill>
                  <a:schemeClr val="tx2"/>
                </a:solidFill>
                <a:latin typeface="+mj-lt"/>
              </a:rPr>
              <a:t>C</a:t>
            </a:r>
            <a:r>
              <a:rPr lang="tr-TR" sz="2400" dirty="0" smtClean="0">
                <a:solidFill>
                  <a:schemeClr val="tx2"/>
                </a:solidFill>
                <a:latin typeface="+mj-lt"/>
              </a:rPr>
              <a:t>|</a:t>
            </a:r>
            <a:r>
              <a:rPr lang="tr-TR" sz="2400" i="1" dirty="0" smtClean="0">
                <a:solidFill>
                  <a:schemeClr val="tx2"/>
                </a:solidFill>
                <a:latin typeface="+mj-lt"/>
              </a:rPr>
              <a:t>x 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)</a:t>
            </a:r>
            <a:endParaRPr lang="en-GB" sz="2400" i="1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4994221" y="2082471"/>
            <a:ext cx="347755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dirty="0">
                <a:solidFill>
                  <a:schemeClr val="tx2"/>
                </a:solidFill>
                <a:latin typeface="+mj-lt"/>
              </a:rPr>
              <a:t>Bayes’ rule inverts the arc:</a:t>
            </a:r>
            <a:endParaRPr lang="en-GB" sz="24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0" name="Freeform 11"/>
          <p:cNvSpPr>
            <a:spLocks/>
          </p:cNvSpPr>
          <p:nvPr/>
        </p:nvSpPr>
        <p:spPr bwMode="auto">
          <a:xfrm flipH="1">
            <a:off x="2749002" y="3165366"/>
            <a:ext cx="290513" cy="1152525"/>
          </a:xfrm>
          <a:custGeom>
            <a:avLst/>
            <a:gdLst/>
            <a:ahLst/>
            <a:cxnLst>
              <a:cxn ang="0">
                <a:pos x="31" y="846"/>
              </a:cxn>
              <a:cxn ang="0">
                <a:pos x="485" y="483"/>
              </a:cxn>
              <a:cxn ang="0">
                <a:pos x="76" y="75"/>
              </a:cxn>
              <a:cxn ang="0">
                <a:pos x="31" y="30"/>
              </a:cxn>
            </a:cxnLst>
            <a:rect l="0" t="0" r="r" b="b"/>
            <a:pathLst>
              <a:path w="492" h="846">
                <a:moveTo>
                  <a:pt x="31" y="846"/>
                </a:moveTo>
                <a:cubicBezTo>
                  <a:pt x="254" y="728"/>
                  <a:pt x="478" y="611"/>
                  <a:pt x="485" y="483"/>
                </a:cubicBezTo>
                <a:cubicBezTo>
                  <a:pt x="492" y="355"/>
                  <a:pt x="152" y="150"/>
                  <a:pt x="76" y="75"/>
                </a:cubicBezTo>
                <a:cubicBezTo>
                  <a:pt x="0" y="0"/>
                  <a:pt x="15" y="15"/>
                  <a:pt x="31" y="30"/>
                </a:cubicBezTo>
              </a:path>
            </a:pathLst>
          </a:custGeom>
          <a:noFill/>
          <a:ln w="9525">
            <a:solidFill>
              <a:schemeClr val="hlink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graphicFrame>
        <p:nvGraphicFramePr>
          <p:cNvPr id="11" name="Object 24"/>
          <p:cNvGraphicFramePr>
            <a:graphicFrameLocks noChangeAspect="1"/>
          </p:cNvGraphicFramePr>
          <p:nvPr/>
        </p:nvGraphicFramePr>
        <p:xfrm>
          <a:off x="5564790" y="3026049"/>
          <a:ext cx="2700338" cy="857250"/>
        </p:xfrm>
        <a:graphic>
          <a:graphicData uri="http://schemas.openxmlformats.org/presentationml/2006/ole">
            <p:oleObj spid="_x0000_s577538" name="Equation" r:id="rId4" imgW="1320480" imgH="419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D27AEFC-8878-4C77-930F-FCF5A84E1795}" type="slidenum">
              <a:rPr lang="tr-TR" smtClean="0"/>
              <a:pPr/>
              <a:t>13</a:t>
            </a:fld>
            <a:endParaRPr lang="tr-TR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635875" y="304800"/>
            <a:ext cx="8229600" cy="851338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Naive Bayes’ Classifier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1331913" y="4784725"/>
            <a:ext cx="533768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dirty="0">
                <a:solidFill>
                  <a:schemeClr val="tx2"/>
                </a:solidFill>
                <a:latin typeface="+mj-lt"/>
              </a:rPr>
              <a:t>Given 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C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, 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sz="2400" i="1" baseline="-25000" dirty="0">
                <a:solidFill>
                  <a:schemeClr val="tx2"/>
                </a:solidFill>
                <a:latin typeface="+mj-lt"/>
              </a:rPr>
              <a:t>j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 are independent:</a:t>
            </a:r>
          </a:p>
          <a:p>
            <a:endParaRPr lang="tr-TR" sz="2400" dirty="0">
              <a:latin typeface="Lucida Bright" pitchFamily="18" charset="0"/>
            </a:endParaRPr>
          </a:p>
          <a:p>
            <a:r>
              <a:rPr lang="tr-TR" sz="2400" i="1" dirty="0">
                <a:latin typeface="Lucida Bright" pitchFamily="18" charset="0"/>
              </a:rPr>
              <a:t>	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p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sz="2400" b="1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|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C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) = 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p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sz="2400" baseline="-25000" dirty="0">
                <a:solidFill>
                  <a:schemeClr val="tx2"/>
                </a:solidFill>
                <a:latin typeface="+mj-lt"/>
              </a:rPr>
              <a:t>1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|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C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) 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p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sz="2400" baseline="-25000" dirty="0">
                <a:solidFill>
                  <a:schemeClr val="tx2"/>
                </a:solidFill>
                <a:latin typeface="+mj-lt"/>
              </a:rPr>
              <a:t>2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|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C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) ... 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p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x</a:t>
            </a:r>
            <a:r>
              <a:rPr lang="tr-TR" sz="2400" i="1" baseline="-25000" dirty="0">
                <a:solidFill>
                  <a:schemeClr val="tx2"/>
                </a:solidFill>
                <a:latin typeface="+mj-lt"/>
              </a:rPr>
              <a:t>d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|</a:t>
            </a:r>
            <a:r>
              <a:rPr lang="tr-TR" sz="2400" i="1" dirty="0">
                <a:solidFill>
                  <a:schemeClr val="tx2"/>
                </a:solidFill>
                <a:latin typeface="+mj-lt"/>
              </a:rPr>
              <a:t>C</a:t>
            </a:r>
            <a:r>
              <a:rPr lang="tr-TR" sz="2400" dirty="0">
                <a:solidFill>
                  <a:schemeClr val="tx2"/>
                </a:solidFill>
                <a:latin typeface="+mj-lt"/>
              </a:rPr>
              <a:t>) </a:t>
            </a:r>
            <a:endParaRPr lang="en-GB" sz="2400" dirty="0">
              <a:solidFill>
                <a:schemeClr val="tx2"/>
              </a:solidFill>
              <a:latin typeface="+mj-lt"/>
            </a:endParaRPr>
          </a:p>
        </p:txBody>
      </p:sp>
      <p:pic>
        <p:nvPicPr>
          <p:cNvPr id="8" name="Picture 8" descr="Bnconc2-co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913" y="1628775"/>
            <a:ext cx="5256212" cy="30670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061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29307" y="1508227"/>
            <a:ext cx="4467225" cy="3876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80611" name="Object 3"/>
          <p:cNvGraphicFramePr>
            <a:graphicFrameLocks noChangeAspect="1"/>
          </p:cNvGraphicFramePr>
          <p:nvPr/>
        </p:nvGraphicFramePr>
        <p:xfrm>
          <a:off x="263159" y="4328238"/>
          <a:ext cx="4829175" cy="2260600"/>
        </p:xfrm>
        <a:graphic>
          <a:graphicData uri="http://schemas.openxmlformats.org/presentationml/2006/ole">
            <p:oleObj spid="_x0000_s580611" name="Equation" r:id="rId4" imgW="2361960" imgH="1104840" progId="Equation.3">
              <p:embed/>
            </p:oleObj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27538"/>
          </a:xfrm>
        </p:spPr>
        <p:txBody>
          <a:bodyPr/>
          <a:lstStyle/>
          <a:p>
            <a:r>
              <a:rPr lang="tr-TR" dirty="0" smtClean="0"/>
              <a:t>Linear Regression</a:t>
            </a:r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DAE9BCF-8DA5-4300-A545-59BC69122664}" type="slidenum">
              <a:rPr lang="tr-TR" smtClean="0"/>
              <a:pPr/>
              <a:t>14</a:t>
            </a:fld>
            <a:endParaRPr lang="tr-TR"/>
          </a:p>
        </p:txBody>
      </p:sp>
      <p:cxnSp>
        <p:nvCxnSpPr>
          <p:cNvPr id="7" name="Straight Arrow Connector 6"/>
          <p:cNvCxnSpPr/>
          <p:nvPr/>
        </p:nvCxnSpPr>
        <p:spPr>
          <a:xfrm rot="5400000" flipH="1" flipV="1">
            <a:off x="5789166" y="2252265"/>
            <a:ext cx="530942" cy="39329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456547" y="4370608"/>
            <a:ext cx="1209367" cy="481780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9" name="Straight Arrow Connector 8"/>
          <p:cNvCxnSpPr/>
          <p:nvPr/>
        </p:nvCxnSpPr>
        <p:spPr>
          <a:xfrm rot="16200000" flipH="1">
            <a:off x="7101434" y="2382626"/>
            <a:ext cx="575187" cy="280219"/>
          </a:xfrm>
          <a:prstGeom prst="straightConnector1">
            <a:avLst/>
          </a:prstGeom>
          <a:ln w="19050">
            <a:solidFill>
              <a:schemeClr val="accent3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2263285" y="4365014"/>
            <a:ext cx="1209367" cy="48178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d-Separation</a:t>
            </a:r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DAE9BCF-8DA5-4300-A545-59BC69122664}" type="slidenum">
              <a:rPr lang="tr-TR" smtClean="0"/>
              <a:pPr/>
              <a:t>15</a:t>
            </a:fld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35480"/>
            <a:ext cx="4045974" cy="4389120"/>
          </a:xfrm>
        </p:spPr>
        <p:txBody>
          <a:bodyPr>
            <a:normAutofit fontScale="77500" lnSpcReduction="20000"/>
          </a:bodyPr>
          <a:lstStyle/>
          <a:p>
            <a:r>
              <a:rPr lang="tr-TR" dirty="0" smtClean="0">
                <a:solidFill>
                  <a:schemeClr val="tx2"/>
                </a:solidFill>
                <a:latin typeface="+mj-lt"/>
              </a:rPr>
              <a:t>A path from node 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A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 to node 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B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 is </a:t>
            </a:r>
            <a:r>
              <a:rPr lang="tr-TR" dirty="0" smtClean="0">
                <a:solidFill>
                  <a:schemeClr val="accent1"/>
                </a:solidFill>
                <a:latin typeface="+mj-lt"/>
              </a:rPr>
              <a:t>blocked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 if</a:t>
            </a:r>
          </a:p>
          <a:p>
            <a:pPr marL="850392" lvl="1" indent="-457200">
              <a:buFont typeface="+mj-lt"/>
              <a:buAutoNum type="alphaLcParenR"/>
            </a:pPr>
            <a:r>
              <a:rPr lang="tr-TR" dirty="0" smtClean="0">
                <a:solidFill>
                  <a:schemeClr val="tx2"/>
                </a:solidFill>
                <a:latin typeface="+mj-lt"/>
              </a:rPr>
              <a:t>The directions of edges on the path meet head-to-tail (case 1) or tail-to-tail (case 2) and the node is in 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C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, or</a:t>
            </a:r>
          </a:p>
          <a:p>
            <a:pPr marL="850392" lvl="1" indent="-457200">
              <a:buFont typeface="+mj-lt"/>
              <a:buAutoNum type="alphaLcParenR"/>
            </a:pPr>
            <a:r>
              <a:rPr lang="tr-TR" dirty="0" smtClean="0">
                <a:solidFill>
                  <a:schemeClr val="tx2"/>
                </a:solidFill>
                <a:latin typeface="+mj-lt"/>
              </a:rPr>
              <a:t>The directions of edges meet head-to-head (case 3) and neither that node nor any of its descendants is in 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C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.</a:t>
            </a:r>
          </a:p>
          <a:p>
            <a:pPr marL="484632" indent="-457200"/>
            <a:r>
              <a:rPr lang="tr-TR" dirty="0" smtClean="0">
                <a:solidFill>
                  <a:schemeClr val="tx2"/>
                </a:solidFill>
                <a:latin typeface="+mj-lt"/>
              </a:rPr>
              <a:t>If all paths are blocked, 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A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 and 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B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 are d-separated (conditionally independent) given 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C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.</a:t>
            </a:r>
            <a:endParaRPr lang="tr-TR" dirty="0">
              <a:solidFill>
                <a:schemeClr val="tx2"/>
              </a:solidFill>
              <a:latin typeface="+mj-lt"/>
            </a:endParaRPr>
          </a:p>
        </p:txBody>
      </p:sp>
      <p:pic>
        <p:nvPicPr>
          <p:cNvPr id="60211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54432" y="800714"/>
            <a:ext cx="2486025" cy="407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5171768" y="4906297"/>
            <a:ext cx="357957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i="1" dirty="0" smtClean="0">
                <a:solidFill>
                  <a:schemeClr val="tx2"/>
                </a:solidFill>
                <a:latin typeface="+mj-lt"/>
              </a:rPr>
              <a:t>BCDF</a:t>
            </a:r>
            <a:r>
              <a:rPr lang="tr-TR" sz="2000" dirty="0" smtClean="0">
                <a:solidFill>
                  <a:schemeClr val="tx2"/>
                </a:solidFill>
                <a:latin typeface="+mj-lt"/>
              </a:rPr>
              <a:t> is blocked given </a:t>
            </a:r>
            <a:r>
              <a:rPr lang="tr-TR" sz="2000" i="1" dirty="0" smtClean="0">
                <a:solidFill>
                  <a:schemeClr val="tx2"/>
                </a:solidFill>
                <a:latin typeface="+mj-lt"/>
              </a:rPr>
              <a:t>C</a:t>
            </a:r>
            <a:r>
              <a:rPr lang="tr-TR" sz="2000" dirty="0" smtClean="0">
                <a:solidFill>
                  <a:schemeClr val="tx2"/>
                </a:solidFill>
                <a:latin typeface="+mj-lt"/>
              </a:rPr>
              <a:t>. </a:t>
            </a:r>
          </a:p>
          <a:p>
            <a:r>
              <a:rPr lang="tr-TR" sz="2000" i="1" dirty="0" smtClean="0">
                <a:solidFill>
                  <a:schemeClr val="tx2"/>
                </a:solidFill>
                <a:latin typeface="+mj-lt"/>
              </a:rPr>
              <a:t>BEFG</a:t>
            </a:r>
            <a:r>
              <a:rPr lang="tr-TR" sz="2000" dirty="0" smtClean="0">
                <a:solidFill>
                  <a:schemeClr val="tx2"/>
                </a:solidFill>
                <a:latin typeface="+mj-lt"/>
              </a:rPr>
              <a:t> is blocked by </a:t>
            </a:r>
            <a:r>
              <a:rPr lang="tr-TR" sz="2000" i="1" dirty="0" smtClean="0">
                <a:solidFill>
                  <a:schemeClr val="tx2"/>
                </a:solidFill>
                <a:latin typeface="+mj-lt"/>
              </a:rPr>
              <a:t>F</a:t>
            </a:r>
            <a:r>
              <a:rPr lang="tr-TR" sz="2000" dirty="0" smtClean="0">
                <a:solidFill>
                  <a:schemeClr val="tx2"/>
                </a:solidFill>
                <a:latin typeface="+mj-lt"/>
              </a:rPr>
              <a:t>.</a:t>
            </a:r>
          </a:p>
          <a:p>
            <a:r>
              <a:rPr lang="tr-TR" sz="2000" i="1" dirty="0" smtClean="0">
                <a:solidFill>
                  <a:schemeClr val="tx2"/>
                </a:solidFill>
                <a:latin typeface="+mj-lt"/>
              </a:rPr>
              <a:t>BEFD</a:t>
            </a:r>
            <a:r>
              <a:rPr lang="tr-TR" sz="2000" dirty="0" smtClean="0">
                <a:solidFill>
                  <a:schemeClr val="tx2"/>
                </a:solidFill>
                <a:latin typeface="+mj-lt"/>
              </a:rPr>
              <a:t> is blocked unless </a:t>
            </a:r>
            <a:r>
              <a:rPr lang="tr-TR" sz="2000" i="1" dirty="0" smtClean="0">
                <a:solidFill>
                  <a:schemeClr val="tx2"/>
                </a:solidFill>
                <a:latin typeface="+mj-lt"/>
              </a:rPr>
              <a:t>F</a:t>
            </a:r>
            <a:r>
              <a:rPr lang="tr-TR" sz="2000" dirty="0" smtClean="0">
                <a:solidFill>
                  <a:schemeClr val="tx2"/>
                </a:solidFill>
                <a:latin typeface="+mj-lt"/>
              </a:rPr>
              <a:t> (or </a:t>
            </a:r>
            <a:r>
              <a:rPr lang="tr-TR" sz="2000" i="1" dirty="0" smtClean="0">
                <a:solidFill>
                  <a:schemeClr val="tx2"/>
                </a:solidFill>
                <a:latin typeface="+mj-lt"/>
              </a:rPr>
              <a:t>G</a:t>
            </a:r>
            <a:r>
              <a:rPr lang="tr-TR" sz="2000" dirty="0" smtClean="0">
                <a:solidFill>
                  <a:schemeClr val="tx2"/>
                </a:solidFill>
                <a:latin typeface="+mj-lt"/>
              </a:rPr>
              <a:t>) is</a:t>
            </a:r>
          </a:p>
          <a:p>
            <a:r>
              <a:rPr lang="tr-TR" sz="2000" dirty="0" smtClean="0">
                <a:solidFill>
                  <a:schemeClr val="tx2"/>
                </a:solidFill>
                <a:latin typeface="+mj-lt"/>
              </a:rPr>
              <a:t>given.</a:t>
            </a:r>
            <a:endParaRPr lang="tr-TR" sz="2000" dirty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Belief Propagation (Pearl, 1988)</a:t>
            </a:r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DAE9BCF-8DA5-4300-A545-59BC69122664}" type="slidenum">
              <a:rPr lang="tr-TR" smtClean="0"/>
              <a:pPr/>
              <a:t>16</a:t>
            </a:fld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tx2"/>
                </a:solidFill>
                <a:latin typeface="+mj-lt"/>
              </a:rPr>
              <a:t>Chain:</a:t>
            </a:r>
            <a:endParaRPr lang="tr-TR" dirty="0">
              <a:solidFill>
                <a:schemeClr val="tx2"/>
              </a:solidFill>
              <a:latin typeface="+mj-lt"/>
            </a:endParaRPr>
          </a:p>
        </p:txBody>
      </p:sp>
      <p:pic>
        <p:nvPicPr>
          <p:cNvPr id="60313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11557" y="2431948"/>
            <a:ext cx="6238875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03139" name="Object 3"/>
          <p:cNvGraphicFramePr>
            <a:graphicFrameLocks noChangeAspect="1"/>
          </p:cNvGraphicFramePr>
          <p:nvPr/>
        </p:nvGraphicFramePr>
        <p:xfrm>
          <a:off x="561771" y="3929269"/>
          <a:ext cx="4732540" cy="1557132"/>
        </p:xfrm>
        <a:graphic>
          <a:graphicData uri="http://schemas.openxmlformats.org/presentationml/2006/ole">
            <p:oleObj spid="_x0000_s603139" name="Equation" r:id="rId4" imgW="2705040" imgH="888840" progId="Equation.3">
              <p:embed/>
            </p:oleObj>
          </a:graphicData>
        </a:graphic>
      </p:graphicFrame>
      <p:graphicFrame>
        <p:nvGraphicFramePr>
          <p:cNvPr id="603140" name="Object 4"/>
          <p:cNvGraphicFramePr>
            <a:graphicFrameLocks noChangeAspect="1"/>
          </p:cNvGraphicFramePr>
          <p:nvPr/>
        </p:nvGraphicFramePr>
        <p:xfrm>
          <a:off x="5944881" y="4018319"/>
          <a:ext cx="2422371" cy="1245751"/>
        </p:xfrm>
        <a:graphic>
          <a:graphicData uri="http://schemas.openxmlformats.org/presentationml/2006/ole">
            <p:oleObj spid="_x0000_s603140" name="Equation" r:id="rId5" imgW="1333440" imgH="685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Trees</a:t>
            </a:r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DAE9BCF-8DA5-4300-A545-59BC69122664}" type="slidenum">
              <a:rPr lang="tr-TR" smtClean="0"/>
              <a:pPr/>
              <a:t>17</a:t>
            </a:fld>
            <a:endParaRPr lang="tr-TR"/>
          </a:p>
        </p:txBody>
      </p:sp>
      <p:pic>
        <p:nvPicPr>
          <p:cNvPr id="60416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5560" y="2006793"/>
            <a:ext cx="3790950" cy="360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04163" name="Object 3"/>
          <p:cNvGraphicFramePr>
            <a:graphicFrameLocks noChangeAspect="1"/>
          </p:cNvGraphicFramePr>
          <p:nvPr/>
        </p:nvGraphicFramePr>
        <p:xfrm>
          <a:off x="896630" y="2193361"/>
          <a:ext cx="3276600" cy="1062037"/>
        </p:xfrm>
        <a:graphic>
          <a:graphicData uri="http://schemas.openxmlformats.org/presentationml/2006/ole">
            <p:oleObj spid="_x0000_s604163" name="Equation" r:id="rId4" imgW="1803240" imgH="583920" progId="Equation.3">
              <p:embed/>
            </p:oleObj>
          </a:graphicData>
        </a:graphic>
      </p:graphicFrame>
      <p:graphicFrame>
        <p:nvGraphicFramePr>
          <p:cNvPr id="604164" name="Object 4"/>
          <p:cNvGraphicFramePr>
            <a:graphicFrameLocks noChangeAspect="1"/>
          </p:cNvGraphicFramePr>
          <p:nvPr/>
        </p:nvGraphicFramePr>
        <p:xfrm>
          <a:off x="1181561" y="3923685"/>
          <a:ext cx="3829050" cy="1062038"/>
        </p:xfrm>
        <a:graphic>
          <a:graphicData uri="http://schemas.openxmlformats.org/presentationml/2006/ole">
            <p:oleObj spid="_x0000_s604164" name="Equation" r:id="rId5" imgW="2108160" imgH="5839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Polytrees</a:t>
            </a:r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DAE9BCF-8DA5-4300-A545-59BC69122664}" type="slidenum">
              <a:rPr lang="tr-TR" smtClean="0"/>
              <a:pPr/>
              <a:t>18</a:t>
            </a:fld>
            <a:endParaRPr lang="tr-TR"/>
          </a:p>
        </p:txBody>
      </p:sp>
      <p:pic>
        <p:nvPicPr>
          <p:cNvPr id="60518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4082" y="694938"/>
            <a:ext cx="3228975" cy="366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05187" name="Object 3"/>
          <p:cNvGraphicFramePr>
            <a:graphicFrameLocks noChangeAspect="1"/>
          </p:cNvGraphicFramePr>
          <p:nvPr/>
        </p:nvGraphicFramePr>
        <p:xfrm>
          <a:off x="284828" y="1973672"/>
          <a:ext cx="6070845" cy="1447953"/>
        </p:xfrm>
        <a:graphic>
          <a:graphicData uri="http://schemas.openxmlformats.org/presentationml/2006/ole">
            <p:oleObj spid="_x0000_s605187" name="Equation" r:id="rId4" imgW="3517560" imgH="838080" progId="Equation.3">
              <p:embed/>
            </p:oleObj>
          </a:graphicData>
        </a:graphic>
      </p:graphicFrame>
      <p:graphicFrame>
        <p:nvGraphicFramePr>
          <p:cNvPr id="605188" name="Object 4"/>
          <p:cNvGraphicFramePr>
            <a:graphicFrameLocks noChangeAspect="1"/>
          </p:cNvGraphicFramePr>
          <p:nvPr/>
        </p:nvGraphicFramePr>
        <p:xfrm>
          <a:off x="369888" y="4451760"/>
          <a:ext cx="5375276" cy="1522413"/>
        </p:xfrm>
        <a:graphic>
          <a:graphicData uri="http://schemas.openxmlformats.org/presentationml/2006/ole">
            <p:oleObj spid="_x0000_s605188" name="Equation" r:id="rId5" imgW="2958840" imgH="838080" progId="Equation.3">
              <p:embed/>
            </p:oleObj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480619" y="5722373"/>
            <a:ext cx="500752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 smtClean="0">
                <a:solidFill>
                  <a:schemeClr val="tx2"/>
                </a:solidFill>
                <a:latin typeface="+mj-lt"/>
              </a:rPr>
              <a:t>How can we model </a:t>
            </a:r>
            <a:r>
              <a:rPr lang="tr-TR" sz="2000" i="1" dirty="0" smtClean="0">
                <a:solidFill>
                  <a:schemeClr val="tx2"/>
                </a:solidFill>
                <a:latin typeface="+mj-lt"/>
              </a:rPr>
              <a:t>P</a:t>
            </a:r>
            <a:r>
              <a:rPr lang="tr-TR" sz="2000" dirty="0" smtClean="0">
                <a:solidFill>
                  <a:schemeClr val="tx2"/>
                </a:solidFill>
                <a:latin typeface="+mj-lt"/>
              </a:rPr>
              <a:t>(</a:t>
            </a:r>
            <a:r>
              <a:rPr lang="tr-TR" sz="2000" i="1" dirty="0" smtClean="0">
                <a:solidFill>
                  <a:schemeClr val="tx2"/>
                </a:solidFill>
                <a:latin typeface="+mj-lt"/>
              </a:rPr>
              <a:t>X</a:t>
            </a:r>
            <a:r>
              <a:rPr lang="tr-TR" sz="2000" dirty="0" smtClean="0">
                <a:solidFill>
                  <a:schemeClr val="tx2"/>
                </a:solidFill>
                <a:latin typeface="+mj-lt"/>
              </a:rPr>
              <a:t>|</a:t>
            </a:r>
            <a:r>
              <a:rPr lang="tr-TR" sz="2000" i="1" dirty="0" smtClean="0">
                <a:solidFill>
                  <a:schemeClr val="tx2"/>
                </a:solidFill>
                <a:latin typeface="+mj-lt"/>
              </a:rPr>
              <a:t>U</a:t>
            </a:r>
            <a:r>
              <a:rPr lang="tr-TR" sz="2000" baseline="-25000" dirty="0" smtClean="0">
                <a:solidFill>
                  <a:schemeClr val="tx2"/>
                </a:solidFill>
                <a:latin typeface="+mj-lt"/>
              </a:rPr>
              <a:t>1</a:t>
            </a:r>
            <a:r>
              <a:rPr lang="tr-TR" sz="2000" dirty="0" smtClean="0">
                <a:solidFill>
                  <a:schemeClr val="tx2"/>
                </a:solidFill>
                <a:latin typeface="+mj-lt"/>
              </a:rPr>
              <a:t>,</a:t>
            </a:r>
            <a:r>
              <a:rPr lang="tr-TR" sz="2000" i="1" dirty="0" smtClean="0">
                <a:solidFill>
                  <a:schemeClr val="tx2"/>
                </a:solidFill>
                <a:latin typeface="+mj-lt"/>
              </a:rPr>
              <a:t>U</a:t>
            </a:r>
            <a:r>
              <a:rPr lang="tr-TR" sz="2000" baseline="-25000" dirty="0" smtClean="0">
                <a:solidFill>
                  <a:schemeClr val="tx2"/>
                </a:solidFill>
                <a:latin typeface="+mj-lt"/>
              </a:rPr>
              <a:t>2</a:t>
            </a:r>
            <a:r>
              <a:rPr lang="tr-TR" sz="2000" dirty="0" smtClean="0">
                <a:solidFill>
                  <a:schemeClr val="tx2"/>
                </a:solidFill>
                <a:latin typeface="+mj-lt"/>
              </a:rPr>
              <a:t>,...,</a:t>
            </a:r>
            <a:r>
              <a:rPr lang="tr-TR" sz="2000" i="1" dirty="0" smtClean="0">
                <a:solidFill>
                  <a:schemeClr val="tx2"/>
                </a:solidFill>
                <a:latin typeface="+mj-lt"/>
              </a:rPr>
              <a:t>U</a:t>
            </a:r>
            <a:r>
              <a:rPr lang="tr-TR" sz="2000" i="1" baseline="-25000" dirty="0" smtClean="0">
                <a:solidFill>
                  <a:schemeClr val="tx2"/>
                </a:solidFill>
                <a:latin typeface="+mj-lt"/>
              </a:rPr>
              <a:t>k</a:t>
            </a:r>
            <a:r>
              <a:rPr lang="tr-TR" sz="2000" dirty="0" smtClean="0">
                <a:solidFill>
                  <a:schemeClr val="tx2"/>
                </a:solidFill>
                <a:latin typeface="+mj-lt"/>
              </a:rPr>
              <a:t>) cheaply?</a:t>
            </a:r>
            <a:endParaRPr lang="tr-TR" sz="2000" dirty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Junction Trees</a:t>
            </a:r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DAE9BCF-8DA5-4300-A545-59BC69122664}" type="slidenum">
              <a:rPr lang="tr-TR" smtClean="0"/>
              <a:pPr/>
              <a:t>19</a:t>
            </a:fld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tx2"/>
                </a:solidFill>
                <a:latin typeface="+mj-lt"/>
              </a:rPr>
              <a:t>If 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X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 does not separate 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E</a:t>
            </a:r>
            <a:r>
              <a:rPr lang="tr-TR" baseline="30000" dirty="0" smtClean="0">
                <a:solidFill>
                  <a:schemeClr val="tx2"/>
                </a:solidFill>
                <a:latin typeface="+mj-lt"/>
              </a:rPr>
              <a:t>+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 and 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E</a:t>
            </a:r>
            <a:r>
              <a:rPr lang="tr-TR" baseline="30000" dirty="0" smtClean="0">
                <a:solidFill>
                  <a:schemeClr val="tx2"/>
                </a:solidFill>
                <a:latin typeface="+mj-lt"/>
              </a:rPr>
              <a:t>-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, we convert it into a </a:t>
            </a:r>
            <a:r>
              <a:rPr lang="tr-TR" dirty="0" smtClean="0">
                <a:solidFill>
                  <a:schemeClr val="accent1"/>
                </a:solidFill>
                <a:latin typeface="+mj-lt"/>
              </a:rPr>
              <a:t>junction tree 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and then apply the polytree algorithm</a:t>
            </a:r>
            <a:endParaRPr lang="tr-TR" baseline="30000" dirty="0">
              <a:solidFill>
                <a:schemeClr val="tx2"/>
              </a:solidFill>
              <a:latin typeface="+mj-lt"/>
            </a:endParaRPr>
          </a:p>
        </p:txBody>
      </p:sp>
      <p:pic>
        <p:nvPicPr>
          <p:cNvPr id="60621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508" y="3112525"/>
            <a:ext cx="3829050" cy="232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6361472" y="4080387"/>
            <a:ext cx="205389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000" dirty="0" smtClean="0">
                <a:solidFill>
                  <a:schemeClr val="tx2"/>
                </a:solidFill>
                <a:latin typeface="+mj-lt"/>
              </a:rPr>
              <a:t>Tree of moralized,</a:t>
            </a:r>
          </a:p>
          <a:p>
            <a:r>
              <a:rPr lang="tr-TR" sz="2000" dirty="0" smtClean="0">
                <a:solidFill>
                  <a:schemeClr val="tx2"/>
                </a:solidFill>
                <a:latin typeface="+mj-lt"/>
              </a:rPr>
              <a:t>clique nodes</a:t>
            </a:r>
            <a:endParaRPr lang="tr-TR" sz="2000" dirty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2000" i="0" dirty="0"/>
              <a:t>CHAPTER </a:t>
            </a:r>
            <a:r>
              <a:rPr lang="tr-TR" sz="2000" i="0" dirty="0" smtClean="0"/>
              <a:t>14:</a:t>
            </a:r>
            <a:r>
              <a:rPr lang="tr-TR" sz="2800" dirty="0" smtClean="0"/>
              <a:t> </a:t>
            </a:r>
            <a:r>
              <a:rPr lang="tr-TR" sz="2800" dirty="0"/>
              <a:t/>
            </a:r>
            <a:br>
              <a:rPr lang="tr-TR" sz="2800" dirty="0"/>
            </a:br>
            <a:r>
              <a:rPr lang="tr-TR" dirty="0" smtClean="0"/>
              <a:t>Graphical Models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Undirected Graphs: Markov Random Fields</a:t>
            </a:r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DAE9BCF-8DA5-4300-A545-59BC69122664}" type="slidenum">
              <a:rPr lang="tr-TR" smtClean="0"/>
              <a:pPr/>
              <a:t>20</a:t>
            </a:fld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tx2"/>
                </a:solidFill>
                <a:latin typeface="+mj-lt"/>
              </a:rPr>
              <a:t>In a Markov random field, dependencies are symmetric, for example, pixels in an image</a:t>
            </a:r>
          </a:p>
          <a:p>
            <a:r>
              <a:rPr lang="tr-TR" dirty="0" smtClean="0">
                <a:solidFill>
                  <a:schemeClr val="tx2"/>
                </a:solidFill>
                <a:latin typeface="+mj-lt"/>
              </a:rPr>
              <a:t>In an undirected graph, 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A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 and 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B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 are independent if removing 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C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 makes them unconnected.</a:t>
            </a:r>
          </a:p>
          <a:p>
            <a:r>
              <a:rPr lang="tr-TR" dirty="0" smtClean="0">
                <a:solidFill>
                  <a:schemeClr val="accent1"/>
                </a:solidFill>
                <a:latin typeface="+mj-lt"/>
              </a:rPr>
              <a:t>Potential function </a:t>
            </a:r>
            <a:r>
              <a:rPr lang="tr-TR" dirty="0" smtClean="0">
                <a:solidFill>
                  <a:schemeClr val="tx2"/>
                </a:solidFill>
                <a:latin typeface="Symbol" pitchFamily="18" charset="2"/>
              </a:rPr>
              <a:t>y</a:t>
            </a:r>
            <a:r>
              <a:rPr lang="tr-TR" i="1" baseline="-25000" dirty="0" smtClean="0">
                <a:solidFill>
                  <a:schemeClr val="tx2"/>
                </a:solidFill>
                <a:latin typeface="+mj-lt"/>
              </a:rPr>
              <a:t>c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X</a:t>
            </a:r>
            <a:r>
              <a:rPr lang="tr-TR" i="1" baseline="-25000" dirty="0" smtClean="0">
                <a:solidFill>
                  <a:schemeClr val="tx2"/>
                </a:solidFill>
                <a:latin typeface="+mj-lt"/>
              </a:rPr>
              <a:t>c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) shows how favorable is the particular configuration 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X 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over the </a:t>
            </a:r>
            <a:r>
              <a:rPr lang="tr-TR" dirty="0" smtClean="0">
                <a:solidFill>
                  <a:schemeClr val="accent1"/>
                </a:solidFill>
                <a:latin typeface="+mj-lt"/>
              </a:rPr>
              <a:t>clique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 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C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 </a:t>
            </a:r>
          </a:p>
          <a:p>
            <a:r>
              <a:rPr lang="tr-TR" dirty="0" smtClean="0">
                <a:solidFill>
                  <a:schemeClr val="tx2"/>
                </a:solidFill>
                <a:latin typeface="+mj-lt"/>
              </a:rPr>
              <a:t>The joint is defined in terms of the clique potentials</a:t>
            </a:r>
            <a:endParaRPr lang="tr-TR" dirty="0">
              <a:solidFill>
                <a:schemeClr val="tx2"/>
              </a:solidFill>
              <a:latin typeface="+mj-lt"/>
            </a:endParaRPr>
          </a:p>
        </p:txBody>
      </p:sp>
      <p:graphicFrame>
        <p:nvGraphicFramePr>
          <p:cNvPr id="607234" name="Object 2"/>
          <p:cNvGraphicFramePr>
            <a:graphicFrameLocks noChangeAspect="1"/>
          </p:cNvGraphicFramePr>
          <p:nvPr/>
        </p:nvGraphicFramePr>
        <p:xfrm>
          <a:off x="1387475" y="5191125"/>
          <a:ext cx="6253163" cy="1200150"/>
        </p:xfrm>
        <a:graphic>
          <a:graphicData uri="http://schemas.openxmlformats.org/presentationml/2006/ole">
            <p:oleObj spid="_x0000_s607234" name="Equation" r:id="rId3" imgW="3441600" imgH="6602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Factor Graphs</a:t>
            </a:r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DAE9BCF-8DA5-4300-A545-59BC69122664}" type="slidenum">
              <a:rPr lang="tr-TR" smtClean="0"/>
              <a:pPr/>
              <a:t>21</a:t>
            </a:fld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tx2"/>
                </a:solidFill>
                <a:latin typeface="+mj-lt"/>
              </a:rPr>
              <a:t>Define new </a:t>
            </a:r>
            <a:r>
              <a:rPr lang="tr-TR" dirty="0" smtClean="0">
                <a:solidFill>
                  <a:schemeClr val="accent1"/>
                </a:solidFill>
                <a:latin typeface="+mj-lt"/>
              </a:rPr>
              <a:t>factor nodes 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and write the joint in terms of them </a:t>
            </a:r>
            <a:endParaRPr lang="tr-TR" dirty="0">
              <a:solidFill>
                <a:schemeClr val="tx2"/>
              </a:solidFill>
              <a:latin typeface="+mj-lt"/>
            </a:endParaRPr>
          </a:p>
        </p:txBody>
      </p:sp>
      <p:graphicFrame>
        <p:nvGraphicFramePr>
          <p:cNvPr id="608258" name="Object 2"/>
          <p:cNvGraphicFramePr>
            <a:graphicFrameLocks noChangeAspect="1"/>
          </p:cNvGraphicFramePr>
          <p:nvPr/>
        </p:nvGraphicFramePr>
        <p:xfrm>
          <a:off x="6174759" y="3657293"/>
          <a:ext cx="2122488" cy="1200150"/>
        </p:xfrm>
        <a:graphic>
          <a:graphicData uri="http://schemas.openxmlformats.org/presentationml/2006/ole">
            <p:oleObj spid="_x0000_s608258" name="Equation" r:id="rId3" imgW="1168200" imgH="660240" progId="Equation.3">
              <p:embed/>
            </p:oleObj>
          </a:graphicData>
        </a:graphic>
      </p:graphicFrame>
      <p:pic>
        <p:nvPicPr>
          <p:cNvPr id="60825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82803" y="2760406"/>
            <a:ext cx="455295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Learning a Graphical Model</a:t>
            </a:r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DAE9BCF-8DA5-4300-A545-59BC69122664}" type="slidenum">
              <a:rPr lang="tr-TR" smtClean="0"/>
              <a:pPr/>
              <a:t>22</a:t>
            </a:fld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>
                <a:solidFill>
                  <a:schemeClr val="tx2"/>
                </a:solidFill>
                <a:latin typeface="+mj-lt"/>
              </a:rPr>
              <a:t>Learning the </a:t>
            </a:r>
            <a:r>
              <a:rPr lang="tr-TR" dirty="0" smtClean="0">
                <a:solidFill>
                  <a:schemeClr val="accent1"/>
                </a:solidFill>
                <a:latin typeface="+mj-lt"/>
              </a:rPr>
              <a:t>conditional probabilities, 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either as tables (for discrete case with small number of parents), or as parametric functions</a:t>
            </a:r>
          </a:p>
          <a:p>
            <a:r>
              <a:rPr lang="tr-TR" dirty="0" smtClean="0">
                <a:solidFill>
                  <a:schemeClr val="tx2"/>
                </a:solidFill>
                <a:latin typeface="+mj-lt"/>
              </a:rPr>
              <a:t>Learning the </a:t>
            </a:r>
            <a:r>
              <a:rPr lang="tr-TR" dirty="0" smtClean="0">
                <a:solidFill>
                  <a:schemeClr val="accent1"/>
                </a:solidFill>
                <a:latin typeface="+mj-lt"/>
              </a:rPr>
              <a:t>structure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 of the graph: Doing a state-space search over a </a:t>
            </a:r>
            <a:r>
              <a:rPr lang="tr-TR" dirty="0" smtClean="0">
                <a:solidFill>
                  <a:schemeClr val="accent1"/>
                </a:solidFill>
                <a:latin typeface="+mj-lt"/>
              </a:rPr>
              <a:t>score function 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that uses both goodness of fit to data and some measure of complexity</a:t>
            </a: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Influence Diagrams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92BAFD7C-DEB0-42EC-93A1-A0CA306ECB52}" type="slidenum">
              <a:rPr lang="tr-TR" smtClean="0">
                <a:solidFill>
                  <a:schemeClr val="tx2"/>
                </a:solidFill>
                <a:latin typeface="+mj-lt"/>
              </a:rPr>
              <a:pPr/>
              <a:t>23</a:t>
            </a:fld>
            <a:endParaRPr lang="tr-TR">
              <a:solidFill>
                <a:schemeClr val="tx2"/>
              </a:solidFill>
              <a:latin typeface="+mj-lt"/>
            </a:endParaRPr>
          </a:p>
        </p:txBody>
      </p:sp>
      <p:pic>
        <p:nvPicPr>
          <p:cNvPr id="7" name="Picture 9" descr="Bnuti-co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36828" y="2654300"/>
            <a:ext cx="5724525" cy="2820988"/>
          </a:xfrm>
          <a:prstGeom prst="rect">
            <a:avLst/>
          </a:prstGeom>
          <a:noFill/>
        </p:spPr>
      </p:pic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752629" y="3812458"/>
            <a:ext cx="175528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i="1" dirty="0">
                <a:solidFill>
                  <a:schemeClr val="tx2"/>
                </a:solidFill>
                <a:latin typeface="+mj-lt"/>
              </a:rPr>
              <a:t>chance node</a:t>
            </a:r>
            <a:endParaRPr lang="en-GB" sz="2400" i="1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4179938" y="2070817"/>
            <a:ext cx="189026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i="1" dirty="0">
                <a:solidFill>
                  <a:schemeClr val="tx2"/>
                </a:solidFill>
                <a:latin typeface="+mj-lt"/>
              </a:rPr>
              <a:t>decision node</a:t>
            </a:r>
            <a:endParaRPr lang="en-GB" sz="2400" i="1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6739398" y="3682028"/>
            <a:ext cx="1614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i="1" dirty="0">
                <a:solidFill>
                  <a:schemeClr val="tx2"/>
                </a:solidFill>
                <a:latin typeface="+mj-lt"/>
              </a:rPr>
              <a:t>utility node</a:t>
            </a:r>
            <a:endParaRPr lang="en-GB" sz="2400" i="1" dirty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Graphical Models</a:t>
            </a:r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DAE9BCF-8DA5-4300-A545-59BC69122664}" type="slidenum">
              <a:rPr lang="tr-TR" smtClean="0"/>
              <a:pPr/>
              <a:t>3</a:t>
            </a:fld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tr-TR" dirty="0" smtClean="0">
                <a:solidFill>
                  <a:schemeClr val="tx2"/>
                </a:solidFill>
                <a:latin typeface="+mj-lt"/>
              </a:rPr>
              <a:t>Aka Bayesian networks, probabilistic networks</a:t>
            </a:r>
          </a:p>
          <a:p>
            <a:pPr>
              <a:lnSpc>
                <a:spcPct val="80000"/>
              </a:lnSpc>
            </a:pPr>
            <a:r>
              <a:rPr lang="tr-TR" dirty="0" smtClean="0">
                <a:solidFill>
                  <a:schemeClr val="accent1"/>
                </a:solidFill>
                <a:latin typeface="+mj-lt"/>
              </a:rPr>
              <a:t>Nodes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 are hypotheses (random vars) and the probabilities corresponds to our belief in the truth of the hypothesis</a:t>
            </a:r>
          </a:p>
          <a:p>
            <a:pPr>
              <a:lnSpc>
                <a:spcPct val="80000"/>
              </a:lnSpc>
            </a:pPr>
            <a:r>
              <a:rPr lang="tr-TR" dirty="0" smtClean="0">
                <a:solidFill>
                  <a:schemeClr val="accent1"/>
                </a:solidFill>
                <a:latin typeface="+mj-lt"/>
              </a:rPr>
              <a:t>Arcs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 are direct influences between hypotheses</a:t>
            </a:r>
          </a:p>
          <a:p>
            <a:pPr>
              <a:lnSpc>
                <a:spcPct val="80000"/>
              </a:lnSpc>
            </a:pPr>
            <a:r>
              <a:rPr lang="tr-TR" dirty="0" smtClean="0">
                <a:solidFill>
                  <a:schemeClr val="tx2"/>
                </a:solidFill>
                <a:latin typeface="+mj-lt"/>
              </a:rPr>
              <a:t>The </a:t>
            </a:r>
            <a:r>
              <a:rPr lang="tr-TR" dirty="0" smtClean="0">
                <a:solidFill>
                  <a:schemeClr val="accent1"/>
                </a:solidFill>
                <a:latin typeface="+mj-lt"/>
              </a:rPr>
              <a:t>structure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 is represented as a directed acyclic graph (DAG)</a:t>
            </a:r>
          </a:p>
          <a:p>
            <a:pPr>
              <a:lnSpc>
                <a:spcPct val="80000"/>
              </a:lnSpc>
            </a:pPr>
            <a:r>
              <a:rPr lang="tr-TR" dirty="0" smtClean="0">
                <a:solidFill>
                  <a:schemeClr val="tx2"/>
                </a:solidFill>
                <a:latin typeface="+mj-lt"/>
              </a:rPr>
              <a:t>The </a:t>
            </a:r>
            <a:r>
              <a:rPr lang="tr-TR" dirty="0" smtClean="0">
                <a:solidFill>
                  <a:schemeClr val="accent1"/>
                </a:solidFill>
                <a:latin typeface="+mj-lt"/>
              </a:rPr>
              <a:t>parameters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 are the conditional probabilities in the arcs	(Pearl, 1988, 2000; Jensen, 1996; Lauritzen, 1996)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18" descr="Bnf1-co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7823" y="2356671"/>
            <a:ext cx="2952750" cy="2936875"/>
          </a:xfrm>
          <a:prstGeom prst="rect">
            <a:avLst/>
          </a:prstGeom>
          <a:noFill/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D27AEFC-8878-4C77-930F-FCF5A84E1795}" type="slidenum">
              <a:rPr lang="tr-TR" smtClean="0"/>
              <a:pPr/>
              <a:t>4</a:t>
            </a:fld>
            <a:endParaRPr lang="tr-TR"/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604345" y="357351"/>
            <a:ext cx="8229600" cy="830317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Causes and Bayes’ Rule</a:t>
            </a:r>
            <a:endParaRPr kumimoji="0" lang="tr-TR" sz="4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4046155" y="1713187"/>
            <a:ext cx="4253921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400" i="1" dirty="0">
                <a:solidFill>
                  <a:schemeClr val="tx2"/>
                </a:solidFill>
                <a:latin typeface="+mj-lt"/>
              </a:rPr>
              <a:t>Diagnostic inference:</a:t>
            </a:r>
          </a:p>
          <a:p>
            <a:r>
              <a:rPr lang="tr-TR" sz="2400" i="1" dirty="0">
                <a:solidFill>
                  <a:schemeClr val="tx2"/>
                </a:solidFill>
                <a:latin typeface="+mj-lt"/>
              </a:rPr>
              <a:t>Knowing that the grass is wet, </a:t>
            </a:r>
          </a:p>
          <a:p>
            <a:r>
              <a:rPr lang="tr-TR" sz="2400" i="1" dirty="0">
                <a:solidFill>
                  <a:schemeClr val="tx2"/>
                </a:solidFill>
                <a:latin typeface="+mj-lt"/>
              </a:rPr>
              <a:t>what is the probability that rain is </a:t>
            </a:r>
          </a:p>
          <a:p>
            <a:r>
              <a:rPr lang="tr-TR" sz="2400" i="1" dirty="0">
                <a:solidFill>
                  <a:schemeClr val="tx2"/>
                </a:solidFill>
                <a:latin typeface="+mj-lt"/>
              </a:rPr>
              <a:t>the cause?</a:t>
            </a:r>
          </a:p>
        </p:txBody>
      </p:sp>
      <p:sp>
        <p:nvSpPr>
          <p:cNvPr id="9" name="Line 12"/>
          <p:cNvSpPr>
            <a:spLocks noChangeShapeType="1"/>
          </p:cNvSpPr>
          <p:nvPr/>
        </p:nvSpPr>
        <p:spPr bwMode="auto">
          <a:xfrm>
            <a:off x="604948" y="3077396"/>
            <a:ext cx="0" cy="9350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0" name="Text Box 13"/>
          <p:cNvSpPr txBox="1">
            <a:spLocks noChangeArrowheads="1"/>
          </p:cNvSpPr>
          <p:nvPr/>
        </p:nvSpPr>
        <p:spPr bwMode="auto">
          <a:xfrm>
            <a:off x="316023" y="3940996"/>
            <a:ext cx="84350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000" i="1" dirty="0">
                <a:solidFill>
                  <a:schemeClr val="tx2"/>
                </a:solidFill>
                <a:latin typeface="+mj-lt"/>
              </a:rPr>
              <a:t>causal</a:t>
            </a:r>
            <a:endParaRPr lang="en-GB" sz="2000" i="1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1" name="Line 14"/>
          <p:cNvSpPr>
            <a:spLocks noChangeShapeType="1"/>
          </p:cNvSpPr>
          <p:nvPr/>
        </p:nvSpPr>
        <p:spPr bwMode="auto">
          <a:xfrm flipV="1">
            <a:off x="2332148" y="3148833"/>
            <a:ext cx="0" cy="1008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tr-TR"/>
          </a:p>
        </p:txBody>
      </p:sp>
      <p:sp>
        <p:nvSpPr>
          <p:cNvPr id="12" name="Text Box 15"/>
          <p:cNvSpPr txBox="1">
            <a:spLocks noChangeArrowheads="1"/>
          </p:cNvSpPr>
          <p:nvPr/>
        </p:nvSpPr>
        <p:spPr bwMode="auto">
          <a:xfrm>
            <a:off x="2476610" y="3293296"/>
            <a:ext cx="125098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000" i="1" dirty="0">
                <a:solidFill>
                  <a:schemeClr val="tx2"/>
                </a:solidFill>
                <a:latin typeface="+mj-lt"/>
              </a:rPr>
              <a:t>diagnostic</a:t>
            </a:r>
            <a:endParaRPr lang="en-GB" sz="2000" i="1" dirty="0">
              <a:solidFill>
                <a:schemeClr val="tx2"/>
              </a:solidFill>
              <a:latin typeface="+mj-lt"/>
            </a:endParaRPr>
          </a:p>
        </p:txBody>
      </p:sp>
      <p:graphicFrame>
        <p:nvGraphicFramePr>
          <p:cNvPr id="13" name="Object 19"/>
          <p:cNvGraphicFramePr>
            <a:graphicFrameLocks noChangeAspect="1"/>
          </p:cNvGraphicFramePr>
          <p:nvPr/>
        </p:nvGraphicFramePr>
        <p:xfrm>
          <a:off x="4300538" y="3667125"/>
          <a:ext cx="4249737" cy="2133600"/>
        </p:xfrm>
        <a:graphic>
          <a:graphicData uri="http://schemas.openxmlformats.org/presentationml/2006/ole">
            <p:oleObj spid="_x0000_s572418" name="Equation" r:id="rId4" imgW="2501640" imgH="12571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Conditional Independence</a:t>
            </a:r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DAE9BCF-8DA5-4300-A545-59BC69122664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i="1" dirty="0" smtClean="0">
                <a:solidFill>
                  <a:schemeClr val="tx2"/>
                </a:solidFill>
                <a:latin typeface="+mj-lt"/>
              </a:rPr>
              <a:t>X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 and 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Y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 are independent if </a:t>
            </a:r>
          </a:p>
          <a:p>
            <a:pPr>
              <a:buNone/>
            </a:pPr>
            <a:r>
              <a:rPr lang="tr-TR" dirty="0" smtClean="0">
                <a:solidFill>
                  <a:schemeClr val="tx2"/>
                </a:solidFill>
                <a:latin typeface="+mj-lt"/>
              </a:rPr>
              <a:t>				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P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X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,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Y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)=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P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X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)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P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Y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)</a:t>
            </a:r>
          </a:p>
          <a:p>
            <a:r>
              <a:rPr lang="tr-TR" i="1" dirty="0" smtClean="0">
                <a:solidFill>
                  <a:schemeClr val="tx2"/>
                </a:solidFill>
                <a:latin typeface="+mj-lt"/>
              </a:rPr>
              <a:t>X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 and 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Y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 are conditionally independent given 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Z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 if </a:t>
            </a:r>
          </a:p>
          <a:p>
            <a:pPr>
              <a:buNone/>
            </a:pPr>
            <a:r>
              <a:rPr lang="tr-TR" dirty="0" smtClean="0">
                <a:solidFill>
                  <a:schemeClr val="tx2"/>
                </a:solidFill>
                <a:latin typeface="+mj-lt"/>
              </a:rPr>
              <a:t>				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P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X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,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Y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|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Z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)=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P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X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|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Z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)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P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Y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|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Z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)</a:t>
            </a:r>
          </a:p>
          <a:p>
            <a:pPr>
              <a:buNone/>
            </a:pPr>
            <a:r>
              <a:rPr lang="tr-TR" dirty="0" smtClean="0">
                <a:solidFill>
                  <a:schemeClr val="tx2"/>
                </a:solidFill>
                <a:latin typeface="+mj-lt"/>
              </a:rPr>
              <a:t>   	or</a:t>
            </a:r>
          </a:p>
          <a:p>
            <a:pPr>
              <a:buNone/>
            </a:pPr>
            <a:r>
              <a:rPr lang="tr-TR" dirty="0" smtClean="0">
                <a:solidFill>
                  <a:schemeClr val="tx2"/>
                </a:solidFill>
                <a:latin typeface="+mj-lt"/>
              </a:rPr>
              <a:t>				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P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X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|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Y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,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Z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)=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P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X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|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Z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)</a:t>
            </a:r>
          </a:p>
          <a:p>
            <a:r>
              <a:rPr lang="tr-TR" dirty="0" smtClean="0">
                <a:solidFill>
                  <a:schemeClr val="tx2"/>
                </a:solidFill>
                <a:latin typeface="+mj-lt"/>
              </a:rPr>
              <a:t>Three canonical cases: Head-to-tail, Tail-to-tail, head-to-head</a:t>
            </a:r>
          </a:p>
          <a:p>
            <a:endParaRPr lang="tr-TR" dirty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4855" y="273269"/>
            <a:ext cx="8229600" cy="906913"/>
          </a:xfrm>
        </p:spPr>
        <p:txBody>
          <a:bodyPr>
            <a:normAutofit/>
          </a:bodyPr>
          <a:lstStyle/>
          <a:p>
            <a:r>
              <a:rPr lang="tr-TR" dirty="0" smtClean="0"/>
              <a:t>Case 1: Head-to-Head</a:t>
            </a:r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DAE9BCF-8DA5-4300-A545-59BC69122664}" type="slidenum">
              <a:rPr lang="tr-TR" smtClean="0"/>
              <a:pPr/>
              <a:t>6</a:t>
            </a:fld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tr-TR" i="1" dirty="0" smtClean="0">
                <a:solidFill>
                  <a:schemeClr val="tx2"/>
                </a:solidFill>
                <a:latin typeface="+mj-lt"/>
              </a:rPr>
              <a:t>P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X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,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Y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,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Z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)=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P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X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)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P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Y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|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X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)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P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Z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|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Y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)</a:t>
            </a:r>
          </a:p>
          <a:p>
            <a:endParaRPr lang="tr-TR" dirty="0" smtClean="0">
              <a:solidFill>
                <a:schemeClr val="tx2"/>
              </a:solidFill>
              <a:latin typeface="+mj-lt"/>
            </a:endParaRPr>
          </a:p>
          <a:p>
            <a:endParaRPr lang="tr-TR" dirty="0" smtClean="0">
              <a:solidFill>
                <a:schemeClr val="tx2"/>
              </a:solidFill>
              <a:latin typeface="+mj-lt"/>
            </a:endParaRPr>
          </a:p>
          <a:p>
            <a:endParaRPr lang="tr-TR" dirty="0" smtClean="0">
              <a:solidFill>
                <a:schemeClr val="tx2"/>
              </a:solidFill>
              <a:latin typeface="+mj-lt"/>
            </a:endParaRPr>
          </a:p>
          <a:p>
            <a:endParaRPr lang="tr-TR" dirty="0" smtClean="0">
              <a:solidFill>
                <a:schemeClr val="tx2"/>
              </a:solidFill>
              <a:latin typeface="+mj-lt"/>
            </a:endParaRPr>
          </a:p>
          <a:p>
            <a:endParaRPr lang="tr-TR" dirty="0" smtClean="0">
              <a:solidFill>
                <a:schemeClr val="tx2"/>
              </a:solidFill>
              <a:latin typeface="+mj-lt"/>
            </a:endParaRPr>
          </a:p>
          <a:p>
            <a:endParaRPr lang="tr-TR" dirty="0" smtClean="0">
              <a:solidFill>
                <a:schemeClr val="tx2"/>
              </a:solidFill>
              <a:latin typeface="+mj-lt"/>
            </a:endParaRPr>
          </a:p>
          <a:p>
            <a:endParaRPr lang="tr-TR" dirty="0" smtClean="0">
              <a:solidFill>
                <a:schemeClr val="tx2"/>
              </a:solidFill>
              <a:latin typeface="+mj-lt"/>
            </a:endParaRPr>
          </a:p>
          <a:p>
            <a:r>
              <a:rPr lang="tr-TR" i="1" dirty="0" smtClean="0">
                <a:solidFill>
                  <a:schemeClr val="tx2"/>
                </a:solidFill>
                <a:latin typeface="+mj-lt"/>
              </a:rPr>
              <a:t>P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W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|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C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)=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P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W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|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R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)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P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R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|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C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)+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P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W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|~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R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)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P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(~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R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|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C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)</a:t>
            </a:r>
            <a:endParaRPr lang="tr-TR" dirty="0">
              <a:solidFill>
                <a:schemeClr val="tx2"/>
              </a:solidFill>
              <a:latin typeface="+mj-lt"/>
            </a:endParaRPr>
          </a:p>
        </p:txBody>
      </p:sp>
      <p:pic>
        <p:nvPicPr>
          <p:cNvPr id="5734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39788" y="2542393"/>
            <a:ext cx="516255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4344" y="304801"/>
            <a:ext cx="8229600" cy="840827"/>
          </a:xfrm>
        </p:spPr>
        <p:txBody>
          <a:bodyPr>
            <a:normAutofit/>
          </a:bodyPr>
          <a:lstStyle/>
          <a:p>
            <a:r>
              <a:rPr lang="tr-TR" dirty="0" smtClean="0"/>
              <a:t>Case 2: Tail-to-Tail </a:t>
            </a:r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DAE9BCF-8DA5-4300-A545-59BC69122664}" type="slidenum">
              <a:rPr lang="tr-TR" smtClean="0"/>
              <a:pPr/>
              <a:t>7</a:t>
            </a:fld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i="1" dirty="0" smtClean="0">
                <a:solidFill>
                  <a:schemeClr val="tx2"/>
                </a:solidFill>
                <a:latin typeface="+mj-lt"/>
              </a:rPr>
              <a:t>P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X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,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Y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,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Z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)=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P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X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)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P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Y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|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X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)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P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Z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|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X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)</a:t>
            </a:r>
            <a:endParaRPr lang="tr-TR" dirty="0">
              <a:solidFill>
                <a:schemeClr val="tx2"/>
              </a:solidFill>
              <a:latin typeface="+mj-lt"/>
            </a:endParaRPr>
          </a:p>
        </p:txBody>
      </p:sp>
      <p:pic>
        <p:nvPicPr>
          <p:cNvPr id="5744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29586" y="2656823"/>
            <a:ext cx="6134100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66" y="273269"/>
            <a:ext cx="8229600" cy="893380"/>
          </a:xfrm>
        </p:spPr>
        <p:txBody>
          <a:bodyPr>
            <a:normAutofit/>
          </a:bodyPr>
          <a:lstStyle/>
          <a:p>
            <a:r>
              <a:rPr lang="tr-TR" dirty="0" smtClean="0"/>
              <a:t>Case 3: Head-to-Head</a:t>
            </a:r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DAE9BCF-8DA5-4300-A545-59BC69122664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i="1" dirty="0" smtClean="0">
                <a:solidFill>
                  <a:schemeClr val="tx2"/>
                </a:solidFill>
                <a:latin typeface="+mj-lt"/>
              </a:rPr>
              <a:t>P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X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,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Y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,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Z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)=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P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X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)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P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Y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)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P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(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Z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|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X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,</a:t>
            </a:r>
            <a:r>
              <a:rPr lang="tr-TR" i="1" dirty="0" smtClean="0">
                <a:solidFill>
                  <a:schemeClr val="tx2"/>
                </a:solidFill>
                <a:latin typeface="+mj-lt"/>
              </a:rPr>
              <a:t>Y</a:t>
            </a:r>
            <a:r>
              <a:rPr lang="tr-TR" dirty="0" smtClean="0">
                <a:solidFill>
                  <a:schemeClr val="tx2"/>
                </a:solidFill>
                <a:latin typeface="+mj-lt"/>
              </a:rPr>
              <a:t>)</a:t>
            </a:r>
            <a:endParaRPr lang="tr-TR" dirty="0">
              <a:solidFill>
                <a:schemeClr val="tx2"/>
              </a:solidFill>
              <a:latin typeface="+mj-lt"/>
            </a:endParaRPr>
          </a:p>
        </p:txBody>
      </p:sp>
      <p:pic>
        <p:nvPicPr>
          <p:cNvPr id="5754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3189" y="2430506"/>
            <a:ext cx="6162675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ED27AEFC-8878-4C77-930F-FCF5A84E1795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614856" y="336331"/>
            <a:ext cx="8229600" cy="87236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Causal vs Diagnostic Inference</a:t>
            </a:r>
            <a:endParaRPr kumimoji="0" lang="tr-TR" sz="44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5010753" y="1644267"/>
            <a:ext cx="3591304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000" i="1" dirty="0">
                <a:solidFill>
                  <a:schemeClr val="accent1"/>
                </a:solidFill>
                <a:latin typeface="+mj-lt"/>
              </a:rPr>
              <a:t>Causal inference:</a:t>
            </a:r>
            <a:r>
              <a:rPr lang="tr-TR" sz="2000" dirty="0">
                <a:solidFill>
                  <a:schemeClr val="accent1"/>
                </a:solidFill>
                <a:latin typeface="+mj-lt"/>
              </a:rPr>
              <a:t> 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If the </a:t>
            </a:r>
          </a:p>
          <a:p>
            <a:r>
              <a:rPr lang="tr-TR" sz="2000" i="1" dirty="0">
                <a:solidFill>
                  <a:schemeClr val="tx2"/>
                </a:solidFill>
                <a:latin typeface="+mj-lt"/>
              </a:rPr>
              <a:t>sprinkler is on, what is the </a:t>
            </a:r>
          </a:p>
          <a:p>
            <a:r>
              <a:rPr lang="tr-TR" sz="2000" i="1" dirty="0">
                <a:solidFill>
                  <a:schemeClr val="tx2"/>
                </a:solidFill>
                <a:latin typeface="+mj-lt"/>
              </a:rPr>
              <a:t>probability that the grass is wet?</a:t>
            </a:r>
          </a:p>
          <a:p>
            <a:endParaRPr lang="tr-TR" sz="2000" i="1" dirty="0">
              <a:solidFill>
                <a:schemeClr val="tx2"/>
              </a:solidFill>
              <a:latin typeface="+mj-lt"/>
            </a:endParaRPr>
          </a:p>
          <a:p>
            <a:r>
              <a:rPr lang="tr-TR" sz="2000" i="1" dirty="0">
                <a:solidFill>
                  <a:schemeClr val="tx2"/>
                </a:solidFill>
                <a:latin typeface="+mj-lt"/>
              </a:rPr>
              <a:t>P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W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|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S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) = 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P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W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|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R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,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S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) 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P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R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|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S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) + </a:t>
            </a:r>
          </a:p>
          <a:p>
            <a:r>
              <a:rPr lang="tr-TR" sz="2000" dirty="0">
                <a:solidFill>
                  <a:schemeClr val="tx2"/>
                </a:solidFill>
                <a:latin typeface="+mj-lt"/>
              </a:rPr>
              <a:t>	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P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W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|~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R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,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S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) 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P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(~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R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|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S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)</a:t>
            </a:r>
          </a:p>
          <a:p>
            <a:r>
              <a:rPr lang="tr-TR" sz="2000" dirty="0">
                <a:solidFill>
                  <a:schemeClr val="tx2"/>
                </a:solidFill>
                <a:latin typeface="+mj-lt"/>
              </a:rPr>
              <a:t> = 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P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W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|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R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,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S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) 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P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R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) + </a:t>
            </a:r>
          </a:p>
          <a:p>
            <a:r>
              <a:rPr lang="tr-TR" sz="2000" dirty="0">
                <a:solidFill>
                  <a:schemeClr val="tx2"/>
                </a:solidFill>
                <a:latin typeface="+mj-lt"/>
              </a:rPr>
              <a:t>	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P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W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|~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R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,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S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) 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P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(~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R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)</a:t>
            </a:r>
          </a:p>
          <a:p>
            <a:r>
              <a:rPr lang="tr-TR" sz="2000" dirty="0">
                <a:solidFill>
                  <a:schemeClr val="tx2"/>
                </a:solidFill>
                <a:latin typeface="+mj-lt"/>
              </a:rPr>
              <a:t> = 0.95 0.4 + 0.9 0.6 = 0.92</a:t>
            </a:r>
            <a:r>
              <a:rPr lang="tr-TR" sz="2400" dirty="0">
                <a:latin typeface="Lucida Bright" pitchFamily="18" charset="0"/>
              </a:rPr>
              <a:t>	</a:t>
            </a:r>
          </a:p>
          <a:p>
            <a:endParaRPr lang="en-GB" sz="2400" dirty="0">
              <a:latin typeface="Lucida Bright" pitchFamily="18" charset="0"/>
            </a:endParaRP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673100" y="4978400"/>
            <a:ext cx="6679777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r-TR" sz="2000" i="1" dirty="0">
                <a:solidFill>
                  <a:schemeClr val="accent1"/>
                </a:solidFill>
                <a:latin typeface="+mj-lt"/>
              </a:rPr>
              <a:t>Diagnostic inference: 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If the grass is wet, what is the probability</a:t>
            </a:r>
          </a:p>
          <a:p>
            <a:r>
              <a:rPr lang="tr-TR" sz="2000" i="1" dirty="0">
                <a:solidFill>
                  <a:schemeClr val="tx2"/>
                </a:solidFill>
                <a:latin typeface="+mj-lt"/>
              </a:rPr>
              <a:t>that the sprinkler is on? 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 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P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S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|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W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) = 0.35 &gt; 0.2 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P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S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)</a:t>
            </a:r>
          </a:p>
          <a:p>
            <a:r>
              <a:rPr lang="tr-TR" sz="2000" i="1" dirty="0">
                <a:solidFill>
                  <a:schemeClr val="tx2"/>
                </a:solidFill>
                <a:latin typeface="+mj-lt"/>
              </a:rPr>
              <a:t>P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(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S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|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R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,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W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) = 0.21	</a:t>
            </a:r>
            <a:r>
              <a:rPr lang="tr-TR" sz="2000" i="1" dirty="0">
                <a:solidFill>
                  <a:schemeClr val="accent1"/>
                </a:solidFill>
                <a:latin typeface="+mj-lt"/>
              </a:rPr>
              <a:t>Explaining away: </a:t>
            </a:r>
            <a:r>
              <a:rPr lang="tr-TR" sz="2000" i="1" dirty="0">
                <a:solidFill>
                  <a:schemeClr val="tx2"/>
                </a:solidFill>
                <a:latin typeface="+mj-lt"/>
              </a:rPr>
              <a:t>Knowing that it has rained</a:t>
            </a:r>
          </a:p>
          <a:p>
            <a:r>
              <a:rPr lang="tr-TR" sz="2000" i="1" dirty="0">
                <a:solidFill>
                  <a:schemeClr val="tx2"/>
                </a:solidFill>
                <a:latin typeface="+mj-lt"/>
              </a:rPr>
              <a:t>	decreases the probability that the sprinkler is on.</a:t>
            </a:r>
            <a:r>
              <a:rPr lang="tr-TR" sz="2000" dirty="0">
                <a:solidFill>
                  <a:schemeClr val="tx2"/>
                </a:solidFill>
                <a:latin typeface="+mj-lt"/>
              </a:rPr>
              <a:t> </a:t>
            </a:r>
            <a:endParaRPr lang="en-GB" sz="2000" i="1" dirty="0">
              <a:solidFill>
                <a:schemeClr val="tx2"/>
              </a:solidFill>
              <a:latin typeface="+mj-lt"/>
            </a:endParaRPr>
          </a:p>
        </p:txBody>
      </p:sp>
      <p:pic>
        <p:nvPicPr>
          <p:cNvPr id="9" name="Picture 11" descr="Bnf2-co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288" y="1557338"/>
            <a:ext cx="4176712" cy="33512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5258</TotalTime>
  <Words>577</Words>
  <Application>Microsoft Office PowerPoint</Application>
  <PresentationFormat>On-screen Show (4:3)</PresentationFormat>
  <Paragraphs>134</Paragraphs>
  <Slides>23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5" baseType="lpstr">
      <vt:lpstr>Median</vt:lpstr>
      <vt:lpstr>Equation</vt:lpstr>
      <vt:lpstr>INTRODUCTION  TO  Machine  Learning 3rd Edition</vt:lpstr>
      <vt:lpstr>CHAPTER 14:  Graphical Models</vt:lpstr>
      <vt:lpstr>Graphical Models</vt:lpstr>
      <vt:lpstr>Slide 4</vt:lpstr>
      <vt:lpstr>Conditional Independence</vt:lpstr>
      <vt:lpstr>Case 1: Head-to-Head</vt:lpstr>
      <vt:lpstr>Case 2: Tail-to-Tail </vt:lpstr>
      <vt:lpstr>Case 3: Head-to-Head</vt:lpstr>
      <vt:lpstr>Slide 9</vt:lpstr>
      <vt:lpstr>Slide 10</vt:lpstr>
      <vt:lpstr>Slide 11</vt:lpstr>
      <vt:lpstr>Slide 12</vt:lpstr>
      <vt:lpstr>Slide 13</vt:lpstr>
      <vt:lpstr>Linear Regression</vt:lpstr>
      <vt:lpstr>d-Separation</vt:lpstr>
      <vt:lpstr>Belief Propagation (Pearl, 1988)</vt:lpstr>
      <vt:lpstr>Trees</vt:lpstr>
      <vt:lpstr>Polytrees</vt:lpstr>
      <vt:lpstr>Junction Trees</vt:lpstr>
      <vt:lpstr>Undirected Graphs: Markov Random Fields</vt:lpstr>
      <vt:lpstr>Factor Graphs</vt:lpstr>
      <vt:lpstr>Learning a Graphical Model</vt:lpstr>
      <vt:lpstr>Influence Diagrams</vt:lpstr>
    </vt:vector>
  </TitlesOfParts>
  <Company>BOGAZICI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Machine Learning</dc:title>
  <dc:creator>ethem</dc:creator>
  <cp:lastModifiedBy>ethem alpaydın</cp:lastModifiedBy>
  <cp:revision>312</cp:revision>
  <dcterms:created xsi:type="dcterms:W3CDTF">2005-01-24T14:46:28Z</dcterms:created>
  <dcterms:modified xsi:type="dcterms:W3CDTF">2014-07-09T14:54:42Z</dcterms:modified>
</cp:coreProperties>
</file>