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7" r:id="rId4"/>
    <p:sldId id="278" r:id="rId5"/>
    <p:sldId id="289" r:id="rId6"/>
    <p:sldId id="279" r:id="rId7"/>
    <p:sldId id="280" r:id="rId8"/>
    <p:sldId id="281" r:id="rId9"/>
    <p:sldId id="282" r:id="rId10"/>
    <p:sldId id="283" r:id="rId11"/>
    <p:sldId id="298" r:id="rId12"/>
    <p:sldId id="284" r:id="rId13"/>
    <p:sldId id="285" r:id="rId14"/>
    <p:sldId id="286" r:id="rId15"/>
    <p:sldId id="290" r:id="rId16"/>
    <p:sldId id="291" r:id="rId17"/>
    <p:sldId id="292" r:id="rId18"/>
    <p:sldId id="293" r:id="rId19"/>
    <p:sldId id="294" r:id="rId20"/>
    <p:sldId id="295" r:id="rId21"/>
    <p:sldId id="296" r:id="rId22"/>
    <p:sldId id="297" r:id="rId23"/>
    <p:sldId id="276" r:id="rId24"/>
    <p:sldId id="258" r:id="rId25"/>
    <p:sldId id="261" r:id="rId26"/>
    <p:sldId id="262" r:id="rId27"/>
    <p:sldId id="287" r:id="rId28"/>
    <p:sldId id="259" r:id="rId29"/>
    <p:sldId id="260" r:id="rId30"/>
    <p:sldId id="263" r:id="rId31"/>
    <p:sldId id="264" r:id="rId32"/>
    <p:sldId id="272" r:id="rId33"/>
    <p:sldId id="273" r:id="rId34"/>
    <p:sldId id="274" r:id="rId35"/>
    <p:sldId id="275" r:id="rId36"/>
    <p:sldId id="267" r:id="rId37"/>
    <p:sldId id="268" r:id="rId38"/>
    <p:sldId id="271" r:id="rId39"/>
    <p:sldId id="269" r:id="rId40"/>
    <p:sldId id="270" r:id="rId41"/>
    <p:sldId id="265" r:id="rId42"/>
    <p:sldId id="266" r:id="rId43"/>
    <p:sldId id="288" r:id="rId4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34" autoAdjust="0"/>
    <p:restoredTop sz="94660"/>
  </p:normalViewPr>
  <p:slideViewPr>
    <p:cSldViewPr snapToGrid="0">
      <p:cViewPr varScale="1">
        <p:scale>
          <a:sx n="77" d="100"/>
          <a:sy n="77" d="100"/>
        </p:scale>
        <p:origin x="114" y="7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tr-T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096CEE0F-3E39-474E-81F7-84FEEA5DC8F6}" type="datetimeFigureOut">
              <a:rPr lang="tr-TR" smtClean="0"/>
              <a:t>19.02.2016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444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6CEE0F-3E39-474E-81F7-84FEEA5DC8F6}" type="datetimeFigureOut">
              <a:rPr lang="tr-TR" smtClean="0"/>
              <a:t>19.02.2016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3095277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6CEE0F-3E39-474E-81F7-84FEEA5DC8F6}" type="datetimeFigureOut">
              <a:rPr lang="tr-TR" smtClean="0"/>
              <a:t>19.02.2016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6411012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096CEE0F-3E39-474E-81F7-84FEEA5DC8F6}" type="datetimeFigureOut">
              <a:rPr lang="tr-TR" smtClean="0"/>
              <a:t>19.02.2016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401986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tr-T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6CEE0F-3E39-474E-81F7-84FEEA5DC8F6}" type="datetimeFigureOut">
              <a:rPr lang="tr-TR" smtClean="0"/>
              <a:t>19.02.2016</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974331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096CEE0F-3E39-474E-81F7-84FEEA5DC8F6}" type="datetimeFigureOut">
              <a:rPr lang="tr-TR" smtClean="0"/>
              <a:t>19.02.2016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3073635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tr-T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096CEE0F-3E39-474E-81F7-84FEEA5DC8F6}" type="datetimeFigureOut">
              <a:rPr lang="tr-TR" smtClean="0"/>
              <a:t>19.02.2016</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5302038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096CEE0F-3E39-474E-81F7-84FEEA5DC8F6}" type="datetimeFigureOut">
              <a:rPr lang="tr-TR" smtClean="0"/>
              <a:t>19.02.2016</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26697989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6CEE0F-3E39-474E-81F7-84FEEA5DC8F6}" type="datetimeFigureOut">
              <a:rPr lang="tr-TR" smtClean="0"/>
              <a:t>19.02.2016</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547668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6CEE0F-3E39-474E-81F7-84FEEA5DC8F6}" type="datetimeFigureOut">
              <a:rPr lang="tr-TR" smtClean="0"/>
              <a:t>19.02.2016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1392637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tr-T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6CEE0F-3E39-474E-81F7-84FEEA5DC8F6}" type="datetimeFigureOut">
              <a:rPr lang="tr-TR" smtClean="0"/>
              <a:t>19.02.2016</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0684108-9CF2-43CD-BE7E-7021BFF3BA9C}" type="slidenum">
              <a:rPr lang="tr-TR" smtClean="0"/>
              <a:t>‹#›</a:t>
            </a:fld>
            <a:endParaRPr lang="tr-TR"/>
          </a:p>
        </p:txBody>
      </p:sp>
    </p:spTree>
    <p:extLst>
      <p:ext uri="{BB962C8B-B14F-4D97-AF65-F5344CB8AC3E}">
        <p14:creationId xmlns:p14="http://schemas.microsoft.com/office/powerpoint/2010/main" val="2906599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6CEE0F-3E39-474E-81F7-84FEEA5DC8F6}" type="datetimeFigureOut">
              <a:rPr lang="tr-TR" smtClean="0"/>
              <a:t>19.02.2016</a:t>
            </a:fld>
            <a:endParaRPr lang="tr-T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84108-9CF2-43CD-BE7E-7021BFF3BA9C}" type="slidenum">
              <a:rPr lang="tr-TR" smtClean="0"/>
              <a:t>‹#›</a:t>
            </a:fld>
            <a:endParaRPr lang="tr-TR"/>
          </a:p>
        </p:txBody>
      </p:sp>
    </p:spTree>
    <p:extLst>
      <p:ext uri="{BB962C8B-B14F-4D97-AF65-F5344CB8AC3E}">
        <p14:creationId xmlns:p14="http://schemas.microsoft.com/office/powerpoint/2010/main" val="3204285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Workshop on Teaching </a:t>
            </a:r>
            <a:r>
              <a:rPr lang="tr-TR" dirty="0" smtClean="0"/>
              <a:t>Style and Content </a:t>
            </a:r>
            <a:endParaRPr lang="tr-TR" dirty="0"/>
          </a:p>
        </p:txBody>
      </p:sp>
      <p:sp>
        <p:nvSpPr>
          <p:cNvPr id="3" name="Subtitle 2"/>
          <p:cNvSpPr>
            <a:spLocks noGrp="1"/>
          </p:cNvSpPr>
          <p:nvPr>
            <p:ph type="subTitle" idx="1"/>
          </p:nvPr>
        </p:nvSpPr>
        <p:spPr/>
        <p:txBody>
          <a:bodyPr/>
          <a:lstStyle/>
          <a:p>
            <a:r>
              <a:rPr lang="tr-TR" dirty="0" smtClean="0"/>
              <a:t>19.2.2016 </a:t>
            </a:r>
          </a:p>
          <a:p>
            <a:r>
              <a:rPr lang="tr-TR" dirty="0" smtClean="0"/>
              <a:t>Albert Ali Salah</a:t>
            </a:r>
          </a:p>
          <a:p>
            <a:r>
              <a:rPr lang="tr-TR" dirty="0" smtClean="0"/>
              <a:t>Boğaziçi University, Dept. of Computer Engineering</a:t>
            </a:r>
            <a:endParaRPr lang="tr-TR" dirty="0"/>
          </a:p>
        </p:txBody>
      </p:sp>
    </p:spTree>
    <p:extLst>
      <p:ext uri="{BB962C8B-B14F-4D97-AF65-F5344CB8AC3E}">
        <p14:creationId xmlns:p14="http://schemas.microsoft.com/office/powerpoint/2010/main" val="18826680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Deep processing</a:t>
            </a:r>
            <a:endParaRPr lang="tr-TR" dirty="0"/>
          </a:p>
        </p:txBody>
      </p:sp>
      <p:sp>
        <p:nvSpPr>
          <p:cNvPr id="3" name="Content Placeholder 2"/>
          <p:cNvSpPr>
            <a:spLocks noGrp="1"/>
          </p:cNvSpPr>
          <p:nvPr>
            <p:ph idx="1"/>
          </p:nvPr>
        </p:nvSpPr>
        <p:spPr/>
        <p:txBody>
          <a:bodyPr>
            <a:normAutofit lnSpcReduction="10000"/>
          </a:bodyPr>
          <a:lstStyle/>
          <a:p>
            <a:r>
              <a:rPr lang="tr-TR" dirty="0" smtClean="0"/>
              <a:t>Teaching factors:</a:t>
            </a:r>
          </a:p>
          <a:p>
            <a:pPr lvl="1"/>
            <a:r>
              <a:rPr lang="tr-TR" dirty="0" smtClean="0"/>
              <a:t>Teaching to bring out the structure of the topic or subject</a:t>
            </a:r>
          </a:p>
          <a:p>
            <a:pPr lvl="1"/>
            <a:r>
              <a:rPr lang="tr-TR" dirty="0" smtClean="0"/>
              <a:t>Teaching to </a:t>
            </a:r>
            <a:r>
              <a:rPr lang="tr-TR" b="1" dirty="0" smtClean="0"/>
              <a:t>elicit </a:t>
            </a:r>
            <a:r>
              <a:rPr lang="tr-TR" dirty="0" smtClean="0"/>
              <a:t>a response from the students (i.e. questioning, presenting problems, rather than teaching to expound information)</a:t>
            </a:r>
          </a:p>
          <a:p>
            <a:pPr lvl="1"/>
            <a:r>
              <a:rPr lang="tr-TR" dirty="0" smtClean="0"/>
              <a:t>Teaching by building on what the student already knows</a:t>
            </a:r>
          </a:p>
          <a:p>
            <a:pPr lvl="1"/>
            <a:r>
              <a:rPr lang="tr-TR" dirty="0" smtClean="0"/>
              <a:t>Confronting and eradicating misconceptions</a:t>
            </a:r>
          </a:p>
          <a:p>
            <a:pPr lvl="1"/>
            <a:r>
              <a:rPr lang="tr-TR" dirty="0" smtClean="0"/>
              <a:t>Assessing for structure rather than independent facts</a:t>
            </a:r>
          </a:p>
          <a:p>
            <a:pPr lvl="1"/>
            <a:r>
              <a:rPr lang="tr-TR" dirty="0" smtClean="0"/>
              <a:t>Creating a positive atmosphere, so that students are not afraid to make mistakes, and are willing to learn from these mistakes</a:t>
            </a:r>
          </a:p>
          <a:p>
            <a:pPr lvl="1"/>
            <a:r>
              <a:rPr lang="tr-TR" dirty="0" smtClean="0"/>
              <a:t>Emphasizing depth, rather than breadth of coverage</a:t>
            </a:r>
          </a:p>
          <a:p>
            <a:pPr lvl="1"/>
            <a:r>
              <a:rPr lang="tr-TR" dirty="0" smtClean="0"/>
              <a:t>Using teaching and assessment methods that are explicitly aimed for course objectives</a:t>
            </a:r>
            <a:endParaRPr lang="tr-TR" dirty="0"/>
          </a:p>
        </p:txBody>
      </p:sp>
    </p:spTree>
    <p:extLst>
      <p:ext uri="{BB962C8B-B14F-4D97-AF65-F5344CB8AC3E}">
        <p14:creationId xmlns:p14="http://schemas.microsoft.com/office/powerpoint/2010/main" val="797371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ooter Placeholder 11"/>
          <p:cNvSpPr>
            <a:spLocks noGrp="1"/>
          </p:cNvSpPr>
          <p:nvPr>
            <p:ph type="ftr" sz="quarter" idx="10"/>
          </p:nvPr>
        </p:nvSpPr>
        <p:spPr>
          <a:xfrm>
            <a:off x="90488" y="6371877"/>
            <a:ext cx="2743200" cy="365125"/>
          </a:xfrm>
        </p:spPr>
        <p:txBody>
          <a:bodyPr/>
          <a:lstStyle/>
          <a:p>
            <a:r>
              <a:rPr lang="nl-NL" altLang="tr-TR" dirty="0"/>
              <a:t>Universiteit van Amsterdam</a:t>
            </a:r>
            <a:endParaRPr lang="nl-NL" altLang="tr-TR" dirty="0">
              <a:latin typeface="Times New Roman" panose="02020603050405020304" pitchFamily="18" charset="0"/>
            </a:endParaRPr>
          </a:p>
          <a:p>
            <a:r>
              <a:rPr lang="nl-NL" altLang="tr-TR" i="1" dirty="0"/>
              <a:t>Instituut voor de lerarenopleiding</a:t>
            </a:r>
            <a:r>
              <a:rPr lang="nl-NL" altLang="tr-TR" dirty="0">
                <a:latin typeface="Times New Roman" panose="02020603050405020304" pitchFamily="18" charset="0"/>
              </a:rPr>
              <a:t> </a:t>
            </a:r>
          </a:p>
        </p:txBody>
      </p:sp>
      <p:sp>
        <p:nvSpPr>
          <p:cNvPr id="130050" name="Rectangle 2"/>
          <p:cNvSpPr>
            <a:spLocks noGrp="1" noChangeArrowheads="1"/>
          </p:cNvSpPr>
          <p:nvPr>
            <p:ph type="title"/>
          </p:nvPr>
        </p:nvSpPr>
        <p:spPr>
          <a:xfrm>
            <a:off x="2438400" y="609601"/>
            <a:ext cx="8153400" cy="587375"/>
          </a:xfrm>
        </p:spPr>
        <p:txBody>
          <a:bodyPr>
            <a:noAutofit/>
          </a:bodyPr>
          <a:lstStyle/>
          <a:p>
            <a:r>
              <a:rPr lang="en-GB" altLang="tr-TR" dirty="0"/>
              <a:t>The Bales learning Pyramid </a:t>
            </a:r>
            <a:r>
              <a:rPr lang="tr-TR" altLang="tr-TR" dirty="0"/>
              <a:t>(</a:t>
            </a:r>
            <a:r>
              <a:rPr lang="en-GB" altLang="tr-TR" dirty="0" smtClean="0"/>
              <a:t>1996</a:t>
            </a:r>
            <a:r>
              <a:rPr lang="en-GB" altLang="tr-TR" dirty="0"/>
              <a:t>)</a:t>
            </a:r>
          </a:p>
        </p:txBody>
      </p:sp>
      <p:sp>
        <p:nvSpPr>
          <p:cNvPr id="130051" name="AutoShape 3"/>
          <p:cNvSpPr>
            <a:spLocks noChangeArrowheads="1"/>
          </p:cNvSpPr>
          <p:nvPr/>
        </p:nvSpPr>
        <p:spPr bwMode="auto">
          <a:xfrm>
            <a:off x="2286001" y="2060576"/>
            <a:ext cx="6473825" cy="4416425"/>
          </a:xfrm>
          <a:prstGeom prst="triangle">
            <a:avLst>
              <a:gd name="adj" fmla="val 50000"/>
            </a:avLst>
          </a:prstGeom>
          <a:solidFill>
            <a:schemeClr val="accent1">
              <a:alpha val="5000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2" name="Text Box 4"/>
          <p:cNvSpPr txBox="1">
            <a:spLocks noChangeArrowheads="1"/>
          </p:cNvSpPr>
          <p:nvPr/>
        </p:nvSpPr>
        <p:spPr bwMode="auto">
          <a:xfrm>
            <a:off x="7835900" y="1752600"/>
            <a:ext cx="184150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GB" altLang="tr-TR" sz="3200" dirty="0"/>
              <a:t>Average</a:t>
            </a:r>
          </a:p>
          <a:p>
            <a:pPr algn="ctr" eaLnBrk="0" hangingPunct="0"/>
            <a:r>
              <a:rPr lang="en-GB" altLang="tr-TR" sz="3200" dirty="0"/>
              <a:t>retention</a:t>
            </a:r>
          </a:p>
          <a:p>
            <a:pPr eaLnBrk="0" hangingPunct="0"/>
            <a:endParaRPr lang="en-GB" altLang="tr-TR" sz="2400" dirty="0"/>
          </a:p>
        </p:txBody>
      </p:sp>
      <p:sp>
        <p:nvSpPr>
          <p:cNvPr id="130053" name="Line 5"/>
          <p:cNvSpPr>
            <a:spLocks noChangeShapeType="1"/>
          </p:cNvSpPr>
          <p:nvPr/>
        </p:nvSpPr>
        <p:spPr bwMode="auto">
          <a:xfrm>
            <a:off x="4495800" y="3505200"/>
            <a:ext cx="480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4" name="Line 6"/>
          <p:cNvSpPr>
            <a:spLocks noChangeShapeType="1"/>
          </p:cNvSpPr>
          <p:nvPr/>
        </p:nvSpPr>
        <p:spPr bwMode="auto">
          <a:xfrm>
            <a:off x="4191000" y="3962400"/>
            <a:ext cx="5105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5" name="Line 7"/>
          <p:cNvSpPr>
            <a:spLocks noChangeShapeType="1"/>
          </p:cNvSpPr>
          <p:nvPr/>
        </p:nvSpPr>
        <p:spPr bwMode="auto">
          <a:xfrm>
            <a:off x="3733800" y="4495800"/>
            <a:ext cx="5562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6" name="Line 8"/>
          <p:cNvSpPr>
            <a:spLocks noChangeShapeType="1"/>
          </p:cNvSpPr>
          <p:nvPr/>
        </p:nvSpPr>
        <p:spPr bwMode="auto">
          <a:xfrm>
            <a:off x="3429000" y="4953000"/>
            <a:ext cx="5943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7" name="Line 9"/>
          <p:cNvSpPr>
            <a:spLocks noChangeShapeType="1"/>
          </p:cNvSpPr>
          <p:nvPr/>
        </p:nvSpPr>
        <p:spPr bwMode="auto">
          <a:xfrm>
            <a:off x="3048000" y="5486400"/>
            <a:ext cx="6248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8" name="Line 10"/>
          <p:cNvSpPr>
            <a:spLocks noChangeShapeType="1"/>
          </p:cNvSpPr>
          <p:nvPr/>
        </p:nvSpPr>
        <p:spPr bwMode="auto">
          <a:xfrm>
            <a:off x="2667000" y="5943600"/>
            <a:ext cx="6553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130059" name="Text Box 11"/>
          <p:cNvSpPr txBox="1">
            <a:spLocks noChangeArrowheads="1"/>
          </p:cNvSpPr>
          <p:nvPr/>
        </p:nvSpPr>
        <p:spPr bwMode="auto">
          <a:xfrm>
            <a:off x="3000375" y="2924175"/>
            <a:ext cx="6933334"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r>
              <a:rPr lang="en-GB" altLang="tr-TR" sz="3200" dirty="0"/>
              <a:t>		Lecture 			5%</a:t>
            </a:r>
          </a:p>
          <a:p>
            <a:pPr eaLnBrk="0" hangingPunct="0"/>
            <a:r>
              <a:rPr lang="en-GB" altLang="tr-TR" sz="3200" dirty="0"/>
              <a:t> 		Reading			10%</a:t>
            </a:r>
          </a:p>
          <a:p>
            <a:pPr eaLnBrk="0" hangingPunct="0"/>
            <a:r>
              <a:rPr lang="en-GB" altLang="tr-TR" sz="3200" dirty="0"/>
              <a:t>	    Audio visual			20%</a:t>
            </a:r>
          </a:p>
          <a:p>
            <a:pPr eaLnBrk="0" hangingPunct="0"/>
            <a:r>
              <a:rPr lang="en-GB" altLang="tr-TR" sz="3200" dirty="0"/>
              <a:t>	    Demonstration		30%</a:t>
            </a:r>
          </a:p>
          <a:p>
            <a:pPr eaLnBrk="0" hangingPunct="0"/>
            <a:r>
              <a:rPr lang="en-GB" altLang="tr-TR" sz="3200" dirty="0"/>
              <a:t>	Discussion in group 		50%</a:t>
            </a:r>
          </a:p>
          <a:p>
            <a:pPr eaLnBrk="0" hangingPunct="0"/>
            <a:r>
              <a:rPr lang="en-GB" altLang="tr-TR" sz="3200" dirty="0"/>
              <a:t>	  Practical exercise 		75%</a:t>
            </a:r>
          </a:p>
          <a:p>
            <a:pPr eaLnBrk="0" hangingPunct="0"/>
            <a:r>
              <a:rPr lang="en-GB" altLang="tr-TR" sz="3200" dirty="0"/>
              <a:t>Handling / Teaching  to others 	80%</a:t>
            </a:r>
            <a:endParaRPr lang="en-GB" altLang="tr-TR" sz="2400" dirty="0"/>
          </a:p>
        </p:txBody>
      </p:sp>
    </p:spTree>
    <p:extLst>
      <p:ext uri="{BB962C8B-B14F-4D97-AF65-F5344CB8AC3E}">
        <p14:creationId xmlns:p14="http://schemas.microsoft.com/office/powerpoint/2010/main" val="1861330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Constructive alignment</a:t>
            </a:r>
            <a:endParaRPr lang="tr-TR" dirty="0"/>
          </a:p>
        </p:txBody>
      </p:sp>
      <p:pic>
        <p:nvPicPr>
          <p:cNvPr id="4" name="Content Placeholder 3"/>
          <p:cNvPicPr>
            <a:picLocks noGrp="1" noChangeAspect="1"/>
          </p:cNvPicPr>
          <p:nvPr>
            <p:ph idx="1"/>
          </p:nvPr>
        </p:nvPicPr>
        <p:blipFill>
          <a:blip r:embed="rId2"/>
          <a:stretch>
            <a:fillRect/>
          </a:stretch>
        </p:blipFill>
        <p:spPr>
          <a:xfrm>
            <a:off x="2622189" y="1690688"/>
            <a:ext cx="6947621" cy="901668"/>
          </a:xfrm>
          <a:prstGeom prst="rect">
            <a:avLst/>
          </a:prstGeom>
        </p:spPr>
      </p:pic>
      <p:pic>
        <p:nvPicPr>
          <p:cNvPr id="5" name="Picture 4"/>
          <p:cNvPicPr>
            <a:picLocks noChangeAspect="1"/>
          </p:cNvPicPr>
          <p:nvPr/>
        </p:nvPicPr>
        <p:blipFill>
          <a:blip r:embed="rId3"/>
          <a:stretch>
            <a:fillRect/>
          </a:stretch>
        </p:blipFill>
        <p:spPr>
          <a:xfrm rot="-120000">
            <a:off x="3016950" y="3069866"/>
            <a:ext cx="6158099" cy="1597330"/>
          </a:xfrm>
          <a:prstGeom prst="rect">
            <a:avLst/>
          </a:prstGeom>
        </p:spPr>
      </p:pic>
    </p:spTree>
    <p:extLst>
      <p:ext uri="{BB962C8B-B14F-4D97-AF65-F5344CB8AC3E}">
        <p14:creationId xmlns:p14="http://schemas.microsoft.com/office/powerpoint/2010/main" val="404629789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Constructive alignment</a:t>
            </a:r>
            <a:endParaRPr lang="tr-TR" dirty="0"/>
          </a:p>
        </p:txBody>
      </p:sp>
      <p:sp>
        <p:nvSpPr>
          <p:cNvPr id="3" name="Content Placeholder 2"/>
          <p:cNvSpPr>
            <a:spLocks noGrp="1"/>
          </p:cNvSpPr>
          <p:nvPr>
            <p:ph idx="1"/>
          </p:nvPr>
        </p:nvSpPr>
        <p:spPr/>
        <p:txBody>
          <a:bodyPr>
            <a:normAutofit lnSpcReduction="10000"/>
          </a:bodyPr>
          <a:lstStyle/>
          <a:p>
            <a:r>
              <a:rPr lang="tr-TR" dirty="0" smtClean="0">
                <a:solidFill>
                  <a:srgbClr val="FF0000"/>
                </a:solidFill>
              </a:rPr>
              <a:t>Level 1: Focus: what the student is</a:t>
            </a:r>
          </a:p>
          <a:p>
            <a:pPr lvl="1"/>
            <a:r>
              <a:rPr lang="tr-TR" dirty="0" smtClean="0">
                <a:solidFill>
                  <a:srgbClr val="FF0000"/>
                </a:solidFill>
              </a:rPr>
              <a:t>The teacher sees individual differences. The responsibility of the teacher is to know and present the material well, the responsibility of the student is to absorb and learn from it. The teaching activity is not flexible; not adapted.</a:t>
            </a:r>
          </a:p>
          <a:p>
            <a:r>
              <a:rPr lang="tr-TR" dirty="0" smtClean="0">
                <a:solidFill>
                  <a:schemeClr val="accent4">
                    <a:lumMod val="50000"/>
                  </a:schemeClr>
                </a:solidFill>
              </a:rPr>
              <a:t>Level 2: Focus: what the teacher does</a:t>
            </a:r>
          </a:p>
          <a:p>
            <a:pPr lvl="1"/>
            <a:r>
              <a:rPr lang="tr-TR" dirty="0" smtClean="0">
                <a:solidFill>
                  <a:schemeClr val="accent4">
                    <a:lumMod val="50000"/>
                  </a:schemeClr>
                </a:solidFill>
              </a:rPr>
              <a:t>The teacher seeks to transmit understanding and concepts, rather than information. «getting it across» is teacher’s responsibility now, the «blame» is the teachers as well. At this level, the teacher seeks methods of teaching, like an armoury.</a:t>
            </a:r>
          </a:p>
          <a:p>
            <a:r>
              <a:rPr lang="tr-TR" dirty="0" smtClean="0">
                <a:solidFill>
                  <a:srgbClr val="00B050"/>
                </a:solidFill>
              </a:rPr>
              <a:t>Level 3: Focus: what the student does</a:t>
            </a:r>
          </a:p>
          <a:p>
            <a:pPr lvl="1"/>
            <a:r>
              <a:rPr lang="tr-TR" dirty="0" smtClean="0">
                <a:solidFill>
                  <a:srgbClr val="00B050"/>
                </a:solidFill>
              </a:rPr>
              <a:t>Focus on what the student does as process and product, and how it relates to teaching goals. </a:t>
            </a:r>
          </a:p>
          <a:p>
            <a:pPr lvl="1"/>
            <a:endParaRPr lang="tr-TR" dirty="0"/>
          </a:p>
        </p:txBody>
      </p:sp>
    </p:spTree>
    <p:extLst>
      <p:ext uri="{BB962C8B-B14F-4D97-AF65-F5344CB8AC3E}">
        <p14:creationId xmlns:p14="http://schemas.microsoft.com/office/powerpoint/2010/main" val="3056870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Focus: What the student does</a:t>
            </a:r>
            <a:endParaRPr lang="tr-TR" dirty="0"/>
          </a:p>
        </p:txBody>
      </p:sp>
      <p:sp>
        <p:nvSpPr>
          <p:cNvPr id="3" name="Content Placeholder 2"/>
          <p:cNvSpPr>
            <a:spLocks noGrp="1"/>
          </p:cNvSpPr>
          <p:nvPr>
            <p:ph idx="1"/>
          </p:nvPr>
        </p:nvSpPr>
        <p:spPr/>
        <p:txBody>
          <a:bodyPr/>
          <a:lstStyle/>
          <a:p>
            <a:r>
              <a:rPr lang="tr-TR" dirty="0" smtClean="0"/>
              <a:t>Be clear about </a:t>
            </a:r>
          </a:p>
          <a:p>
            <a:pPr lvl="1"/>
            <a:r>
              <a:rPr lang="tr-TR" dirty="0" smtClean="0"/>
              <a:t>what it means to understand content</a:t>
            </a:r>
          </a:p>
          <a:p>
            <a:pPr lvl="1"/>
            <a:r>
              <a:rPr lang="tr-TR" dirty="0" smtClean="0"/>
              <a:t>what kind of activities are required to reach this understanding</a:t>
            </a:r>
          </a:p>
          <a:p>
            <a:r>
              <a:rPr lang="tr-TR" dirty="0" smtClean="0"/>
              <a:t>Helping questions:</a:t>
            </a:r>
          </a:p>
          <a:p>
            <a:pPr lvl="1"/>
            <a:r>
              <a:rPr lang="tr-TR" dirty="0" smtClean="0"/>
              <a:t>How do you define the levels of understanding?</a:t>
            </a:r>
          </a:p>
          <a:p>
            <a:pPr lvl="1"/>
            <a:r>
              <a:rPr lang="tr-TR" dirty="0" smtClean="0"/>
              <a:t>What do the students have to do to reach the level specified?</a:t>
            </a:r>
          </a:p>
          <a:p>
            <a:pPr lvl="1"/>
            <a:r>
              <a:rPr lang="tr-TR" dirty="0" smtClean="0"/>
              <a:t>How can you assess that?</a:t>
            </a:r>
            <a:endParaRPr lang="tr-TR" dirty="0"/>
          </a:p>
        </p:txBody>
      </p:sp>
    </p:spTree>
    <p:extLst>
      <p:ext uri="{BB962C8B-B14F-4D97-AF65-F5344CB8AC3E}">
        <p14:creationId xmlns:p14="http://schemas.microsoft.com/office/powerpoint/2010/main" val="2770638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a:t>
            </a:r>
            <a:r>
              <a:rPr lang="en-US" sz="3300" dirty="0" smtClean="0"/>
              <a:t>practice</a:t>
            </a:r>
            <a:r>
              <a:rPr lang="tr-TR" sz="3300" dirty="0" smtClean="0"/>
              <a:t> in undergrad education</a:t>
            </a:r>
            <a:endParaRPr lang="nl-NL" sz="3300" dirty="0"/>
          </a:p>
        </p:txBody>
      </p:sp>
      <p:sp>
        <p:nvSpPr>
          <p:cNvPr id="22531" name="Rectangle 3"/>
          <p:cNvSpPr>
            <a:spLocks noGrp="1" noChangeArrowheads="1"/>
          </p:cNvSpPr>
          <p:nvPr>
            <p:ph type="body" idx="1"/>
          </p:nvPr>
        </p:nvSpPr>
        <p:spPr/>
        <p:txBody>
          <a:bodyPr vert="horz" lIns="82945" tIns="41473" rIns="82945" bIns="41473" rtlCol="0">
            <a:normAutofit fontScale="92500" lnSpcReduction="20000"/>
          </a:bodyPr>
          <a:lstStyle/>
          <a:p>
            <a:pPr marL="844550" indent="-552450">
              <a:lnSpc>
                <a:spcPct val="125000"/>
              </a:lnSpc>
              <a:buFont typeface="Wingdings" panose="05000000000000000000" pitchFamily="2" charset="2"/>
              <a:buAutoNum type="arabicPeriod"/>
            </a:pPr>
            <a:r>
              <a:rPr lang="en-US" altLang="tr-TR" sz="2600" dirty="0" smtClean="0"/>
              <a:t>Encourage </a:t>
            </a:r>
            <a:r>
              <a:rPr lang="en-US" altLang="tr-TR" sz="2600" dirty="0"/>
              <a:t>contact between students and faculty.</a:t>
            </a:r>
          </a:p>
          <a:p>
            <a:pPr marL="844550" indent="-552450">
              <a:lnSpc>
                <a:spcPct val="125000"/>
              </a:lnSpc>
              <a:buFont typeface="Wingdings" panose="05000000000000000000" pitchFamily="2" charset="2"/>
              <a:buAutoNum type="arabicPeriod"/>
            </a:pPr>
            <a:r>
              <a:rPr lang="en-US" altLang="tr-TR" sz="2600" dirty="0" smtClean="0"/>
              <a:t>Develop </a:t>
            </a:r>
            <a:r>
              <a:rPr lang="en-US" altLang="tr-TR" sz="2600" dirty="0"/>
              <a:t>reciprocity and cooperation among students.</a:t>
            </a:r>
          </a:p>
          <a:p>
            <a:pPr marL="844550" indent="-552450">
              <a:lnSpc>
                <a:spcPct val="125000"/>
              </a:lnSpc>
              <a:buFont typeface="Wingdings" panose="05000000000000000000" pitchFamily="2" charset="2"/>
              <a:buAutoNum type="arabicPeriod"/>
            </a:pPr>
            <a:r>
              <a:rPr lang="en-US" altLang="tr-TR" sz="2600" dirty="0" smtClean="0"/>
              <a:t>Use </a:t>
            </a:r>
            <a:r>
              <a:rPr lang="en-US" altLang="tr-TR" sz="2600" dirty="0"/>
              <a:t>active learning techniques.</a:t>
            </a:r>
          </a:p>
          <a:p>
            <a:pPr marL="844550" indent="-552450">
              <a:lnSpc>
                <a:spcPct val="125000"/>
              </a:lnSpc>
              <a:buFont typeface="Wingdings" panose="05000000000000000000" pitchFamily="2" charset="2"/>
              <a:buAutoNum type="arabicPeriod"/>
            </a:pPr>
            <a:r>
              <a:rPr lang="en-US" altLang="tr-TR" sz="2600" dirty="0" smtClean="0"/>
              <a:t>Give </a:t>
            </a:r>
            <a:r>
              <a:rPr lang="en-US" altLang="tr-TR" sz="2600" dirty="0"/>
              <a:t>prompt feedback.</a:t>
            </a:r>
          </a:p>
          <a:p>
            <a:pPr marL="844550" indent="-552450">
              <a:lnSpc>
                <a:spcPct val="125000"/>
              </a:lnSpc>
              <a:buFont typeface="Wingdings" panose="05000000000000000000" pitchFamily="2" charset="2"/>
              <a:buAutoNum type="arabicPeriod"/>
            </a:pPr>
            <a:r>
              <a:rPr lang="en-US" altLang="tr-TR" sz="2600" dirty="0" smtClean="0"/>
              <a:t>Emphasize </a:t>
            </a:r>
            <a:r>
              <a:rPr lang="en-US" altLang="tr-TR" sz="2600" dirty="0"/>
              <a:t>time on task.</a:t>
            </a:r>
          </a:p>
          <a:p>
            <a:pPr marL="844550" indent="-552450">
              <a:lnSpc>
                <a:spcPct val="125000"/>
              </a:lnSpc>
              <a:buFont typeface="Wingdings" panose="05000000000000000000" pitchFamily="2" charset="2"/>
              <a:buAutoNum type="arabicPeriod"/>
            </a:pPr>
            <a:r>
              <a:rPr lang="en-US" altLang="tr-TR" sz="2600" dirty="0" smtClean="0"/>
              <a:t>Communicate </a:t>
            </a:r>
            <a:r>
              <a:rPr lang="en-US" altLang="tr-TR" sz="2600" dirty="0"/>
              <a:t>high expectations.</a:t>
            </a:r>
          </a:p>
          <a:p>
            <a:pPr marL="844550" indent="-552450">
              <a:lnSpc>
                <a:spcPct val="125000"/>
              </a:lnSpc>
              <a:buFont typeface="Wingdings" panose="05000000000000000000" pitchFamily="2" charset="2"/>
              <a:buAutoNum type="arabicPeriod"/>
            </a:pPr>
            <a:r>
              <a:rPr lang="en-US" altLang="tr-TR" sz="2600" dirty="0" smtClean="0"/>
              <a:t>Respect</a:t>
            </a:r>
            <a:r>
              <a:rPr lang="tr-TR" altLang="tr-TR" sz="2600" dirty="0" smtClean="0"/>
              <a:t> </a:t>
            </a:r>
            <a:r>
              <a:rPr lang="en-US" altLang="tr-TR" sz="2600" dirty="0" smtClean="0"/>
              <a:t>diverse </a:t>
            </a:r>
            <a:r>
              <a:rPr lang="en-US" altLang="tr-TR" sz="2600" dirty="0"/>
              <a:t>talents and ways of learning.</a:t>
            </a:r>
          </a:p>
          <a:p>
            <a:pPr marL="844550" indent="-552450">
              <a:lnSpc>
                <a:spcPct val="125000"/>
              </a:lnSpc>
              <a:buNone/>
            </a:pPr>
            <a:endParaRPr lang="en-US" altLang="tr-TR" sz="1600" dirty="0"/>
          </a:p>
          <a:p>
            <a:pPr marL="844550" indent="-552450">
              <a:lnSpc>
                <a:spcPct val="125000"/>
              </a:lnSpc>
              <a:buNone/>
            </a:pPr>
            <a:r>
              <a:rPr lang="en-US" altLang="tr-TR" sz="1600" dirty="0" err="1"/>
              <a:t>Chickering</a:t>
            </a:r>
            <a:r>
              <a:rPr lang="en-US" altLang="tr-TR" sz="1600" dirty="0"/>
              <a:t> and </a:t>
            </a:r>
            <a:r>
              <a:rPr lang="en-US" altLang="tr-TR" sz="1600" dirty="0" err="1"/>
              <a:t>Gamson</a:t>
            </a:r>
            <a:r>
              <a:rPr lang="en-US" altLang="tr-TR" sz="1600" dirty="0"/>
              <a:t>, AAHE Bulletin, </a:t>
            </a:r>
            <a:r>
              <a:rPr lang="en-US" altLang="tr-TR" sz="1600" b="1" dirty="0"/>
              <a:t>1987.</a:t>
            </a:r>
            <a:endParaRPr lang="en-US" altLang="tr-TR" sz="1600" dirty="0"/>
          </a:p>
        </p:txBody>
      </p:sp>
      <p:sp>
        <p:nvSpPr>
          <p:cNvPr id="22532"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16922429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3555"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Font typeface="Wingdings" panose="05000000000000000000" pitchFamily="2" charset="2"/>
              <a:buAutoNum type="arabicPeriod"/>
            </a:pPr>
            <a:r>
              <a:rPr lang="en-US" altLang="tr-TR" dirty="0" smtClean="0"/>
              <a:t>Encourage </a:t>
            </a:r>
            <a:r>
              <a:rPr lang="en-US" altLang="tr-TR" dirty="0"/>
              <a:t>contact between students and faculty members.</a:t>
            </a:r>
          </a:p>
          <a:p>
            <a:pPr marL="1003300" lvl="1" indent="-482600">
              <a:lnSpc>
                <a:spcPct val="125000"/>
              </a:lnSpc>
              <a:buFont typeface="Wingdings" panose="05000000000000000000" pitchFamily="2" charset="2"/>
              <a:buChar char="l"/>
            </a:pPr>
            <a:r>
              <a:rPr lang="en-US" altLang="tr-TR" dirty="0"/>
              <a:t>It improves student motivation and involvement</a:t>
            </a:r>
          </a:p>
          <a:p>
            <a:pPr marL="1003300" lvl="1" indent="-482600">
              <a:lnSpc>
                <a:spcPct val="125000"/>
              </a:lnSpc>
              <a:buNone/>
            </a:pPr>
            <a:endParaRPr lang="en-US" altLang="tr-TR" dirty="0"/>
          </a:p>
        </p:txBody>
      </p:sp>
      <p:sp>
        <p:nvSpPr>
          <p:cNvPr id="23556"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31057655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4579"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2.  </a:t>
            </a:r>
            <a:r>
              <a:rPr lang="en-US" altLang="tr-TR" dirty="0" smtClean="0"/>
              <a:t>Develop </a:t>
            </a:r>
            <a:r>
              <a:rPr lang="en-US" altLang="tr-TR" dirty="0"/>
              <a:t>reciprocity and cooperation among students.</a:t>
            </a:r>
          </a:p>
          <a:p>
            <a:pPr marL="1003300" lvl="1" indent="-482600">
              <a:lnSpc>
                <a:spcPct val="125000"/>
              </a:lnSpc>
              <a:buFont typeface="Wingdings" panose="05000000000000000000" pitchFamily="2" charset="2"/>
              <a:buChar char="l"/>
            </a:pPr>
            <a:r>
              <a:rPr lang="en-US" altLang="tr-TR" dirty="0"/>
              <a:t>Collaborative learning</a:t>
            </a:r>
          </a:p>
          <a:p>
            <a:pPr marL="1003300" lvl="1" indent="-482600">
              <a:lnSpc>
                <a:spcPct val="125000"/>
              </a:lnSpc>
              <a:buFont typeface="Wingdings" panose="05000000000000000000" pitchFamily="2" charset="2"/>
              <a:buChar char="l"/>
            </a:pPr>
            <a:r>
              <a:rPr lang="en-US" altLang="tr-TR" dirty="0"/>
              <a:t>Association in groups</a:t>
            </a:r>
          </a:p>
          <a:p>
            <a:pPr marL="1003300" lvl="1" indent="-482600">
              <a:lnSpc>
                <a:spcPct val="125000"/>
              </a:lnSpc>
              <a:buNone/>
            </a:pPr>
            <a:endParaRPr lang="en-US" altLang="tr-TR" dirty="0"/>
          </a:p>
        </p:txBody>
      </p:sp>
      <p:sp>
        <p:nvSpPr>
          <p:cNvPr id="24580"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25256478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5603"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3.  </a:t>
            </a:r>
            <a:r>
              <a:rPr lang="en-US" altLang="tr-TR" dirty="0" smtClean="0"/>
              <a:t>Encourage </a:t>
            </a:r>
            <a:r>
              <a:rPr lang="en-US" altLang="tr-TR" dirty="0"/>
              <a:t>active learning techniques.</a:t>
            </a:r>
          </a:p>
          <a:p>
            <a:pPr marL="1003300" lvl="1" indent="-482600">
              <a:lnSpc>
                <a:spcPct val="125000"/>
              </a:lnSpc>
              <a:buFont typeface="Wingdings" panose="05000000000000000000" pitchFamily="2" charset="2"/>
              <a:buChar char="l"/>
            </a:pPr>
            <a:r>
              <a:rPr lang="en-US" altLang="tr-TR" dirty="0"/>
              <a:t>Talk, write, discuss</a:t>
            </a:r>
          </a:p>
          <a:p>
            <a:pPr marL="1003300" lvl="1" indent="-482600">
              <a:lnSpc>
                <a:spcPct val="125000"/>
              </a:lnSpc>
              <a:buFont typeface="Wingdings" panose="05000000000000000000" pitchFamily="2" charset="2"/>
              <a:buChar char="l"/>
            </a:pPr>
            <a:r>
              <a:rPr lang="en-US" altLang="tr-TR" dirty="0"/>
              <a:t>Relate to past knowledge/experiences.</a:t>
            </a:r>
          </a:p>
          <a:p>
            <a:pPr marL="1003300" lvl="1" indent="-482600">
              <a:lnSpc>
                <a:spcPct val="125000"/>
              </a:lnSpc>
              <a:buFont typeface="Wingdings" panose="05000000000000000000" pitchFamily="2" charset="2"/>
              <a:buChar char="l"/>
            </a:pPr>
            <a:r>
              <a:rPr lang="en-US" altLang="tr-TR" dirty="0"/>
              <a:t>Apply to new situations.</a:t>
            </a:r>
          </a:p>
          <a:p>
            <a:pPr marL="1003300" lvl="1" indent="-482600">
              <a:lnSpc>
                <a:spcPct val="125000"/>
              </a:lnSpc>
              <a:buNone/>
            </a:pPr>
            <a:endParaRPr lang="en-US" altLang="tr-TR" dirty="0"/>
          </a:p>
        </p:txBody>
      </p:sp>
      <p:sp>
        <p:nvSpPr>
          <p:cNvPr id="25604"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21826647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6627"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4.  </a:t>
            </a:r>
            <a:r>
              <a:rPr lang="en-US" altLang="tr-TR" dirty="0" smtClean="0"/>
              <a:t>Give </a:t>
            </a:r>
            <a:r>
              <a:rPr lang="en-US" altLang="tr-TR" dirty="0"/>
              <a:t>prompt feedback.</a:t>
            </a:r>
          </a:p>
          <a:p>
            <a:pPr marL="1003300" lvl="1" indent="-482600">
              <a:lnSpc>
                <a:spcPct val="125000"/>
              </a:lnSpc>
              <a:buFont typeface="Wingdings" panose="05000000000000000000" pitchFamily="2" charset="2"/>
              <a:buChar char="l"/>
            </a:pPr>
            <a:r>
              <a:rPr lang="en-US" altLang="tr-TR" dirty="0"/>
              <a:t>Constructive</a:t>
            </a:r>
          </a:p>
          <a:p>
            <a:pPr marL="1003300" lvl="1" indent="-482600">
              <a:lnSpc>
                <a:spcPct val="125000"/>
              </a:lnSpc>
              <a:buFont typeface="Wingdings" panose="05000000000000000000" pitchFamily="2" charset="2"/>
              <a:buChar char="l"/>
            </a:pPr>
            <a:r>
              <a:rPr lang="en-US" altLang="tr-TR" dirty="0"/>
              <a:t>Suggestions for improvement</a:t>
            </a:r>
          </a:p>
          <a:p>
            <a:pPr marL="1003300" lvl="1" indent="-482600">
              <a:lnSpc>
                <a:spcPct val="125000"/>
              </a:lnSpc>
              <a:buFont typeface="Wingdings" panose="05000000000000000000" pitchFamily="2" charset="2"/>
              <a:buChar char="l"/>
            </a:pPr>
            <a:r>
              <a:rPr lang="en-US" altLang="tr-TR" dirty="0"/>
              <a:t>Chance to reflect.</a:t>
            </a:r>
          </a:p>
          <a:p>
            <a:pPr marL="1003300" lvl="1" indent="-482600">
              <a:lnSpc>
                <a:spcPct val="125000"/>
              </a:lnSpc>
              <a:buFont typeface="Wingdings" panose="05000000000000000000" pitchFamily="2" charset="2"/>
              <a:buChar char="l"/>
            </a:pPr>
            <a:r>
              <a:rPr lang="en-US" altLang="tr-TR" dirty="0"/>
              <a:t>No assessment without feedback</a:t>
            </a:r>
          </a:p>
          <a:p>
            <a:pPr marL="844550" indent="-552450">
              <a:lnSpc>
                <a:spcPct val="125000"/>
              </a:lnSpc>
              <a:buFont typeface="Wingdings" panose="05000000000000000000" pitchFamily="2" charset="2"/>
              <a:buAutoNum type="arabicPeriod"/>
            </a:pPr>
            <a:endParaRPr lang="en-US" altLang="tr-TR" dirty="0"/>
          </a:p>
          <a:p>
            <a:pPr marL="844550" indent="-552450">
              <a:lnSpc>
                <a:spcPct val="125000"/>
              </a:lnSpc>
              <a:buNone/>
            </a:pPr>
            <a:r>
              <a:rPr lang="en-US" altLang="tr-TR" sz="2400" dirty="0"/>
              <a:t>   </a:t>
            </a:r>
            <a:endParaRPr lang="en-US" altLang="tr-TR" dirty="0"/>
          </a:p>
        </p:txBody>
      </p:sp>
      <p:sp>
        <p:nvSpPr>
          <p:cNvPr id="26628"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3239012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Program</a:t>
            </a:r>
            <a:endParaRPr lang="tr-TR" dirty="0"/>
          </a:p>
        </p:txBody>
      </p:sp>
      <p:sp>
        <p:nvSpPr>
          <p:cNvPr id="3" name="Content Placeholder 2"/>
          <p:cNvSpPr>
            <a:spLocks noGrp="1"/>
          </p:cNvSpPr>
          <p:nvPr>
            <p:ph idx="1"/>
          </p:nvPr>
        </p:nvSpPr>
        <p:spPr/>
        <p:txBody>
          <a:bodyPr/>
          <a:lstStyle/>
          <a:p>
            <a:r>
              <a:rPr lang="tr-TR" dirty="0" smtClean="0"/>
              <a:t>Constructive alignment</a:t>
            </a:r>
          </a:p>
          <a:p>
            <a:r>
              <a:rPr lang="tr-TR" dirty="0" smtClean="0"/>
              <a:t>Ideas on Content</a:t>
            </a:r>
          </a:p>
          <a:p>
            <a:r>
              <a:rPr lang="tr-TR" dirty="0" smtClean="0"/>
              <a:t>Elements of Teaching Style</a:t>
            </a:r>
          </a:p>
          <a:p>
            <a:r>
              <a:rPr lang="tr-TR" dirty="0" smtClean="0"/>
              <a:t>TA presentations and feedback</a:t>
            </a:r>
          </a:p>
          <a:p>
            <a:r>
              <a:rPr lang="tr-TR" dirty="0" smtClean="0"/>
              <a:t>QA</a:t>
            </a:r>
            <a:endParaRPr lang="tr-TR" dirty="0"/>
          </a:p>
        </p:txBody>
      </p:sp>
    </p:spTree>
    <p:extLst>
      <p:ext uri="{BB962C8B-B14F-4D97-AF65-F5344CB8AC3E}">
        <p14:creationId xmlns:p14="http://schemas.microsoft.com/office/powerpoint/2010/main" val="22354008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7651"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5.  </a:t>
            </a:r>
            <a:r>
              <a:rPr lang="en-US" altLang="tr-TR" dirty="0" smtClean="0"/>
              <a:t>Emphasize </a:t>
            </a:r>
            <a:r>
              <a:rPr lang="en-US" altLang="tr-TR" dirty="0"/>
              <a:t>time on task.</a:t>
            </a:r>
          </a:p>
          <a:p>
            <a:pPr marL="1003300" lvl="1" indent="-482600">
              <a:lnSpc>
                <a:spcPct val="125000"/>
              </a:lnSpc>
              <a:buFont typeface="Wingdings" panose="05000000000000000000" pitchFamily="2" charset="2"/>
              <a:buChar char="l"/>
            </a:pPr>
            <a:r>
              <a:rPr lang="en-US" altLang="tr-TR" dirty="0"/>
              <a:t>Effective time management.</a:t>
            </a:r>
          </a:p>
          <a:p>
            <a:pPr marL="1003300" lvl="1" indent="-482600">
              <a:lnSpc>
                <a:spcPct val="125000"/>
              </a:lnSpc>
              <a:buFont typeface="Wingdings" panose="05000000000000000000" pitchFamily="2" charset="2"/>
              <a:buChar char="l"/>
            </a:pPr>
            <a:r>
              <a:rPr lang="en-US" altLang="tr-TR" dirty="0"/>
              <a:t>Time investment expectations and responsibility.</a:t>
            </a:r>
          </a:p>
          <a:p>
            <a:pPr marL="1003300" lvl="1" indent="-482600">
              <a:lnSpc>
                <a:spcPct val="125000"/>
              </a:lnSpc>
              <a:buFont typeface="Wingdings" panose="05000000000000000000" pitchFamily="2" charset="2"/>
              <a:buChar char="l"/>
            </a:pPr>
            <a:endParaRPr lang="en-US" altLang="tr-TR" dirty="0"/>
          </a:p>
          <a:p>
            <a:pPr marL="1003300" lvl="1" indent="-482600">
              <a:lnSpc>
                <a:spcPct val="125000"/>
              </a:lnSpc>
              <a:buNone/>
            </a:pPr>
            <a:endParaRPr lang="en-US" altLang="tr-TR" dirty="0"/>
          </a:p>
          <a:p>
            <a:pPr marL="844550" indent="-552450">
              <a:lnSpc>
                <a:spcPct val="125000"/>
              </a:lnSpc>
              <a:buNone/>
            </a:pPr>
            <a:r>
              <a:rPr lang="en-US" altLang="tr-TR" dirty="0"/>
              <a:t>	</a:t>
            </a:r>
          </a:p>
        </p:txBody>
      </p:sp>
      <p:sp>
        <p:nvSpPr>
          <p:cNvPr id="27652" name="Rectangle 7"/>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24361378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8675"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6.  </a:t>
            </a:r>
            <a:r>
              <a:rPr lang="en-US" altLang="tr-TR" dirty="0" smtClean="0"/>
              <a:t>Communicate </a:t>
            </a:r>
            <a:r>
              <a:rPr lang="en-US" altLang="tr-TR" dirty="0"/>
              <a:t>high expectations.</a:t>
            </a:r>
          </a:p>
          <a:p>
            <a:pPr marL="1003300" lvl="1" indent="-482600">
              <a:lnSpc>
                <a:spcPct val="125000"/>
              </a:lnSpc>
              <a:buFont typeface="Wingdings" panose="05000000000000000000" pitchFamily="2" charset="2"/>
              <a:buChar char="l"/>
            </a:pPr>
            <a:r>
              <a:rPr lang="en-US" altLang="tr-TR" dirty="0"/>
              <a:t>Expect more and you will get more.</a:t>
            </a:r>
          </a:p>
          <a:p>
            <a:pPr marL="1003300" lvl="1" indent="-482600">
              <a:lnSpc>
                <a:spcPct val="125000"/>
              </a:lnSpc>
              <a:buFont typeface="Wingdings" panose="05000000000000000000" pitchFamily="2" charset="2"/>
              <a:buChar char="l"/>
            </a:pPr>
            <a:r>
              <a:rPr lang="en-US" altLang="tr-TR" dirty="0"/>
              <a:t>Day-to-day, week-in week-out expectations</a:t>
            </a:r>
          </a:p>
          <a:p>
            <a:pPr marL="1003300" lvl="1" indent="-482600">
              <a:lnSpc>
                <a:spcPct val="125000"/>
              </a:lnSpc>
              <a:buFont typeface="Wingdings" panose="05000000000000000000" pitchFamily="2" charset="2"/>
              <a:buChar char="l"/>
            </a:pPr>
            <a:endParaRPr lang="en-US" altLang="tr-TR" dirty="0"/>
          </a:p>
        </p:txBody>
      </p:sp>
      <p:sp>
        <p:nvSpPr>
          <p:cNvPr id="28676" name="Rectangle 8"/>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367723112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vert="horz" lIns="82945" tIns="41473" rIns="82945" bIns="41473" rtlCol="0" anchor="ctr">
            <a:normAutofit/>
          </a:bodyPr>
          <a:lstStyle/>
          <a:p>
            <a:pPr>
              <a:defRPr/>
            </a:pPr>
            <a:r>
              <a:rPr lang="en-US" sz="3300" dirty="0"/>
              <a:t>7 principles for good practice</a:t>
            </a:r>
            <a:endParaRPr lang="nl-NL" sz="3300" dirty="0"/>
          </a:p>
        </p:txBody>
      </p:sp>
      <p:sp>
        <p:nvSpPr>
          <p:cNvPr id="29699" name="Rectangle 3"/>
          <p:cNvSpPr>
            <a:spLocks noGrp="1" noChangeArrowheads="1"/>
          </p:cNvSpPr>
          <p:nvPr>
            <p:ph type="body" idx="1"/>
          </p:nvPr>
        </p:nvSpPr>
        <p:spPr/>
        <p:txBody>
          <a:bodyPr vert="horz" lIns="82945" tIns="41473" rIns="82945" bIns="41473" rtlCol="0">
            <a:normAutofit/>
          </a:bodyPr>
          <a:lstStyle/>
          <a:p>
            <a:pPr marL="844550" indent="-552450">
              <a:lnSpc>
                <a:spcPct val="125000"/>
              </a:lnSpc>
              <a:buNone/>
            </a:pPr>
            <a:r>
              <a:rPr lang="en-US" altLang="tr-TR" dirty="0"/>
              <a:t>7. </a:t>
            </a:r>
            <a:r>
              <a:rPr lang="en-US" altLang="tr-TR" dirty="0" smtClean="0"/>
              <a:t>Respect </a:t>
            </a:r>
            <a:r>
              <a:rPr lang="en-US" altLang="tr-TR" dirty="0"/>
              <a:t>diverse talents and ways of learning.</a:t>
            </a:r>
          </a:p>
          <a:p>
            <a:pPr marL="1003300" lvl="1" indent="-482600">
              <a:lnSpc>
                <a:spcPct val="125000"/>
              </a:lnSpc>
              <a:buFont typeface="Wingdings" panose="05000000000000000000" pitchFamily="2" charset="2"/>
              <a:buChar char="l"/>
            </a:pPr>
            <a:r>
              <a:rPr lang="en-US" altLang="tr-TR" dirty="0"/>
              <a:t>Different interests</a:t>
            </a:r>
          </a:p>
          <a:p>
            <a:pPr marL="1003300" lvl="1" indent="-482600">
              <a:lnSpc>
                <a:spcPct val="125000"/>
              </a:lnSpc>
              <a:buFont typeface="Wingdings" panose="05000000000000000000" pitchFamily="2" charset="2"/>
              <a:buChar char="l"/>
            </a:pPr>
            <a:r>
              <a:rPr lang="en-US" altLang="tr-TR" dirty="0"/>
              <a:t>Different styles</a:t>
            </a:r>
          </a:p>
        </p:txBody>
      </p:sp>
      <p:sp>
        <p:nvSpPr>
          <p:cNvPr id="29701" name="Rectangle 8"/>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Tree>
    <p:extLst>
      <p:ext uri="{BB962C8B-B14F-4D97-AF65-F5344CB8AC3E}">
        <p14:creationId xmlns:p14="http://schemas.microsoft.com/office/powerpoint/2010/main" val="376537761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dirty="0" smtClean="0"/>
              <a:t>Ideas on Content</a:t>
            </a:r>
            <a:endParaRPr lang="tr-TR" dirty="0"/>
          </a:p>
        </p:txBody>
      </p:sp>
      <p:sp>
        <p:nvSpPr>
          <p:cNvPr id="7" name="Text Placeholder 6"/>
          <p:cNvSpPr>
            <a:spLocks noGrp="1"/>
          </p:cNvSpPr>
          <p:nvPr>
            <p:ph type="body" idx="1"/>
          </p:nvPr>
        </p:nvSpPr>
        <p:spPr/>
        <p:txBody>
          <a:bodyPr/>
          <a:lstStyle/>
          <a:p>
            <a:endParaRPr lang="tr-TR"/>
          </a:p>
        </p:txBody>
      </p:sp>
    </p:spTree>
    <p:extLst>
      <p:ext uri="{BB962C8B-B14F-4D97-AF65-F5344CB8AC3E}">
        <p14:creationId xmlns:p14="http://schemas.microsoft.com/office/powerpoint/2010/main" val="97239605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Teaching goals</a:t>
            </a:r>
            <a:endParaRPr lang="tr-TR" dirty="0"/>
          </a:p>
        </p:txBody>
      </p:sp>
      <p:sp>
        <p:nvSpPr>
          <p:cNvPr id="3" name="Content Placeholder 2"/>
          <p:cNvSpPr>
            <a:spLocks noGrp="1"/>
          </p:cNvSpPr>
          <p:nvPr>
            <p:ph idx="1"/>
          </p:nvPr>
        </p:nvSpPr>
        <p:spPr/>
        <p:txBody>
          <a:bodyPr/>
          <a:lstStyle/>
          <a:p>
            <a:r>
              <a:rPr lang="tr-TR" dirty="0" smtClean="0"/>
              <a:t>When you teach students, they will build skills and knowledge in several stages/layers.</a:t>
            </a:r>
          </a:p>
          <a:p>
            <a:r>
              <a:rPr lang="tr-TR" dirty="0" smtClean="0"/>
              <a:t>You should try to see the layers, and see how much each layer has accumulated.</a:t>
            </a:r>
            <a:endParaRPr lang="tr-TR" dirty="0"/>
          </a:p>
        </p:txBody>
      </p:sp>
    </p:spTree>
    <p:extLst>
      <p:ext uri="{BB962C8B-B14F-4D97-AF65-F5344CB8AC3E}">
        <p14:creationId xmlns:p14="http://schemas.microsoft.com/office/powerpoint/2010/main" val="10457096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Specific questions about planning student learning</a:t>
            </a:r>
            <a:endParaRPr lang="tr-TR" dirty="0"/>
          </a:p>
        </p:txBody>
      </p:sp>
      <p:pic>
        <p:nvPicPr>
          <p:cNvPr id="4" name="Content Placeholder 3"/>
          <p:cNvPicPr>
            <a:picLocks noGrp="1" noChangeAspect="1"/>
          </p:cNvPicPr>
          <p:nvPr>
            <p:ph idx="1"/>
          </p:nvPr>
        </p:nvPicPr>
        <p:blipFill>
          <a:blip r:embed="rId2"/>
          <a:stretch>
            <a:fillRect/>
          </a:stretch>
        </p:blipFill>
        <p:spPr>
          <a:xfrm>
            <a:off x="1551636" y="1931194"/>
            <a:ext cx="9088727" cy="4140200"/>
          </a:xfrm>
          <a:prstGeom prst="rect">
            <a:avLst/>
          </a:prstGeom>
        </p:spPr>
      </p:pic>
    </p:spTree>
    <p:extLst>
      <p:ext uri="{BB962C8B-B14F-4D97-AF65-F5344CB8AC3E}">
        <p14:creationId xmlns:p14="http://schemas.microsoft.com/office/powerpoint/2010/main" val="14197150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Learning outcomes</a:t>
            </a:r>
            <a:endParaRPr lang="tr-TR" dirty="0"/>
          </a:p>
        </p:txBody>
      </p:sp>
      <p:sp>
        <p:nvSpPr>
          <p:cNvPr id="3" name="Content Placeholder 2"/>
          <p:cNvSpPr>
            <a:spLocks noGrp="1"/>
          </p:cNvSpPr>
          <p:nvPr>
            <p:ph idx="1"/>
          </p:nvPr>
        </p:nvSpPr>
        <p:spPr/>
        <p:txBody>
          <a:bodyPr>
            <a:normAutofit/>
          </a:bodyPr>
          <a:lstStyle/>
          <a:p>
            <a:pPr marL="0" indent="0">
              <a:buNone/>
            </a:pPr>
            <a:r>
              <a:rPr lang="en-US" sz="3200" dirty="0"/>
              <a:t>Learning outcomes are the things your students can do after they leave your course with </a:t>
            </a:r>
            <a:r>
              <a:rPr lang="en-US" sz="3200" dirty="0" smtClean="0"/>
              <a:t>a</a:t>
            </a:r>
            <a:r>
              <a:rPr lang="tr-TR" sz="3200" dirty="0" smtClean="0"/>
              <a:t> </a:t>
            </a:r>
            <a:r>
              <a:rPr lang="en-US" sz="3200" dirty="0" smtClean="0"/>
              <a:t>good </a:t>
            </a:r>
            <a:r>
              <a:rPr lang="en-US" sz="3200" dirty="0"/>
              <a:t>grade, that they could not do before. Stating the desired </a:t>
            </a:r>
            <a:r>
              <a:rPr lang="en-US" sz="3200" i="1" dirty="0"/>
              <a:t>learning outcomes </a:t>
            </a:r>
            <a:r>
              <a:rPr lang="en-US" sz="3200" dirty="0"/>
              <a:t>in </a:t>
            </a:r>
            <a:r>
              <a:rPr lang="en-US" sz="3200" dirty="0" smtClean="0"/>
              <a:t>advance</a:t>
            </a:r>
            <a:r>
              <a:rPr lang="tr-TR" sz="3200" dirty="0" smtClean="0"/>
              <a:t> has </a:t>
            </a:r>
            <a:r>
              <a:rPr lang="tr-TR" sz="3200" dirty="0"/>
              <a:t>advantages for:</a:t>
            </a:r>
          </a:p>
          <a:p>
            <a:pPr lvl="1"/>
            <a:r>
              <a:rPr lang="en-US" sz="2800" i="1" dirty="0" smtClean="0"/>
              <a:t>planning </a:t>
            </a:r>
            <a:r>
              <a:rPr lang="en-US" sz="2800" i="1" dirty="0"/>
              <a:t>the assessment </a:t>
            </a:r>
            <a:r>
              <a:rPr lang="en-US" sz="2800" dirty="0"/>
              <a:t>in such a way that you can be sure that students who pass </a:t>
            </a:r>
            <a:r>
              <a:rPr lang="en-US" sz="2800" dirty="0" smtClean="0"/>
              <a:t>have</a:t>
            </a:r>
            <a:r>
              <a:rPr lang="tr-TR" sz="2800" dirty="0" smtClean="0"/>
              <a:t> </a:t>
            </a:r>
            <a:r>
              <a:rPr lang="en-US" sz="2800" dirty="0" smtClean="0"/>
              <a:t>truly </a:t>
            </a:r>
            <a:r>
              <a:rPr lang="en-US" sz="2800" dirty="0"/>
              <a:t>achieved what you wanted them to learn,</a:t>
            </a:r>
          </a:p>
          <a:p>
            <a:pPr lvl="1"/>
            <a:r>
              <a:rPr lang="en-US" sz="2800" i="1" dirty="0" smtClean="0"/>
              <a:t>planning </a:t>
            </a:r>
            <a:r>
              <a:rPr lang="en-US" sz="2800" i="1" dirty="0"/>
              <a:t>the course </a:t>
            </a:r>
            <a:r>
              <a:rPr lang="en-US" sz="2800" dirty="0"/>
              <a:t>in such a way that it is likely that many students will achieve </a:t>
            </a:r>
            <a:r>
              <a:rPr lang="en-US" sz="2800" dirty="0" smtClean="0"/>
              <a:t>the</a:t>
            </a:r>
            <a:r>
              <a:rPr lang="tr-TR" sz="2800" dirty="0" smtClean="0"/>
              <a:t> desired </a:t>
            </a:r>
            <a:r>
              <a:rPr lang="tr-TR" sz="2800" dirty="0"/>
              <a:t>learning outcomes.</a:t>
            </a:r>
          </a:p>
        </p:txBody>
      </p:sp>
    </p:spTree>
    <p:extLst>
      <p:ext uri="{BB962C8B-B14F-4D97-AF65-F5344CB8AC3E}">
        <p14:creationId xmlns:p14="http://schemas.microsoft.com/office/powerpoint/2010/main" val="34699569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Typical learning outcomes</a:t>
            </a:r>
            <a:endParaRPr lang="tr-TR" dirty="0"/>
          </a:p>
        </p:txBody>
      </p:sp>
      <p:sp>
        <p:nvSpPr>
          <p:cNvPr id="3" name="Content Placeholder 2"/>
          <p:cNvSpPr>
            <a:spLocks noGrp="1"/>
          </p:cNvSpPr>
          <p:nvPr>
            <p:ph idx="1"/>
          </p:nvPr>
        </p:nvSpPr>
        <p:spPr>
          <a:xfrm>
            <a:off x="838200" y="1825625"/>
            <a:ext cx="10515600" cy="4847024"/>
          </a:xfrm>
        </p:spPr>
        <p:txBody>
          <a:bodyPr>
            <a:normAutofit lnSpcReduction="10000"/>
          </a:bodyPr>
          <a:lstStyle/>
          <a:p>
            <a:r>
              <a:rPr lang="tr-TR" dirty="0" smtClean="0"/>
              <a:t>No learning</a:t>
            </a:r>
          </a:p>
          <a:p>
            <a:pPr lvl="1"/>
            <a:r>
              <a:rPr lang="tr-TR" dirty="0" smtClean="0"/>
              <a:t>The student reads a chapter on electric circuits. In the exam she needs to recall some components. She cannot. She needs to solve a problem by using several components, and she can’t (no knowledge transfer).</a:t>
            </a:r>
          </a:p>
          <a:p>
            <a:r>
              <a:rPr lang="tr-TR" dirty="0" smtClean="0"/>
              <a:t>Rote learning</a:t>
            </a:r>
          </a:p>
          <a:p>
            <a:pPr lvl="1"/>
            <a:r>
              <a:rPr lang="tr-TR" dirty="0" smtClean="0"/>
              <a:t>When studying the chapter, the student memorizes all the facts. Whe can not reall the components (retention test passed). But designing a solution to the problem is not possible, as the problem is novel (no knowledge transfer)</a:t>
            </a:r>
          </a:p>
          <a:p>
            <a:r>
              <a:rPr lang="tr-TR" dirty="0" smtClean="0"/>
              <a:t>Meaningful learning</a:t>
            </a:r>
          </a:p>
          <a:p>
            <a:pPr lvl="1"/>
            <a:r>
              <a:rPr lang="tr-TR" dirty="0" smtClean="0"/>
              <a:t>The student engages the material deeply, and struggles to clarify it, establishing semantic links, understanding causes and effects. Meaningful learning provides students with the knowledge and cognitive processes they need for successful problem solving.  </a:t>
            </a:r>
            <a:endParaRPr lang="tr-TR" dirty="0"/>
          </a:p>
        </p:txBody>
      </p:sp>
    </p:spTree>
    <p:extLst>
      <p:ext uri="{BB962C8B-B14F-4D97-AF65-F5344CB8AC3E}">
        <p14:creationId xmlns:p14="http://schemas.microsoft.com/office/powerpoint/2010/main" val="23737843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Setting «Learning Outcomes» for the class</a:t>
            </a:r>
            <a:endParaRPr lang="tr-TR"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22802990"/>
              </p:ext>
            </p:extLst>
          </p:nvPr>
        </p:nvGraphicFramePr>
        <p:xfrm>
          <a:off x="1624084" y="4428197"/>
          <a:ext cx="9935570" cy="2289238"/>
        </p:xfrm>
        <a:graphic>
          <a:graphicData uri="http://schemas.openxmlformats.org/drawingml/2006/table">
            <a:tbl>
              <a:tblPr>
                <a:tableStyleId>{5C22544A-7EE6-4342-B048-85BDC9FD1C3A}</a:tableStyleId>
              </a:tblPr>
              <a:tblGrid>
                <a:gridCol w="9935570"/>
              </a:tblGrid>
              <a:tr h="505390">
                <a:tc>
                  <a:txBody>
                    <a:bodyPr/>
                    <a:lstStyle/>
                    <a:p>
                      <a:pPr algn="l" fontAlgn="b"/>
                      <a:r>
                        <a:rPr lang="en-US" sz="1800" u="none" strike="noStrike" dirty="0">
                          <a:effectLst/>
                        </a:rPr>
                        <a:t>Step 1: Formulate learning goals as sentences with the verb stating a cognitive process and a noun phrase stating the knowledge part.</a:t>
                      </a:r>
                      <a:endParaRPr lang="en-US" sz="1800" b="0" i="1" u="none" strike="noStrike" dirty="0">
                        <a:effectLst/>
                        <a:latin typeface="Arial" panose="020B0604020202020204" pitchFamily="34" charset="0"/>
                      </a:endParaRPr>
                    </a:p>
                  </a:txBody>
                  <a:tcPr marL="7477" marR="7477" marT="7477" marB="0" anchor="b"/>
                </a:tc>
              </a:tr>
              <a:tr h="505390">
                <a:tc>
                  <a:txBody>
                    <a:bodyPr/>
                    <a:lstStyle/>
                    <a:p>
                      <a:pPr algn="l" fontAlgn="b"/>
                      <a:r>
                        <a:rPr lang="en-US" sz="1800" u="none" strike="noStrike" dirty="0">
                          <a:effectLst/>
                        </a:rPr>
                        <a:t>Use self-chosen verbs and noun-phrases, there is no requirement to take verbs from the left column for instance.</a:t>
                      </a:r>
                      <a:endParaRPr lang="en-US" sz="1800" b="0" i="0" u="none" strike="noStrike" dirty="0">
                        <a:effectLst/>
                        <a:latin typeface="Arial" panose="020B0604020202020204" pitchFamily="34" charset="0"/>
                      </a:endParaRPr>
                    </a:p>
                  </a:txBody>
                  <a:tcPr marL="7477" marR="7477" marT="7477" marB="0" anchor="b"/>
                </a:tc>
              </a:tr>
              <a:tr h="256093">
                <a:tc>
                  <a:txBody>
                    <a:bodyPr/>
                    <a:lstStyle/>
                    <a:p>
                      <a:pPr algn="l" fontAlgn="b"/>
                      <a:endParaRPr lang="tr-TR" sz="1800" b="0" i="0" u="none" strike="noStrike" dirty="0">
                        <a:effectLst/>
                        <a:latin typeface="Arial" panose="020B0604020202020204" pitchFamily="34" charset="0"/>
                      </a:endParaRPr>
                    </a:p>
                  </a:txBody>
                  <a:tcPr marL="7477" marR="7477" marT="7477" marB="0" anchor="b"/>
                </a:tc>
              </a:tr>
              <a:tr h="306705">
                <a:tc>
                  <a:txBody>
                    <a:bodyPr/>
                    <a:lstStyle/>
                    <a:p>
                      <a:pPr algn="l" fontAlgn="b"/>
                      <a:r>
                        <a:rPr lang="en-US" sz="1800" u="none" strike="noStrike">
                          <a:effectLst/>
                        </a:rPr>
                        <a:t>Step 2: classify the self formulated goals: find out where they fit in the table.</a:t>
                      </a:r>
                      <a:endParaRPr lang="en-US" sz="1800" b="0" i="1" u="none" strike="noStrike">
                        <a:effectLst/>
                        <a:latin typeface="Arial" panose="020B0604020202020204" pitchFamily="34" charset="0"/>
                      </a:endParaRPr>
                    </a:p>
                  </a:txBody>
                  <a:tcPr marL="7477" marR="7477" marT="7477" marB="0" anchor="b"/>
                </a:tc>
              </a:tr>
              <a:tr h="256093">
                <a:tc>
                  <a:txBody>
                    <a:bodyPr/>
                    <a:lstStyle/>
                    <a:p>
                      <a:pPr algn="l" fontAlgn="b"/>
                      <a:r>
                        <a:rPr lang="en-US" sz="1800" u="none" strike="noStrike">
                          <a:effectLst/>
                        </a:rPr>
                        <a:t>Aim: find out: how ambitious, how varied are your goals?</a:t>
                      </a:r>
                      <a:endParaRPr lang="en-US" sz="1800" b="0" i="0" u="none" strike="noStrike">
                        <a:effectLst/>
                        <a:latin typeface="Arial" panose="020B0604020202020204" pitchFamily="34" charset="0"/>
                      </a:endParaRPr>
                    </a:p>
                  </a:txBody>
                  <a:tcPr marL="7477" marR="7477" marT="7477" marB="0" anchor="b"/>
                </a:tc>
              </a:tr>
              <a:tr h="306705">
                <a:tc>
                  <a:txBody>
                    <a:bodyPr/>
                    <a:lstStyle/>
                    <a:p>
                      <a:pPr algn="l" fontAlgn="b"/>
                      <a:r>
                        <a:rPr lang="en-US" sz="1800" u="none" strike="noStrike" dirty="0">
                          <a:effectLst/>
                        </a:rPr>
                        <a:t>Remembering is the least ambitious, but all the rest is built on it, of course!</a:t>
                      </a:r>
                      <a:endParaRPr lang="en-US" sz="1800" b="0" i="0" u="none" strike="noStrike" dirty="0">
                        <a:effectLst/>
                        <a:latin typeface="Arial" panose="020B0604020202020204" pitchFamily="34" charset="0"/>
                      </a:endParaRPr>
                    </a:p>
                  </a:txBody>
                  <a:tcPr marL="7477" marR="7477" marT="7477" marB="0" anchor="b"/>
                </a:tc>
              </a:tr>
            </a:tbl>
          </a:graphicData>
        </a:graphic>
      </p:graphicFrame>
      <p:pic>
        <p:nvPicPr>
          <p:cNvPr id="6" name="Picture 5"/>
          <p:cNvPicPr>
            <a:picLocks noChangeAspect="1"/>
          </p:cNvPicPr>
          <p:nvPr/>
        </p:nvPicPr>
        <p:blipFill>
          <a:blip r:embed="rId2"/>
          <a:stretch>
            <a:fillRect/>
          </a:stretch>
        </p:blipFill>
        <p:spPr>
          <a:xfrm>
            <a:off x="353672" y="1910685"/>
            <a:ext cx="11510782" cy="2297515"/>
          </a:xfrm>
          <a:prstGeom prst="rect">
            <a:avLst/>
          </a:prstGeom>
        </p:spPr>
      </p:pic>
    </p:spTree>
    <p:extLst>
      <p:ext uri="{BB962C8B-B14F-4D97-AF65-F5344CB8AC3E}">
        <p14:creationId xmlns:p14="http://schemas.microsoft.com/office/powerpoint/2010/main" val="14449506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Example: Linear Algebra</a:t>
            </a:r>
            <a:endParaRPr lang="tr-TR" dirty="0"/>
          </a:p>
        </p:txBody>
      </p:sp>
      <p:pic>
        <p:nvPicPr>
          <p:cNvPr id="6" name="Content Placeholder 3"/>
          <p:cNvPicPr>
            <a:picLocks noChangeAspect="1"/>
          </p:cNvPicPr>
          <p:nvPr/>
        </p:nvPicPr>
        <p:blipFill>
          <a:blip r:embed="rId2"/>
          <a:stretch>
            <a:fillRect/>
          </a:stretch>
        </p:blipFill>
        <p:spPr>
          <a:xfrm>
            <a:off x="377272" y="1910685"/>
            <a:ext cx="11463581" cy="3562064"/>
          </a:xfrm>
          <a:prstGeom prst="rect">
            <a:avLst/>
          </a:prstGeom>
        </p:spPr>
      </p:pic>
    </p:spTree>
    <p:extLst>
      <p:ext uri="{BB962C8B-B14F-4D97-AF65-F5344CB8AC3E}">
        <p14:creationId xmlns:p14="http://schemas.microsoft.com/office/powerpoint/2010/main" val="1132847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dirty="0" smtClean="0"/>
              <a:t>Constructive alignment</a:t>
            </a:r>
            <a:endParaRPr lang="tr-TR" dirty="0"/>
          </a:p>
        </p:txBody>
      </p:sp>
      <p:sp>
        <p:nvSpPr>
          <p:cNvPr id="7" name="Text Placeholder 6"/>
          <p:cNvSpPr>
            <a:spLocks noGrp="1"/>
          </p:cNvSpPr>
          <p:nvPr>
            <p:ph type="body" idx="1"/>
          </p:nvPr>
        </p:nvSpPr>
        <p:spPr/>
        <p:txBody>
          <a:bodyPr/>
          <a:lstStyle/>
          <a:p>
            <a:endParaRPr lang="tr-TR"/>
          </a:p>
        </p:txBody>
      </p:sp>
    </p:spTree>
    <p:extLst>
      <p:ext uri="{BB962C8B-B14F-4D97-AF65-F5344CB8AC3E}">
        <p14:creationId xmlns:p14="http://schemas.microsoft.com/office/powerpoint/2010/main" val="29619683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Assessment</a:t>
            </a:r>
            <a:endParaRPr lang="tr-TR" dirty="0"/>
          </a:p>
        </p:txBody>
      </p:sp>
      <p:sp>
        <p:nvSpPr>
          <p:cNvPr id="3" name="Content Placeholder 2"/>
          <p:cNvSpPr>
            <a:spLocks noGrp="1"/>
          </p:cNvSpPr>
          <p:nvPr>
            <p:ph idx="1"/>
          </p:nvPr>
        </p:nvSpPr>
        <p:spPr/>
        <p:txBody>
          <a:bodyPr>
            <a:normAutofit/>
          </a:bodyPr>
          <a:lstStyle/>
          <a:p>
            <a:r>
              <a:rPr lang="tr-TR" dirty="0"/>
              <a:t>Answer the following question:</a:t>
            </a:r>
          </a:p>
          <a:p>
            <a:pPr lvl="1"/>
            <a:r>
              <a:rPr lang="en-US" dirty="0"/>
              <a:t>What can your students </a:t>
            </a:r>
            <a:r>
              <a:rPr lang="en-US" b="1" i="1" dirty="0"/>
              <a:t>do </a:t>
            </a:r>
            <a:r>
              <a:rPr lang="en-US" dirty="0"/>
              <a:t>after the </a:t>
            </a:r>
            <a:r>
              <a:rPr lang="en-US" dirty="0" smtClean="0"/>
              <a:t>course</a:t>
            </a:r>
            <a:r>
              <a:rPr lang="tr-TR" dirty="0" smtClean="0"/>
              <a:t>, </a:t>
            </a:r>
            <a:r>
              <a:rPr lang="en-US" dirty="0" smtClean="0"/>
              <a:t>if </a:t>
            </a:r>
            <a:r>
              <a:rPr lang="en-US" dirty="0"/>
              <a:t>they are successful, that </a:t>
            </a:r>
            <a:r>
              <a:rPr lang="en-US" dirty="0" smtClean="0"/>
              <a:t>they</a:t>
            </a:r>
            <a:r>
              <a:rPr lang="tr-TR" dirty="0" smtClean="0"/>
              <a:t> </a:t>
            </a:r>
            <a:r>
              <a:rPr lang="en-US" dirty="0" smtClean="0"/>
              <a:t>could </a:t>
            </a:r>
            <a:r>
              <a:rPr lang="en-US" dirty="0"/>
              <a:t>not do before? Limit yourself to the </a:t>
            </a:r>
            <a:r>
              <a:rPr lang="en-US" b="1" dirty="0"/>
              <a:t>one </a:t>
            </a:r>
            <a:r>
              <a:rPr lang="en-US" dirty="0"/>
              <a:t>or </a:t>
            </a:r>
            <a:r>
              <a:rPr lang="en-US" b="1" dirty="0"/>
              <a:t>two </a:t>
            </a:r>
            <a:r>
              <a:rPr lang="en-US" dirty="0"/>
              <a:t>most important achievements</a:t>
            </a:r>
            <a:r>
              <a:rPr lang="en-US" dirty="0" smtClean="0"/>
              <a:t>.</a:t>
            </a:r>
            <a:endParaRPr lang="tr-TR" dirty="0" smtClean="0"/>
          </a:p>
          <a:p>
            <a:r>
              <a:rPr lang="tr-TR" dirty="0" smtClean="0"/>
              <a:t>The exam, project, or assessment activity should check the following:</a:t>
            </a:r>
          </a:p>
          <a:p>
            <a:pPr lvl="1"/>
            <a:r>
              <a:rPr lang="en-US" dirty="0"/>
              <a:t>Are students asked to perform the </a:t>
            </a:r>
            <a:r>
              <a:rPr lang="en-US" i="1" dirty="0"/>
              <a:t>actions </a:t>
            </a:r>
            <a:r>
              <a:rPr lang="en-US" dirty="0"/>
              <a:t>which you have mentioned in </a:t>
            </a:r>
            <a:r>
              <a:rPr lang="en-US" dirty="0" smtClean="0"/>
              <a:t>answering</a:t>
            </a:r>
            <a:r>
              <a:rPr lang="tr-TR" dirty="0" smtClean="0"/>
              <a:t> the first question?</a:t>
            </a:r>
            <a:endParaRPr lang="tr-TR" dirty="0"/>
          </a:p>
          <a:p>
            <a:pPr lvl="1"/>
            <a:r>
              <a:rPr lang="en-US" dirty="0" smtClean="0"/>
              <a:t>What </a:t>
            </a:r>
            <a:r>
              <a:rPr lang="en-US" dirty="0"/>
              <a:t>part of the </a:t>
            </a:r>
            <a:r>
              <a:rPr lang="tr-TR" dirty="0" smtClean="0"/>
              <a:t>assessment activity </a:t>
            </a:r>
            <a:r>
              <a:rPr lang="en-US" dirty="0" smtClean="0"/>
              <a:t>is </a:t>
            </a:r>
            <a:r>
              <a:rPr lang="en-US" dirty="0"/>
              <a:t>devoted to testing whether students can do those things?</a:t>
            </a:r>
          </a:p>
          <a:p>
            <a:pPr lvl="1"/>
            <a:r>
              <a:rPr lang="en-US" dirty="0" smtClean="0"/>
              <a:t>Do </a:t>
            </a:r>
            <a:r>
              <a:rPr lang="en-US" dirty="0"/>
              <a:t>these desired learning outcomes have enough weight in the </a:t>
            </a:r>
            <a:r>
              <a:rPr lang="tr-TR" dirty="0" smtClean="0"/>
              <a:t>assessment activity</a:t>
            </a:r>
            <a:r>
              <a:rPr lang="en-US" dirty="0" smtClean="0"/>
              <a:t>?</a:t>
            </a:r>
            <a:endParaRPr lang="tr-TR" dirty="0"/>
          </a:p>
        </p:txBody>
      </p:sp>
    </p:spTree>
    <p:extLst>
      <p:ext uri="{BB962C8B-B14F-4D97-AF65-F5344CB8AC3E}">
        <p14:creationId xmlns:p14="http://schemas.microsoft.com/office/powerpoint/2010/main" val="36890167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Assessment</a:t>
            </a:r>
            <a:endParaRPr lang="tr-TR" dirty="0"/>
          </a:p>
        </p:txBody>
      </p:sp>
      <p:sp>
        <p:nvSpPr>
          <p:cNvPr id="3" name="Content Placeholder 2"/>
          <p:cNvSpPr>
            <a:spLocks noGrp="1"/>
          </p:cNvSpPr>
          <p:nvPr>
            <p:ph idx="1"/>
          </p:nvPr>
        </p:nvSpPr>
        <p:spPr/>
        <p:txBody>
          <a:bodyPr/>
          <a:lstStyle/>
          <a:p>
            <a:pPr marL="0" indent="0">
              <a:buNone/>
            </a:pPr>
            <a:r>
              <a:rPr lang="tr-TR" dirty="0" smtClean="0"/>
              <a:t>The teaching activity can also be probed similarly:</a:t>
            </a:r>
          </a:p>
          <a:p>
            <a:pPr lvl="1"/>
            <a:r>
              <a:rPr lang="en-US" dirty="0"/>
              <a:t>At what moment during the course are students performing the actions which </a:t>
            </a:r>
            <a:r>
              <a:rPr lang="en-US" dirty="0" smtClean="0"/>
              <a:t>you</a:t>
            </a:r>
            <a:r>
              <a:rPr lang="tr-TR" dirty="0" smtClean="0"/>
              <a:t> have </a:t>
            </a:r>
            <a:r>
              <a:rPr lang="tr-TR" dirty="0"/>
              <a:t>mentioned in </a:t>
            </a:r>
            <a:r>
              <a:rPr lang="tr-TR" dirty="0" smtClean="0"/>
              <a:t>answering the first question?</a:t>
            </a:r>
          </a:p>
          <a:p>
            <a:pPr lvl="1"/>
            <a:r>
              <a:rPr lang="en-US" dirty="0"/>
              <a:t>What part of the students’ assignments is devoted to learning to perform </a:t>
            </a:r>
            <a:r>
              <a:rPr lang="en-US" dirty="0" smtClean="0"/>
              <a:t>these</a:t>
            </a:r>
            <a:r>
              <a:rPr lang="tr-TR" dirty="0" smtClean="0"/>
              <a:t> actions</a:t>
            </a:r>
            <a:r>
              <a:rPr lang="tr-TR" dirty="0"/>
              <a:t>?</a:t>
            </a:r>
          </a:p>
          <a:p>
            <a:pPr lvl="1"/>
            <a:r>
              <a:rPr lang="en-US" dirty="0" smtClean="0"/>
              <a:t>Do </a:t>
            </a:r>
            <a:r>
              <a:rPr lang="en-US" dirty="0"/>
              <a:t>these desired learning outcomes have enough weight during the course?</a:t>
            </a:r>
            <a:endParaRPr lang="tr-TR" dirty="0"/>
          </a:p>
        </p:txBody>
      </p:sp>
    </p:spTree>
    <p:extLst>
      <p:ext uri="{BB962C8B-B14F-4D97-AF65-F5344CB8AC3E}">
        <p14:creationId xmlns:p14="http://schemas.microsoft.com/office/powerpoint/2010/main" val="29174590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Planning a single lecture</a:t>
            </a:r>
            <a:endParaRPr lang="tr-TR" dirty="0"/>
          </a:p>
        </p:txBody>
      </p:sp>
      <p:sp>
        <p:nvSpPr>
          <p:cNvPr id="3" name="Content Placeholder 2"/>
          <p:cNvSpPr>
            <a:spLocks noGrp="1"/>
          </p:cNvSpPr>
          <p:nvPr>
            <p:ph idx="1"/>
          </p:nvPr>
        </p:nvSpPr>
        <p:spPr/>
        <p:txBody>
          <a:bodyPr/>
          <a:lstStyle/>
          <a:p>
            <a:r>
              <a:rPr lang="tr-TR" dirty="0" smtClean="0"/>
              <a:t>Think about «phases» in the lecture; in each phase you will have a teaching activity, which will have one main purpose (which you have planned ahead)</a:t>
            </a:r>
          </a:p>
          <a:p>
            <a:r>
              <a:rPr lang="tr-TR" dirty="0" smtClean="0"/>
              <a:t>Take into account:</a:t>
            </a:r>
          </a:p>
          <a:p>
            <a:pPr lvl="1"/>
            <a:r>
              <a:rPr lang="tr-TR" dirty="0" smtClean="0"/>
              <a:t>Starting point</a:t>
            </a:r>
          </a:p>
          <a:p>
            <a:pPr lvl="1"/>
            <a:r>
              <a:rPr lang="tr-TR" dirty="0" smtClean="0"/>
              <a:t>Teaching aims</a:t>
            </a:r>
          </a:p>
          <a:p>
            <a:pPr lvl="1"/>
            <a:r>
              <a:rPr lang="tr-TR" dirty="0" smtClean="0"/>
              <a:t>Materials</a:t>
            </a:r>
          </a:p>
          <a:p>
            <a:pPr lvl="1"/>
            <a:r>
              <a:rPr lang="tr-TR" dirty="0" smtClean="0"/>
              <a:t>Questions to activate the students</a:t>
            </a:r>
          </a:p>
          <a:p>
            <a:pPr lvl="1"/>
            <a:r>
              <a:rPr lang="tr-TR" dirty="0" smtClean="0"/>
              <a:t>List of student and teacher activities, their timing, and assessment</a:t>
            </a:r>
            <a:endParaRPr lang="tr-TR" dirty="0"/>
          </a:p>
        </p:txBody>
      </p:sp>
    </p:spTree>
    <p:extLst>
      <p:ext uri="{BB962C8B-B14F-4D97-AF65-F5344CB8AC3E}">
        <p14:creationId xmlns:p14="http://schemas.microsoft.com/office/powerpoint/2010/main" val="14723897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Sample teaching plan</a:t>
            </a:r>
            <a:endParaRPr lang="tr-TR" dirty="0"/>
          </a:p>
        </p:txBody>
      </p:sp>
      <p:pic>
        <p:nvPicPr>
          <p:cNvPr id="4" name="Content Placeholder 3"/>
          <p:cNvPicPr>
            <a:picLocks noGrp="1" noChangeAspect="1"/>
          </p:cNvPicPr>
          <p:nvPr>
            <p:ph idx="1"/>
          </p:nvPr>
        </p:nvPicPr>
        <p:blipFill>
          <a:blip r:embed="rId2"/>
          <a:stretch>
            <a:fillRect/>
          </a:stretch>
        </p:blipFill>
        <p:spPr>
          <a:xfrm>
            <a:off x="1216887" y="1690688"/>
            <a:ext cx="10136913" cy="4248943"/>
          </a:xfrm>
          <a:prstGeom prst="rect">
            <a:avLst/>
          </a:prstGeom>
        </p:spPr>
      </p:pic>
      <p:pic>
        <p:nvPicPr>
          <p:cNvPr id="5" name="Picture 4"/>
          <p:cNvPicPr>
            <a:picLocks noChangeAspect="1"/>
          </p:cNvPicPr>
          <p:nvPr/>
        </p:nvPicPr>
        <p:blipFill>
          <a:blip r:embed="rId3"/>
          <a:stretch>
            <a:fillRect/>
          </a:stretch>
        </p:blipFill>
        <p:spPr>
          <a:xfrm>
            <a:off x="1641712" y="6092824"/>
            <a:ext cx="3886200" cy="219075"/>
          </a:xfrm>
          <a:prstGeom prst="rect">
            <a:avLst/>
          </a:prstGeom>
        </p:spPr>
      </p:pic>
    </p:spTree>
    <p:extLst>
      <p:ext uri="{BB962C8B-B14F-4D97-AF65-F5344CB8AC3E}">
        <p14:creationId xmlns:p14="http://schemas.microsoft.com/office/powerpoint/2010/main" val="13991610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Sample teaching plan</a:t>
            </a:r>
            <a:endParaRPr lang="tr-TR" dirty="0"/>
          </a:p>
        </p:txBody>
      </p:sp>
      <p:pic>
        <p:nvPicPr>
          <p:cNvPr id="5" name="Picture 4"/>
          <p:cNvPicPr>
            <a:picLocks noChangeAspect="1"/>
          </p:cNvPicPr>
          <p:nvPr/>
        </p:nvPicPr>
        <p:blipFill>
          <a:blip r:embed="rId2"/>
          <a:stretch>
            <a:fillRect/>
          </a:stretch>
        </p:blipFill>
        <p:spPr>
          <a:xfrm>
            <a:off x="838200" y="1690688"/>
            <a:ext cx="10265131" cy="3508611"/>
          </a:xfrm>
          <a:prstGeom prst="rect">
            <a:avLst/>
          </a:prstGeom>
        </p:spPr>
      </p:pic>
    </p:spTree>
    <p:extLst>
      <p:ext uri="{BB962C8B-B14F-4D97-AF65-F5344CB8AC3E}">
        <p14:creationId xmlns:p14="http://schemas.microsoft.com/office/powerpoint/2010/main" val="358324368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5937" y="500061"/>
            <a:ext cx="2669275" cy="1325563"/>
          </a:xfrm>
        </p:spPr>
        <p:txBody>
          <a:bodyPr>
            <a:normAutofit fontScale="90000"/>
          </a:bodyPr>
          <a:lstStyle/>
          <a:p>
            <a:r>
              <a:rPr lang="tr-TR" dirty="0" smtClean="0"/>
              <a:t>Sample teaching plan</a:t>
            </a:r>
            <a:endParaRPr lang="tr-TR" dirty="0"/>
          </a:p>
        </p:txBody>
      </p:sp>
      <p:pic>
        <p:nvPicPr>
          <p:cNvPr id="4" name="Content Placeholder 3"/>
          <p:cNvPicPr>
            <a:picLocks noGrp="1" noChangeAspect="1"/>
          </p:cNvPicPr>
          <p:nvPr>
            <p:ph idx="1"/>
          </p:nvPr>
        </p:nvPicPr>
        <p:blipFill>
          <a:blip r:embed="rId2"/>
          <a:stretch>
            <a:fillRect/>
          </a:stretch>
        </p:blipFill>
        <p:spPr>
          <a:xfrm>
            <a:off x="2556735" y="210137"/>
            <a:ext cx="8689020" cy="6523676"/>
          </a:xfrm>
          <a:prstGeom prst="rect">
            <a:avLst/>
          </a:prstGeom>
        </p:spPr>
      </p:pic>
    </p:spTree>
    <p:extLst>
      <p:ext uri="{BB962C8B-B14F-4D97-AF65-F5344CB8AC3E}">
        <p14:creationId xmlns:p14="http://schemas.microsoft.com/office/powerpoint/2010/main" val="9234002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Elements of style</a:t>
            </a:r>
            <a:endParaRPr lang="tr-TR" dirty="0"/>
          </a:p>
        </p:txBody>
      </p:sp>
      <p:sp>
        <p:nvSpPr>
          <p:cNvPr id="5" name="Text Placeholder 4"/>
          <p:cNvSpPr>
            <a:spLocks noGrp="1"/>
          </p:cNvSpPr>
          <p:nvPr>
            <p:ph type="body" idx="1"/>
          </p:nvPr>
        </p:nvSpPr>
        <p:spPr/>
        <p:txBody>
          <a:bodyPr/>
          <a:lstStyle/>
          <a:p>
            <a:endParaRPr lang="tr-TR"/>
          </a:p>
        </p:txBody>
      </p:sp>
    </p:spTree>
    <p:extLst>
      <p:ext uri="{BB962C8B-B14F-4D97-AF65-F5344CB8AC3E}">
        <p14:creationId xmlns:p14="http://schemas.microsoft.com/office/powerpoint/2010/main" val="190936529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Elements of style</a:t>
            </a:r>
            <a:endParaRPr lang="tr-TR" dirty="0"/>
          </a:p>
        </p:txBody>
      </p:sp>
      <p:sp>
        <p:nvSpPr>
          <p:cNvPr id="5" name="Content Placeholder 4"/>
          <p:cNvSpPr>
            <a:spLocks noGrp="1"/>
          </p:cNvSpPr>
          <p:nvPr>
            <p:ph idx="1"/>
          </p:nvPr>
        </p:nvSpPr>
        <p:spPr>
          <a:xfrm>
            <a:off x="838200" y="1825624"/>
            <a:ext cx="10515600" cy="4788117"/>
          </a:xfrm>
        </p:spPr>
        <p:txBody>
          <a:bodyPr>
            <a:normAutofit fontScale="92500" lnSpcReduction="10000"/>
          </a:bodyPr>
          <a:lstStyle/>
          <a:p>
            <a:r>
              <a:rPr lang="tr-TR" dirty="0" smtClean="0"/>
              <a:t>Teaching in class is all about COMMUNICATION! All social signals are relevant, use them well. </a:t>
            </a:r>
          </a:p>
          <a:p>
            <a:r>
              <a:rPr lang="tr-TR" dirty="0" smtClean="0"/>
              <a:t>Your aim is to give an AUDIENCE FOCUSED lecture.</a:t>
            </a:r>
          </a:p>
          <a:p>
            <a:r>
              <a:rPr lang="tr-TR" dirty="0" smtClean="0"/>
              <a:t>Your stance is important. Always face the class, turn your back as little as possible. If you are using Powerpoint, never turn your face to your presented material. Always let them see your face clearly when you are speaking.</a:t>
            </a:r>
          </a:p>
          <a:p>
            <a:r>
              <a:rPr lang="tr-TR" dirty="0" smtClean="0"/>
              <a:t>Speak in a clear and loud voice. Always think of the person in the far back, and speak to them (voice projection: you can train this).</a:t>
            </a:r>
          </a:p>
          <a:p>
            <a:r>
              <a:rPr lang="tr-TR" dirty="0" smtClean="0"/>
              <a:t>Make sure you don’t appear shy or unsure of yourself.</a:t>
            </a:r>
          </a:p>
          <a:p>
            <a:r>
              <a:rPr lang="tr-TR" dirty="0" smtClean="0"/>
              <a:t>Use the </a:t>
            </a:r>
            <a:r>
              <a:rPr lang="tr-TR" dirty="0" smtClean="0"/>
              <a:t>space in front of the board, </a:t>
            </a:r>
            <a:r>
              <a:rPr lang="tr-TR" dirty="0" smtClean="0"/>
              <a:t>fill the </a:t>
            </a:r>
            <a:r>
              <a:rPr lang="tr-TR" dirty="0" smtClean="0"/>
              <a:t>space with movement and gestures.</a:t>
            </a:r>
            <a:endParaRPr lang="tr-TR" dirty="0" smtClean="0"/>
          </a:p>
        </p:txBody>
      </p:sp>
    </p:spTree>
    <p:extLst>
      <p:ext uri="{BB962C8B-B14F-4D97-AF65-F5344CB8AC3E}">
        <p14:creationId xmlns:p14="http://schemas.microsoft.com/office/powerpoint/2010/main" val="5894526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Elements of style</a:t>
            </a:r>
            <a:endParaRPr lang="tr-TR" dirty="0"/>
          </a:p>
        </p:txBody>
      </p:sp>
      <p:sp>
        <p:nvSpPr>
          <p:cNvPr id="3" name="Content Placeholder 2"/>
          <p:cNvSpPr>
            <a:spLocks noGrp="1"/>
          </p:cNvSpPr>
          <p:nvPr>
            <p:ph idx="1"/>
          </p:nvPr>
        </p:nvSpPr>
        <p:spPr/>
        <p:txBody>
          <a:bodyPr>
            <a:normAutofit lnSpcReduction="10000"/>
          </a:bodyPr>
          <a:lstStyle/>
          <a:p>
            <a:r>
              <a:rPr lang="tr-TR" dirty="0" smtClean="0"/>
              <a:t>Keep eye-contact with students. All of them (not at the same time, obviously)</a:t>
            </a:r>
          </a:p>
          <a:p>
            <a:r>
              <a:rPr lang="tr-TR" dirty="0" smtClean="0"/>
              <a:t>If you think the students are looking blank, you are probably correct:</a:t>
            </a:r>
          </a:p>
          <a:p>
            <a:pPr lvl="1"/>
            <a:r>
              <a:rPr lang="tr-TR" dirty="0" smtClean="0"/>
              <a:t>Ask a question to check whether they are still with you or not (don’t let the people in the front answer)</a:t>
            </a:r>
          </a:p>
          <a:p>
            <a:pPr lvl="1"/>
            <a:r>
              <a:rPr lang="tr-TR" dirty="0" smtClean="0"/>
              <a:t>Do an interactive activity to see it for yourself</a:t>
            </a:r>
          </a:p>
          <a:p>
            <a:pPr lvl="1"/>
            <a:r>
              <a:rPr lang="tr-TR" dirty="0" smtClean="0"/>
              <a:t>Tell a joke  </a:t>
            </a:r>
          </a:p>
          <a:p>
            <a:r>
              <a:rPr lang="tr-TR" dirty="0" smtClean="0"/>
              <a:t>If you know the names of students, use them. Learning the names is a big plus (but difficult)</a:t>
            </a:r>
          </a:p>
          <a:p>
            <a:r>
              <a:rPr lang="tr-TR" dirty="0" smtClean="0"/>
              <a:t>There are ways of making students speak: Gaze scanning and waiting, open hand scanning, prolonged eye contact, direct addressing</a:t>
            </a:r>
          </a:p>
          <a:p>
            <a:endParaRPr lang="tr-TR" dirty="0"/>
          </a:p>
        </p:txBody>
      </p:sp>
    </p:spTree>
    <p:extLst>
      <p:ext uri="{BB962C8B-B14F-4D97-AF65-F5344CB8AC3E}">
        <p14:creationId xmlns:p14="http://schemas.microsoft.com/office/powerpoint/2010/main" val="6550522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Elements of style</a:t>
            </a:r>
            <a:endParaRPr lang="tr-TR" dirty="0"/>
          </a:p>
        </p:txBody>
      </p:sp>
      <p:sp>
        <p:nvSpPr>
          <p:cNvPr id="3" name="Content Placeholder 2"/>
          <p:cNvSpPr>
            <a:spLocks noGrp="1"/>
          </p:cNvSpPr>
          <p:nvPr>
            <p:ph idx="1"/>
          </p:nvPr>
        </p:nvSpPr>
        <p:spPr/>
        <p:txBody>
          <a:bodyPr>
            <a:normAutofit lnSpcReduction="10000"/>
          </a:bodyPr>
          <a:lstStyle/>
          <a:p>
            <a:r>
              <a:rPr lang="tr-TR" dirty="0" smtClean="0"/>
              <a:t>Have a solid «opening» of the lecture. Always prepare the opening carefully!</a:t>
            </a:r>
          </a:p>
          <a:p>
            <a:r>
              <a:rPr lang="tr-TR" dirty="0" smtClean="0"/>
              <a:t>Make sure you explain the purpose of activities, examples, etc. clearly before you introduce them. (Assume there is a student who just woke up)</a:t>
            </a:r>
          </a:p>
          <a:p>
            <a:pPr lvl="1"/>
            <a:r>
              <a:rPr lang="tr-TR" dirty="0" smtClean="0"/>
              <a:t>People learn by association. Tell them why they need a particular material before lecturing about it. This will make them associate it with existing knowledge, and then you will get more questions, more engagement, and more retention.</a:t>
            </a:r>
          </a:p>
          <a:p>
            <a:r>
              <a:rPr lang="tr-TR" dirty="0" smtClean="0"/>
              <a:t>Do not be afraid to repeat material, remind the students of basic stuff, if this can be done quickly.</a:t>
            </a:r>
          </a:p>
        </p:txBody>
      </p:sp>
    </p:spTree>
    <p:extLst>
      <p:ext uri="{BB962C8B-B14F-4D97-AF65-F5344CB8AC3E}">
        <p14:creationId xmlns:p14="http://schemas.microsoft.com/office/powerpoint/2010/main" val="3514203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Student orientation and engagement</a:t>
            </a:r>
            <a:endParaRPr lang="tr-TR" dirty="0"/>
          </a:p>
        </p:txBody>
      </p:sp>
      <p:sp>
        <p:nvSpPr>
          <p:cNvPr id="7" name="Content Placeholder 6"/>
          <p:cNvSpPr>
            <a:spLocks noGrp="1"/>
          </p:cNvSpPr>
          <p:nvPr>
            <p:ph idx="1"/>
          </p:nvPr>
        </p:nvSpPr>
        <p:spPr>
          <a:xfrm>
            <a:off x="838200" y="1825625"/>
            <a:ext cx="3934216" cy="4351338"/>
          </a:xfrm>
        </p:spPr>
        <p:txBody>
          <a:bodyPr/>
          <a:lstStyle/>
          <a:p>
            <a:r>
              <a:rPr lang="tr-TR" dirty="0" smtClean="0"/>
              <a:t>Three factors of student learning:</a:t>
            </a:r>
          </a:p>
          <a:p>
            <a:pPr lvl="1"/>
            <a:r>
              <a:rPr lang="tr-TR" dirty="0" smtClean="0"/>
              <a:t>Level of engagement</a:t>
            </a:r>
          </a:p>
          <a:p>
            <a:pPr lvl="1"/>
            <a:r>
              <a:rPr lang="tr-TR" dirty="0" smtClean="0"/>
              <a:t>Teaching method</a:t>
            </a:r>
          </a:p>
          <a:p>
            <a:pPr lvl="1"/>
            <a:r>
              <a:rPr lang="tr-TR" dirty="0" smtClean="0"/>
              <a:t>Student’s intrinsic factors</a:t>
            </a:r>
            <a:endParaRPr lang="tr-TR" dirty="0" smtClean="0"/>
          </a:p>
          <a:p>
            <a:endParaRPr lang="tr-TR" dirty="0"/>
          </a:p>
        </p:txBody>
      </p:sp>
      <p:pic>
        <p:nvPicPr>
          <p:cNvPr id="8" name="Picture 7" descr="quality learn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4612" y="1690688"/>
            <a:ext cx="5216417" cy="441696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30293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Elements of style</a:t>
            </a:r>
            <a:endParaRPr lang="tr-TR" dirty="0"/>
          </a:p>
        </p:txBody>
      </p:sp>
      <p:sp>
        <p:nvSpPr>
          <p:cNvPr id="3" name="Content Placeholder 2"/>
          <p:cNvSpPr>
            <a:spLocks noGrp="1"/>
          </p:cNvSpPr>
          <p:nvPr>
            <p:ph idx="1"/>
          </p:nvPr>
        </p:nvSpPr>
        <p:spPr/>
        <p:txBody>
          <a:bodyPr/>
          <a:lstStyle/>
          <a:p>
            <a:r>
              <a:rPr lang="tr-TR" dirty="0" smtClean="0"/>
              <a:t>Be somewhat flexible about your teaching plan, especially if you feel that one phase did not succeed, and others depend on it.</a:t>
            </a:r>
          </a:p>
          <a:p>
            <a:pPr lvl="1"/>
            <a:r>
              <a:rPr lang="tr-TR" dirty="0" smtClean="0"/>
              <a:t>Keep in mind about depth being more important than breadth. If a topic is not understood, you may need to devote more time to it.</a:t>
            </a:r>
          </a:p>
          <a:p>
            <a:r>
              <a:rPr lang="tr-TR" dirty="0" smtClean="0"/>
              <a:t>Get physically close to the students. </a:t>
            </a:r>
          </a:p>
          <a:p>
            <a:pPr lvl="1"/>
            <a:r>
              <a:rPr lang="tr-TR" dirty="0" smtClean="0"/>
              <a:t>The «socio-consultive zone» of interaction is 1.2 to 2.0 meters. Students in the back of the class are in the «public zone». Get them back into the socio-consultive zone. Give a small assignment, walk around and give individual feedback. Allow them to ask questions. If you realize that a question is relevant for all, go back to the board, and tell the class about that.</a:t>
            </a:r>
          </a:p>
          <a:p>
            <a:pPr lvl="1"/>
            <a:endParaRPr lang="tr-TR" dirty="0" smtClean="0"/>
          </a:p>
          <a:p>
            <a:pPr lvl="1"/>
            <a:endParaRPr lang="tr-TR" dirty="0" smtClean="0"/>
          </a:p>
          <a:p>
            <a:endParaRPr lang="tr-TR" dirty="0"/>
          </a:p>
        </p:txBody>
      </p:sp>
    </p:spTree>
    <p:extLst>
      <p:ext uri="{BB962C8B-B14F-4D97-AF65-F5344CB8AC3E}">
        <p14:creationId xmlns:p14="http://schemas.microsoft.com/office/powerpoint/2010/main" val="71450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TA presentations and feedback</a:t>
            </a:r>
            <a:endParaRPr lang="tr-TR" dirty="0"/>
          </a:p>
        </p:txBody>
      </p:sp>
      <p:sp>
        <p:nvSpPr>
          <p:cNvPr id="5" name="Text Placeholder 4"/>
          <p:cNvSpPr>
            <a:spLocks noGrp="1"/>
          </p:cNvSpPr>
          <p:nvPr>
            <p:ph type="body" idx="1"/>
          </p:nvPr>
        </p:nvSpPr>
        <p:spPr/>
        <p:txBody>
          <a:bodyPr/>
          <a:lstStyle/>
          <a:p>
            <a:endParaRPr lang="tr-TR"/>
          </a:p>
        </p:txBody>
      </p:sp>
    </p:spTree>
    <p:extLst>
      <p:ext uri="{BB962C8B-B14F-4D97-AF65-F5344CB8AC3E}">
        <p14:creationId xmlns:p14="http://schemas.microsoft.com/office/powerpoint/2010/main" val="40659058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Assessment</a:t>
            </a:r>
            <a:endParaRPr lang="tr-TR" dirty="0"/>
          </a:p>
        </p:txBody>
      </p:sp>
      <p:sp>
        <p:nvSpPr>
          <p:cNvPr id="5" name="Content Placeholder 4"/>
          <p:cNvSpPr>
            <a:spLocks noGrp="1"/>
          </p:cNvSpPr>
          <p:nvPr>
            <p:ph idx="1"/>
          </p:nvPr>
        </p:nvSpPr>
        <p:spPr/>
        <p:txBody>
          <a:bodyPr/>
          <a:lstStyle/>
          <a:p>
            <a:r>
              <a:rPr lang="tr-TR" dirty="0" smtClean="0"/>
              <a:t>While watching the presenter, pay attention to:</a:t>
            </a:r>
          </a:p>
          <a:p>
            <a:pPr lvl="1"/>
            <a:r>
              <a:rPr lang="tr-TR" dirty="0" smtClean="0"/>
              <a:t>What takes our attention most? </a:t>
            </a:r>
          </a:p>
          <a:p>
            <a:pPr lvl="1"/>
            <a:r>
              <a:rPr lang="tr-TR" dirty="0" smtClean="0"/>
              <a:t>How is the stance, eye-contact, sound and clarity, writing size (if applicable)</a:t>
            </a:r>
          </a:p>
          <a:p>
            <a:pPr lvl="1"/>
            <a:r>
              <a:rPr lang="tr-TR" dirty="0" smtClean="0"/>
              <a:t>Is the presenter activating the students?</a:t>
            </a:r>
          </a:p>
          <a:p>
            <a:pPr lvl="1"/>
            <a:r>
              <a:rPr lang="tr-TR" dirty="0" smtClean="0"/>
              <a:t>What are the strengths? Points of improvement?</a:t>
            </a:r>
          </a:p>
          <a:p>
            <a:r>
              <a:rPr lang="tr-TR" dirty="0" smtClean="0"/>
              <a:t>Feedback is VERY important. Find yourself a feedback buddy, go to each others teaching sessions, and then provide (preferably written) feedback. Start with strengths, continue with points of improvements... </a:t>
            </a:r>
          </a:p>
          <a:p>
            <a:pPr lvl="1"/>
            <a:endParaRPr lang="tr-TR" dirty="0"/>
          </a:p>
        </p:txBody>
      </p:sp>
    </p:spTree>
    <p:extLst>
      <p:ext uri="{BB962C8B-B14F-4D97-AF65-F5344CB8AC3E}">
        <p14:creationId xmlns:p14="http://schemas.microsoft.com/office/powerpoint/2010/main" val="4121010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tr-TR" dirty="0" smtClean="0"/>
              <a:t>Q &amp; A</a:t>
            </a:r>
            <a:endParaRPr lang="tr-TR" dirty="0"/>
          </a:p>
        </p:txBody>
      </p:sp>
      <p:sp>
        <p:nvSpPr>
          <p:cNvPr id="5" name="Text Placeholder 4"/>
          <p:cNvSpPr>
            <a:spLocks noGrp="1"/>
          </p:cNvSpPr>
          <p:nvPr>
            <p:ph type="body" idx="1"/>
          </p:nvPr>
        </p:nvSpPr>
        <p:spPr/>
        <p:txBody>
          <a:bodyPr/>
          <a:lstStyle/>
          <a:p>
            <a:endParaRPr lang="tr-TR"/>
          </a:p>
        </p:txBody>
      </p:sp>
    </p:spTree>
    <p:extLst>
      <p:ext uri="{BB962C8B-B14F-4D97-AF65-F5344CB8AC3E}">
        <p14:creationId xmlns:p14="http://schemas.microsoft.com/office/powerpoint/2010/main" val="1568741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defRPr/>
            </a:pPr>
            <a:r>
              <a:rPr lang="nl-NL" dirty="0" err="1" smtClean="0"/>
              <a:t>Learning</a:t>
            </a:r>
            <a:endParaRPr lang="nl-NL" dirty="0"/>
          </a:p>
        </p:txBody>
      </p:sp>
      <p:grpSp>
        <p:nvGrpSpPr>
          <p:cNvPr id="2" name="Group 1"/>
          <p:cNvGrpSpPr/>
          <p:nvPr/>
        </p:nvGrpSpPr>
        <p:grpSpPr>
          <a:xfrm>
            <a:off x="1595437" y="2076709"/>
            <a:ext cx="9001125" cy="5500688"/>
            <a:chOff x="1595439" y="1285876"/>
            <a:chExt cx="9001125" cy="5500688"/>
          </a:xfrm>
        </p:grpSpPr>
        <p:sp>
          <p:nvSpPr>
            <p:cNvPr id="16387" name="Rectangle 3"/>
            <p:cNvSpPr>
              <a:spLocks noChangeArrowheads="1"/>
            </p:cNvSpPr>
            <p:nvPr/>
          </p:nvSpPr>
          <p:spPr bwMode="auto">
            <a:xfrm>
              <a:off x="1595439" y="6510339"/>
              <a:ext cx="1931987"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Lucida Sans Unicode" panose="020B0602030504020204" pitchFamily="34" charset="0"/>
                </a:defRPr>
              </a:lvl1pPr>
              <a:lvl2pPr marL="742950" indent="-285750">
                <a:defRPr>
                  <a:solidFill>
                    <a:schemeClr val="tx1"/>
                  </a:solidFill>
                  <a:latin typeface="Lucida Sans Unicode" panose="020B0602030504020204" pitchFamily="34" charset="0"/>
                </a:defRPr>
              </a:lvl2pPr>
              <a:lvl3pPr marL="1143000" indent="-228600">
                <a:defRPr>
                  <a:solidFill>
                    <a:schemeClr val="tx1"/>
                  </a:solidFill>
                  <a:latin typeface="Lucida Sans Unicode" panose="020B0602030504020204" pitchFamily="34" charset="0"/>
                </a:defRPr>
              </a:lvl3pPr>
              <a:lvl4pPr marL="1600200" indent="-228600">
                <a:defRPr>
                  <a:solidFill>
                    <a:schemeClr val="tx1"/>
                  </a:solidFill>
                  <a:latin typeface="Lucida Sans Unicode" panose="020B0602030504020204" pitchFamily="34" charset="0"/>
                </a:defRPr>
              </a:lvl4pPr>
              <a:lvl5pPr marL="2057400" indent="-228600">
                <a:defRPr>
                  <a:solidFill>
                    <a:schemeClr val="tx1"/>
                  </a:solidFill>
                  <a:latin typeface="Lucida Sans Unicode" panose="020B0602030504020204" pitchFamily="34" charset="0"/>
                </a:defRPr>
              </a:lvl5pPr>
              <a:lvl6pPr marL="2514600" indent="-228600" fontAlgn="base">
                <a:spcBef>
                  <a:spcPct val="0"/>
                </a:spcBef>
                <a:spcAft>
                  <a:spcPct val="0"/>
                </a:spcAft>
                <a:defRPr>
                  <a:solidFill>
                    <a:schemeClr val="tx1"/>
                  </a:solidFill>
                  <a:latin typeface="Lucida Sans Unicode" panose="020B0602030504020204" pitchFamily="34" charset="0"/>
                </a:defRPr>
              </a:lvl6pPr>
              <a:lvl7pPr marL="2971800" indent="-228600" fontAlgn="base">
                <a:spcBef>
                  <a:spcPct val="0"/>
                </a:spcBef>
                <a:spcAft>
                  <a:spcPct val="0"/>
                </a:spcAft>
                <a:defRPr>
                  <a:solidFill>
                    <a:schemeClr val="tx1"/>
                  </a:solidFill>
                  <a:latin typeface="Lucida Sans Unicode" panose="020B0602030504020204" pitchFamily="34" charset="0"/>
                </a:defRPr>
              </a:lvl7pPr>
              <a:lvl8pPr marL="3429000" indent="-228600" fontAlgn="base">
                <a:spcBef>
                  <a:spcPct val="0"/>
                </a:spcBef>
                <a:spcAft>
                  <a:spcPct val="0"/>
                </a:spcAft>
                <a:defRPr>
                  <a:solidFill>
                    <a:schemeClr val="tx1"/>
                  </a:solidFill>
                  <a:latin typeface="Lucida Sans Unicode" panose="020B0602030504020204" pitchFamily="34" charset="0"/>
                </a:defRPr>
              </a:lvl8pPr>
              <a:lvl9pPr marL="3886200" indent="-228600" fontAlgn="base">
                <a:spcBef>
                  <a:spcPct val="0"/>
                </a:spcBef>
                <a:spcAft>
                  <a:spcPct val="0"/>
                </a:spcAft>
                <a:defRPr>
                  <a:solidFill>
                    <a:schemeClr val="tx1"/>
                  </a:solidFill>
                  <a:latin typeface="Lucida Sans Unicode" panose="020B0602030504020204" pitchFamily="34" charset="0"/>
                </a:defRPr>
              </a:lvl9pPr>
            </a:lstStyle>
            <a:p>
              <a:pPr algn="r">
                <a:spcBef>
                  <a:spcPts val="400"/>
                </a:spcBef>
                <a:buClr>
                  <a:srgbClr val="2DA2BF"/>
                </a:buClr>
                <a:buSzPct val="68000"/>
              </a:pPr>
              <a:r>
                <a:rPr lang="en-US" altLang="tr-TR" sz="1200">
                  <a:solidFill>
                    <a:schemeClr val="bg1"/>
                  </a:solidFill>
                </a:rPr>
                <a:t>BKO, October 30 2009</a:t>
              </a:r>
              <a:endParaRPr lang="nl-NL" altLang="tr-TR" sz="1200">
                <a:solidFill>
                  <a:schemeClr val="bg1"/>
                </a:solidFill>
              </a:endParaRPr>
            </a:p>
          </p:txBody>
        </p:sp>
        <p:sp>
          <p:nvSpPr>
            <p:cNvPr id="5" name="Text Box 5"/>
            <p:cNvSpPr txBox="1">
              <a:spLocks noChangeArrowheads="1"/>
            </p:cNvSpPr>
            <p:nvPr/>
          </p:nvSpPr>
          <p:spPr bwMode="auto">
            <a:xfrm>
              <a:off x="2940050" y="2506664"/>
              <a:ext cx="851170" cy="409555"/>
            </a:xfrm>
            <a:prstGeom prst="rect">
              <a:avLst/>
            </a:prstGeom>
            <a:noFill/>
            <a:ln w="28575">
              <a:solidFill>
                <a:schemeClr val="bg2">
                  <a:lumMod val="50000"/>
                </a:schemeClr>
              </a:solidFill>
              <a:miter lim="800000"/>
              <a:headEnd/>
              <a:tailEnd/>
            </a:ln>
            <a:effectLst/>
          </p:spPr>
          <p:txBody>
            <a:bodyPr wrap="none" lIns="100794" tIns="50397" rIns="100794" bIns="50397">
              <a:spAutoFit/>
            </a:bodyPr>
            <a:lstStyle/>
            <a:p>
              <a:pPr defTabSz="495300">
                <a:defRPr/>
              </a:pPr>
              <a:r>
                <a:rPr lang="en-US" sz="2000" dirty="0">
                  <a:latin typeface="Verdana" pitchFamily="34" charset="0"/>
                </a:rPr>
                <a:t>HOW</a:t>
              </a:r>
            </a:p>
          </p:txBody>
        </p:sp>
        <p:sp>
          <p:nvSpPr>
            <p:cNvPr id="6" name="Text Box 6"/>
            <p:cNvSpPr txBox="1">
              <a:spLocks noChangeArrowheads="1"/>
            </p:cNvSpPr>
            <p:nvPr/>
          </p:nvSpPr>
          <p:spPr bwMode="auto">
            <a:xfrm>
              <a:off x="7620000" y="2435225"/>
              <a:ext cx="971550" cy="406400"/>
            </a:xfrm>
            <a:prstGeom prst="rect">
              <a:avLst/>
            </a:prstGeom>
            <a:noFill/>
            <a:ln w="28575">
              <a:solidFill>
                <a:schemeClr val="bg2">
                  <a:lumMod val="50000"/>
                </a:schemeClr>
              </a:solidFill>
              <a:miter lim="800000"/>
              <a:headEnd/>
              <a:tailEnd/>
            </a:ln>
            <a:effectLst/>
          </p:spPr>
          <p:txBody>
            <a:bodyPr wrap="none" lIns="100794" tIns="50397" rIns="100794" bIns="50397">
              <a:spAutoFit/>
            </a:bodyPr>
            <a:lstStyle/>
            <a:p>
              <a:pPr defTabSz="495300">
                <a:defRPr/>
              </a:pPr>
              <a:r>
                <a:rPr lang="en-US" sz="2000" dirty="0">
                  <a:latin typeface="Verdana" pitchFamily="34" charset="0"/>
                </a:rPr>
                <a:t>WHAT</a:t>
              </a:r>
            </a:p>
          </p:txBody>
        </p:sp>
        <p:sp>
          <p:nvSpPr>
            <p:cNvPr id="7" name="Text Box 7"/>
            <p:cNvSpPr txBox="1">
              <a:spLocks noChangeArrowheads="1"/>
            </p:cNvSpPr>
            <p:nvPr/>
          </p:nvSpPr>
          <p:spPr bwMode="auto">
            <a:xfrm>
              <a:off x="1804988" y="4484689"/>
              <a:ext cx="1099636" cy="409555"/>
            </a:xfrm>
            <a:prstGeom prst="rect">
              <a:avLst/>
            </a:prstGeom>
            <a:noFill/>
            <a:ln w="28575">
              <a:solidFill>
                <a:schemeClr val="bg2">
                  <a:lumMod val="50000"/>
                </a:schemeClr>
              </a:solidFill>
              <a:miter lim="800000"/>
              <a:headEnd/>
              <a:tailEnd/>
            </a:ln>
            <a:effectLst/>
          </p:spPr>
          <p:txBody>
            <a:bodyPr wrap="none" lIns="100794" tIns="50397" rIns="100794" bIns="50397">
              <a:spAutoFit/>
            </a:bodyPr>
            <a:lstStyle/>
            <a:p>
              <a:pPr defTabSz="495300">
                <a:defRPr/>
              </a:pPr>
              <a:r>
                <a:rPr lang="en-US" sz="2000" dirty="0">
                  <a:latin typeface="Verdana" pitchFamily="34" charset="0"/>
                </a:rPr>
                <a:t>holistic</a:t>
              </a:r>
            </a:p>
          </p:txBody>
        </p:sp>
        <p:sp>
          <p:nvSpPr>
            <p:cNvPr id="8" name="Text Box 8"/>
            <p:cNvSpPr txBox="1">
              <a:spLocks noChangeArrowheads="1"/>
            </p:cNvSpPr>
            <p:nvPr/>
          </p:nvSpPr>
          <p:spPr bwMode="auto">
            <a:xfrm>
              <a:off x="4264025" y="4468814"/>
              <a:ext cx="1372146" cy="409555"/>
            </a:xfrm>
            <a:prstGeom prst="rect">
              <a:avLst/>
            </a:prstGeom>
            <a:noFill/>
            <a:ln w="28575">
              <a:solidFill>
                <a:schemeClr val="bg2">
                  <a:lumMod val="50000"/>
                </a:schemeClr>
              </a:solidFill>
              <a:miter lim="800000"/>
              <a:headEnd/>
              <a:tailEnd/>
            </a:ln>
            <a:effectLst/>
          </p:spPr>
          <p:txBody>
            <a:bodyPr wrap="none" lIns="100794" tIns="50397" rIns="100794" bIns="50397">
              <a:spAutoFit/>
            </a:bodyPr>
            <a:lstStyle/>
            <a:p>
              <a:pPr defTabSz="495300">
                <a:defRPr/>
              </a:pPr>
              <a:r>
                <a:rPr lang="en-US" sz="2000" dirty="0">
                  <a:latin typeface="Verdana" pitchFamily="34" charset="0"/>
                </a:rPr>
                <a:t>atomistic</a:t>
              </a:r>
            </a:p>
          </p:txBody>
        </p:sp>
        <p:sp>
          <p:nvSpPr>
            <p:cNvPr id="16392" name="Text Box 9"/>
            <p:cNvSpPr txBox="1">
              <a:spLocks noChangeArrowheads="1"/>
            </p:cNvSpPr>
            <p:nvPr/>
          </p:nvSpPr>
          <p:spPr bwMode="auto">
            <a:xfrm>
              <a:off x="6645275" y="4462464"/>
              <a:ext cx="828728" cy="409555"/>
            </a:xfrm>
            <a:prstGeom prst="rect">
              <a:avLst/>
            </a:prstGeom>
            <a:noFill/>
            <a:ln w="285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2000">
                  <a:latin typeface="Verdana" panose="020B0604030504040204" pitchFamily="34" charset="0"/>
                </a:rPr>
                <a:t>deep</a:t>
              </a:r>
            </a:p>
          </p:txBody>
        </p:sp>
        <p:sp>
          <p:nvSpPr>
            <p:cNvPr id="16393" name="Text Box 10"/>
            <p:cNvSpPr txBox="1">
              <a:spLocks noChangeArrowheads="1"/>
            </p:cNvSpPr>
            <p:nvPr/>
          </p:nvSpPr>
          <p:spPr bwMode="auto">
            <a:xfrm>
              <a:off x="8734425" y="4468814"/>
              <a:ext cx="1136504" cy="409555"/>
            </a:xfrm>
            <a:prstGeom prst="rect">
              <a:avLst/>
            </a:prstGeom>
            <a:noFill/>
            <a:ln w="28575">
              <a:solidFill>
                <a:srgbClr val="C00000"/>
              </a:solidFill>
              <a:miter lim="800000"/>
              <a:headEnd/>
              <a:tailEnd/>
            </a:ln>
            <a:extLst>
              <a:ext uri="{909E8E84-426E-40DD-AFC4-6F175D3DCCD1}">
                <a14:hiddenFill xmlns:a14="http://schemas.microsoft.com/office/drawing/2010/main">
                  <a:solidFill>
                    <a:srgbClr val="FFFFFF"/>
                  </a:solidFill>
                </a14:hiddenFill>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2000">
                  <a:latin typeface="Verdana" panose="020B0604030504040204" pitchFamily="34" charset="0"/>
                </a:rPr>
                <a:t>surface</a:t>
              </a:r>
            </a:p>
          </p:txBody>
        </p:sp>
        <p:sp>
          <p:nvSpPr>
            <p:cNvPr id="16394" name="Text Box 11"/>
            <p:cNvSpPr txBox="1">
              <a:spLocks noChangeArrowheads="1"/>
            </p:cNvSpPr>
            <p:nvPr/>
          </p:nvSpPr>
          <p:spPr bwMode="auto">
            <a:xfrm>
              <a:off x="1814514" y="4957763"/>
              <a:ext cx="12096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1500">
                  <a:latin typeface="Verdana" panose="020B0604030504040204" pitchFamily="34" charset="0"/>
                </a:rPr>
                <a:t>whole, </a:t>
              </a:r>
            </a:p>
            <a:p>
              <a:r>
                <a:rPr lang="en-US" altLang="tr-TR" sz="1500">
                  <a:latin typeface="Verdana" panose="020B0604030504040204" pitchFamily="34" charset="0"/>
                </a:rPr>
                <a:t>preserves </a:t>
              </a:r>
            </a:p>
            <a:p>
              <a:r>
                <a:rPr lang="en-US" altLang="tr-TR" sz="1500">
                  <a:latin typeface="Verdana" panose="020B0604030504040204" pitchFamily="34" charset="0"/>
                </a:rPr>
                <a:t>structure</a:t>
              </a:r>
            </a:p>
          </p:txBody>
        </p:sp>
        <p:sp>
          <p:nvSpPr>
            <p:cNvPr id="16395" name="Text Box 12"/>
            <p:cNvSpPr txBox="1">
              <a:spLocks noChangeArrowheads="1"/>
            </p:cNvSpPr>
            <p:nvPr/>
          </p:nvSpPr>
          <p:spPr bwMode="auto">
            <a:xfrm>
              <a:off x="4465638" y="4957763"/>
              <a:ext cx="1077912"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1500">
                  <a:latin typeface="Verdana" panose="020B0604030504040204" pitchFamily="34" charset="0"/>
                </a:rPr>
                <a:t>parts </a:t>
              </a:r>
            </a:p>
            <a:p>
              <a:r>
                <a:rPr lang="en-US" altLang="tr-TR" sz="1500">
                  <a:latin typeface="Verdana" panose="020B0604030504040204" pitchFamily="34" charset="0"/>
                </a:rPr>
                <a:t>distorts </a:t>
              </a:r>
            </a:p>
            <a:p>
              <a:r>
                <a:rPr lang="en-US" altLang="tr-TR" sz="1500">
                  <a:latin typeface="Verdana" panose="020B0604030504040204" pitchFamily="34" charset="0"/>
                </a:rPr>
                <a:t>structure</a:t>
              </a:r>
            </a:p>
          </p:txBody>
        </p:sp>
        <p:sp>
          <p:nvSpPr>
            <p:cNvPr id="16396" name="Text Box 13"/>
            <p:cNvSpPr txBox="1">
              <a:spLocks noChangeArrowheads="1"/>
            </p:cNvSpPr>
            <p:nvPr/>
          </p:nvSpPr>
          <p:spPr bwMode="auto">
            <a:xfrm>
              <a:off x="6381751" y="4967288"/>
              <a:ext cx="1431925"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1500">
                  <a:latin typeface="Verdana" panose="020B0604030504040204" pitchFamily="34" charset="0"/>
                </a:rPr>
                <a:t>task level,</a:t>
              </a:r>
            </a:p>
            <a:p>
              <a:r>
                <a:rPr lang="en-US" altLang="tr-TR" sz="1500">
                  <a:latin typeface="Verdana" panose="020B0604030504040204" pitchFamily="34" charset="0"/>
                </a:rPr>
                <a:t>relationships</a:t>
              </a:r>
            </a:p>
          </p:txBody>
        </p:sp>
        <p:sp>
          <p:nvSpPr>
            <p:cNvPr id="16397" name="Text Box 14"/>
            <p:cNvSpPr txBox="1">
              <a:spLocks noChangeArrowheads="1"/>
            </p:cNvSpPr>
            <p:nvPr/>
          </p:nvSpPr>
          <p:spPr bwMode="auto">
            <a:xfrm>
              <a:off x="8382001" y="4992688"/>
              <a:ext cx="2214563" cy="563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r>
                <a:rPr lang="en-US" altLang="tr-TR" sz="1500">
                  <a:latin typeface="Verdana" panose="020B0604030504040204" pitchFamily="34" charset="0"/>
                </a:rPr>
                <a:t>word-sentence level</a:t>
              </a:r>
            </a:p>
            <a:p>
              <a:r>
                <a:rPr lang="en-US" altLang="tr-TR" sz="1500">
                  <a:latin typeface="Verdana" panose="020B0604030504040204" pitchFamily="34" charset="0"/>
                </a:rPr>
                <a:t>assessment </a:t>
              </a:r>
            </a:p>
          </p:txBody>
        </p:sp>
        <p:sp>
          <p:nvSpPr>
            <p:cNvPr id="16398" name="Text Box 15"/>
            <p:cNvSpPr txBox="1">
              <a:spLocks noChangeArrowheads="1"/>
            </p:cNvSpPr>
            <p:nvPr/>
          </p:nvSpPr>
          <p:spPr bwMode="auto">
            <a:xfrm>
              <a:off x="3008313" y="3602038"/>
              <a:ext cx="1147762" cy="56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pPr algn="ctr"/>
              <a:r>
                <a:rPr lang="en-US" altLang="tr-TR" sz="1500">
                  <a:latin typeface="Verdana" panose="020B0604030504040204" pitchFamily="34" charset="0"/>
                </a:rPr>
                <a:t>structural</a:t>
              </a:r>
            </a:p>
            <a:p>
              <a:pPr algn="ctr"/>
              <a:r>
                <a:rPr lang="en-US" altLang="tr-TR" sz="1500">
                  <a:latin typeface="Verdana" panose="020B0604030504040204" pitchFamily="34" charset="0"/>
                </a:rPr>
                <a:t>aspect</a:t>
              </a:r>
            </a:p>
          </p:txBody>
        </p:sp>
        <p:sp>
          <p:nvSpPr>
            <p:cNvPr id="16399" name="Text Box 16"/>
            <p:cNvSpPr txBox="1">
              <a:spLocks noChangeArrowheads="1"/>
            </p:cNvSpPr>
            <p:nvPr/>
          </p:nvSpPr>
          <p:spPr bwMode="auto">
            <a:xfrm>
              <a:off x="7543800" y="3616326"/>
              <a:ext cx="1054100" cy="569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100794" tIns="50397" rIns="100794" bIns="50397">
              <a:spAutoFit/>
            </a:bodyPr>
            <a:lstStyle>
              <a:lvl1pPr defTabSz="495300">
                <a:defRPr>
                  <a:solidFill>
                    <a:schemeClr val="tx1"/>
                  </a:solidFill>
                  <a:latin typeface="Lucida Sans Unicode" panose="020B0602030504020204" pitchFamily="34" charset="0"/>
                </a:defRPr>
              </a:lvl1pPr>
              <a:lvl2pPr marL="742950" indent="-285750" defTabSz="495300">
                <a:defRPr>
                  <a:solidFill>
                    <a:schemeClr val="tx1"/>
                  </a:solidFill>
                  <a:latin typeface="Lucida Sans Unicode" panose="020B0602030504020204" pitchFamily="34" charset="0"/>
                </a:defRPr>
              </a:lvl2pPr>
              <a:lvl3pPr marL="1143000" indent="-228600" defTabSz="495300">
                <a:defRPr>
                  <a:solidFill>
                    <a:schemeClr val="tx1"/>
                  </a:solidFill>
                  <a:latin typeface="Lucida Sans Unicode" panose="020B0602030504020204" pitchFamily="34" charset="0"/>
                </a:defRPr>
              </a:lvl3pPr>
              <a:lvl4pPr marL="1600200" indent="-228600" defTabSz="495300">
                <a:defRPr>
                  <a:solidFill>
                    <a:schemeClr val="tx1"/>
                  </a:solidFill>
                  <a:latin typeface="Lucida Sans Unicode" panose="020B0602030504020204" pitchFamily="34" charset="0"/>
                </a:defRPr>
              </a:lvl4pPr>
              <a:lvl5pPr marL="2057400" indent="-228600" defTabSz="495300">
                <a:defRPr>
                  <a:solidFill>
                    <a:schemeClr val="tx1"/>
                  </a:solidFill>
                  <a:latin typeface="Lucida Sans Unicode" panose="020B0602030504020204" pitchFamily="34" charset="0"/>
                </a:defRPr>
              </a:lvl5pPr>
              <a:lvl6pPr marL="2514600" indent="-228600" defTabSz="495300" fontAlgn="base">
                <a:spcBef>
                  <a:spcPct val="0"/>
                </a:spcBef>
                <a:spcAft>
                  <a:spcPct val="0"/>
                </a:spcAft>
                <a:defRPr>
                  <a:solidFill>
                    <a:schemeClr val="tx1"/>
                  </a:solidFill>
                  <a:latin typeface="Lucida Sans Unicode" panose="020B0602030504020204" pitchFamily="34" charset="0"/>
                </a:defRPr>
              </a:lvl6pPr>
              <a:lvl7pPr marL="2971800" indent="-228600" defTabSz="495300" fontAlgn="base">
                <a:spcBef>
                  <a:spcPct val="0"/>
                </a:spcBef>
                <a:spcAft>
                  <a:spcPct val="0"/>
                </a:spcAft>
                <a:defRPr>
                  <a:solidFill>
                    <a:schemeClr val="tx1"/>
                  </a:solidFill>
                  <a:latin typeface="Lucida Sans Unicode" panose="020B0602030504020204" pitchFamily="34" charset="0"/>
                </a:defRPr>
              </a:lvl7pPr>
              <a:lvl8pPr marL="3429000" indent="-228600" defTabSz="495300" fontAlgn="base">
                <a:spcBef>
                  <a:spcPct val="0"/>
                </a:spcBef>
                <a:spcAft>
                  <a:spcPct val="0"/>
                </a:spcAft>
                <a:defRPr>
                  <a:solidFill>
                    <a:schemeClr val="tx1"/>
                  </a:solidFill>
                  <a:latin typeface="Lucida Sans Unicode" panose="020B0602030504020204" pitchFamily="34" charset="0"/>
                </a:defRPr>
              </a:lvl8pPr>
              <a:lvl9pPr marL="3886200" indent="-228600" defTabSz="495300" fontAlgn="base">
                <a:spcBef>
                  <a:spcPct val="0"/>
                </a:spcBef>
                <a:spcAft>
                  <a:spcPct val="0"/>
                </a:spcAft>
                <a:defRPr>
                  <a:solidFill>
                    <a:schemeClr val="tx1"/>
                  </a:solidFill>
                  <a:latin typeface="Lucida Sans Unicode" panose="020B0602030504020204" pitchFamily="34" charset="0"/>
                </a:defRPr>
              </a:lvl9pPr>
            </a:lstStyle>
            <a:p>
              <a:pPr algn="ctr"/>
              <a:r>
                <a:rPr lang="en-US" altLang="tr-TR" sz="1500">
                  <a:latin typeface="Verdana" panose="020B0604030504040204" pitchFamily="34" charset="0"/>
                </a:rPr>
                <a:t>meaning</a:t>
              </a:r>
            </a:p>
            <a:p>
              <a:pPr algn="ctr"/>
              <a:r>
                <a:rPr lang="en-US" altLang="tr-TR" sz="1500">
                  <a:latin typeface="Verdana" panose="020B0604030504040204" pitchFamily="34" charset="0"/>
                </a:rPr>
                <a:t>aspect</a:t>
              </a:r>
            </a:p>
          </p:txBody>
        </p:sp>
        <p:sp>
          <p:nvSpPr>
            <p:cNvPr id="17" name="Rectangle 17"/>
            <p:cNvSpPr>
              <a:spLocks noChangeArrowheads="1"/>
            </p:cNvSpPr>
            <p:nvPr/>
          </p:nvSpPr>
          <p:spPr bwMode="auto">
            <a:xfrm>
              <a:off x="4524376" y="1285876"/>
              <a:ext cx="2838893" cy="409555"/>
            </a:xfrm>
            <a:prstGeom prst="rect">
              <a:avLst/>
            </a:prstGeom>
            <a:noFill/>
            <a:ln w="28575">
              <a:solidFill>
                <a:schemeClr val="bg2">
                  <a:lumMod val="50000"/>
                </a:schemeClr>
              </a:solidFill>
              <a:miter lim="800000"/>
              <a:headEnd/>
              <a:tailEnd/>
            </a:ln>
            <a:effectLst/>
          </p:spPr>
          <p:txBody>
            <a:bodyPr wrap="none" lIns="100794" tIns="50397" rIns="100794" bIns="50397">
              <a:spAutoFit/>
            </a:bodyPr>
            <a:lstStyle/>
            <a:p>
              <a:pPr defTabSz="495300">
                <a:defRPr/>
              </a:pPr>
              <a:r>
                <a:rPr lang="en-US" sz="2000" b="1" dirty="0">
                  <a:solidFill>
                    <a:schemeClr val="tx2"/>
                  </a:solidFill>
                  <a:latin typeface="Verdana" pitchFamily="34" charset="0"/>
                </a:rPr>
                <a:t>Approach to study</a:t>
              </a:r>
            </a:p>
          </p:txBody>
        </p:sp>
        <p:cxnSp>
          <p:nvCxnSpPr>
            <p:cNvPr id="16401" name="AutoShape 18"/>
            <p:cNvCxnSpPr>
              <a:cxnSpLocks noChangeShapeType="1"/>
            </p:cNvCxnSpPr>
            <p:nvPr/>
          </p:nvCxnSpPr>
          <p:spPr bwMode="auto">
            <a:xfrm flipH="1">
              <a:off x="3803651" y="1714501"/>
              <a:ext cx="1939925" cy="9366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2" name="AutoShape 19"/>
            <p:cNvCxnSpPr>
              <a:cxnSpLocks noChangeShapeType="1"/>
              <a:endCxn id="6" idx="1"/>
            </p:cNvCxnSpPr>
            <p:nvPr/>
          </p:nvCxnSpPr>
          <p:spPr bwMode="auto">
            <a:xfrm>
              <a:off x="5891214" y="1714501"/>
              <a:ext cx="1728787" cy="92392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3" name="AutoShape 20"/>
            <p:cNvCxnSpPr>
              <a:cxnSpLocks noChangeShapeType="1"/>
              <a:stCxn id="5" idx="2"/>
              <a:endCxn id="7" idx="0"/>
            </p:cNvCxnSpPr>
            <p:nvPr/>
          </p:nvCxnSpPr>
          <p:spPr bwMode="auto">
            <a:xfrm flipH="1">
              <a:off x="2354807" y="2916218"/>
              <a:ext cx="1010829" cy="1568470"/>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4" name="AutoShape 21"/>
            <p:cNvCxnSpPr>
              <a:cxnSpLocks noChangeShapeType="1"/>
              <a:stCxn id="5" idx="2"/>
              <a:endCxn id="8" idx="0"/>
            </p:cNvCxnSpPr>
            <p:nvPr/>
          </p:nvCxnSpPr>
          <p:spPr bwMode="auto">
            <a:xfrm>
              <a:off x="3365636" y="2916219"/>
              <a:ext cx="1584463" cy="1552595"/>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5" name="AutoShape 22"/>
            <p:cNvCxnSpPr>
              <a:cxnSpLocks noChangeShapeType="1"/>
              <a:stCxn id="6" idx="2"/>
              <a:endCxn id="16392" idx="0"/>
            </p:cNvCxnSpPr>
            <p:nvPr/>
          </p:nvCxnSpPr>
          <p:spPr bwMode="auto">
            <a:xfrm flipH="1">
              <a:off x="7059639" y="2841625"/>
              <a:ext cx="1046136" cy="162083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cxnSp>
          <p:nvCxnSpPr>
            <p:cNvPr id="16406" name="AutoShape 23"/>
            <p:cNvCxnSpPr>
              <a:cxnSpLocks noChangeShapeType="1"/>
              <a:stCxn id="6" idx="2"/>
              <a:endCxn id="16393" idx="0"/>
            </p:cNvCxnSpPr>
            <p:nvPr/>
          </p:nvCxnSpPr>
          <p:spPr bwMode="auto">
            <a:xfrm>
              <a:off x="8105775" y="2841625"/>
              <a:ext cx="1196902" cy="1627188"/>
            </a:xfrm>
            <a:prstGeom prst="straightConnector1">
              <a:avLst/>
            </a:prstGeom>
            <a:noFill/>
            <a:ln w="9525">
              <a:solidFill>
                <a:schemeClr val="tx1"/>
              </a:solidFill>
              <a:round/>
              <a:headEnd/>
              <a:tailEn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252482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Good teaching</a:t>
            </a:r>
            <a:endParaRPr lang="tr-TR" dirty="0"/>
          </a:p>
        </p:txBody>
      </p:sp>
      <p:sp>
        <p:nvSpPr>
          <p:cNvPr id="5" name="Content Placeholder 4"/>
          <p:cNvSpPr>
            <a:spLocks noGrp="1"/>
          </p:cNvSpPr>
          <p:nvPr>
            <p:ph idx="1"/>
          </p:nvPr>
        </p:nvSpPr>
        <p:spPr/>
        <p:txBody>
          <a:bodyPr>
            <a:normAutofit fontScale="92500" lnSpcReduction="10000"/>
          </a:bodyPr>
          <a:lstStyle/>
          <a:p>
            <a:pPr marL="0" indent="0">
              <a:buNone/>
            </a:pPr>
            <a:r>
              <a:rPr lang="tr-TR" dirty="0" smtClean="0"/>
              <a:t>Reflective teaching: general principles of teaching need to be adapted to your personal style, your personal strengths, and the teaching context. You may need feedback to improve your teaching, and reflect constantly on your teaching.</a:t>
            </a:r>
          </a:p>
          <a:p>
            <a:pPr marL="0" indent="0">
              <a:buNone/>
            </a:pPr>
            <a:r>
              <a:rPr lang="tr-TR" dirty="0" smtClean="0"/>
              <a:t>Hint: You cannot change everything at once; every lecture decide on one aspect (stance, material, activation, voice projection, eye-contact, etc.) and seek to improve that dimension.</a:t>
            </a:r>
          </a:p>
          <a:p>
            <a:pPr marL="0" indent="0">
              <a:buNone/>
            </a:pPr>
            <a:endParaRPr lang="tr-TR" dirty="0" smtClean="0"/>
          </a:p>
          <a:p>
            <a:pPr marL="0" indent="0">
              <a:buNone/>
            </a:pPr>
            <a:r>
              <a:rPr lang="tr-TR" sz="3200" dirty="0" smtClean="0"/>
              <a:t>«Good teaching is getting most students to use the higher cognitive level processes that the more academic students use spontaneously.» - </a:t>
            </a:r>
            <a:r>
              <a:rPr lang="en-US" sz="3200" dirty="0" smtClean="0"/>
              <a:t>John Biggs </a:t>
            </a:r>
            <a:endParaRPr lang="tr-TR" sz="3200" dirty="0" smtClean="0"/>
          </a:p>
          <a:p>
            <a:endParaRPr lang="tr-TR" dirty="0"/>
          </a:p>
          <a:p>
            <a:endParaRPr lang="tr-TR" dirty="0"/>
          </a:p>
          <a:p>
            <a:endParaRPr lang="tr-TR" dirty="0" smtClean="0"/>
          </a:p>
          <a:p>
            <a:endParaRPr lang="tr-TR" dirty="0"/>
          </a:p>
          <a:p>
            <a:endParaRPr lang="tr-TR" dirty="0"/>
          </a:p>
        </p:txBody>
      </p:sp>
    </p:spTree>
    <p:extLst>
      <p:ext uri="{BB962C8B-B14F-4D97-AF65-F5344CB8AC3E}">
        <p14:creationId xmlns:p14="http://schemas.microsoft.com/office/powerpoint/2010/main" val="994892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Surface processing</a:t>
            </a:r>
            <a:endParaRPr lang="tr-TR" dirty="0"/>
          </a:p>
        </p:txBody>
      </p:sp>
      <p:sp>
        <p:nvSpPr>
          <p:cNvPr id="3" name="Content Placeholder 2"/>
          <p:cNvSpPr>
            <a:spLocks noGrp="1"/>
          </p:cNvSpPr>
          <p:nvPr>
            <p:ph idx="1"/>
          </p:nvPr>
        </p:nvSpPr>
        <p:spPr/>
        <p:txBody>
          <a:bodyPr/>
          <a:lstStyle/>
          <a:p>
            <a:r>
              <a:rPr lang="tr-TR" dirty="0" smtClean="0"/>
              <a:t>Student factors:</a:t>
            </a:r>
          </a:p>
          <a:p>
            <a:pPr lvl="1"/>
            <a:r>
              <a:rPr lang="tr-TR" dirty="0" smtClean="0"/>
              <a:t>Achieve a minimum passing grade</a:t>
            </a:r>
          </a:p>
          <a:p>
            <a:pPr lvl="1"/>
            <a:r>
              <a:rPr lang="tr-TR" dirty="0" smtClean="0"/>
              <a:t>Non-academic priorities</a:t>
            </a:r>
          </a:p>
          <a:p>
            <a:pPr lvl="1"/>
            <a:r>
              <a:rPr lang="tr-TR" dirty="0" smtClean="0"/>
              <a:t>Insufficient time, high workload</a:t>
            </a:r>
          </a:p>
          <a:p>
            <a:pPr lvl="1"/>
            <a:r>
              <a:rPr lang="tr-TR" dirty="0" smtClean="0"/>
              <a:t>Misundestanding requirements («memorization is enough»)</a:t>
            </a:r>
          </a:p>
          <a:p>
            <a:pPr lvl="1"/>
            <a:r>
              <a:rPr lang="tr-TR" dirty="0" smtClean="0"/>
              <a:t>Cynicism</a:t>
            </a:r>
          </a:p>
          <a:p>
            <a:pPr lvl="1"/>
            <a:r>
              <a:rPr lang="tr-TR" dirty="0" smtClean="0"/>
              <a:t>High anxiety</a:t>
            </a:r>
          </a:p>
          <a:p>
            <a:pPr lvl="1"/>
            <a:r>
              <a:rPr lang="tr-TR" dirty="0" smtClean="0"/>
              <a:t>Inability to process</a:t>
            </a:r>
            <a:endParaRPr lang="tr-TR" dirty="0"/>
          </a:p>
        </p:txBody>
      </p:sp>
    </p:spTree>
    <p:extLst>
      <p:ext uri="{BB962C8B-B14F-4D97-AF65-F5344CB8AC3E}">
        <p14:creationId xmlns:p14="http://schemas.microsoft.com/office/powerpoint/2010/main" val="32104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Surface processing</a:t>
            </a:r>
            <a:endParaRPr lang="tr-TR" dirty="0"/>
          </a:p>
        </p:txBody>
      </p:sp>
      <p:sp>
        <p:nvSpPr>
          <p:cNvPr id="3" name="Content Placeholder 2"/>
          <p:cNvSpPr>
            <a:spLocks noGrp="1"/>
          </p:cNvSpPr>
          <p:nvPr>
            <p:ph idx="1"/>
          </p:nvPr>
        </p:nvSpPr>
        <p:spPr/>
        <p:txBody>
          <a:bodyPr/>
          <a:lstStyle/>
          <a:p>
            <a:r>
              <a:rPr lang="tr-TR" dirty="0" smtClean="0"/>
              <a:t>Teacher factors:</a:t>
            </a:r>
          </a:p>
          <a:p>
            <a:pPr lvl="1"/>
            <a:r>
              <a:rPr lang="tr-TR" dirty="0" smtClean="0"/>
              <a:t>Bullet-list teaching (piecewise teaching)</a:t>
            </a:r>
          </a:p>
          <a:p>
            <a:pPr lvl="1"/>
            <a:r>
              <a:rPr lang="tr-TR" dirty="0" smtClean="0"/>
              <a:t>Assessing independent facts (short-answer tests, multiple choice)</a:t>
            </a:r>
          </a:p>
          <a:p>
            <a:pPr lvl="1"/>
            <a:r>
              <a:rPr lang="tr-TR" dirty="0" smtClean="0"/>
              <a:t>Teacher cynicism (This is boring, but we need to do it)</a:t>
            </a:r>
          </a:p>
          <a:p>
            <a:pPr lvl="1"/>
            <a:r>
              <a:rPr lang="tr-TR" dirty="0" smtClean="0"/>
              <a:t>Coverage at the expense of depth</a:t>
            </a:r>
          </a:p>
          <a:p>
            <a:pPr lvl="1"/>
            <a:r>
              <a:rPr lang="tr-TR" dirty="0" smtClean="0"/>
              <a:t>Creating unnecessary anxiety or low expectations of success («anyone who can’t do this, doesn’t belong here»)</a:t>
            </a:r>
            <a:endParaRPr lang="tr-TR" dirty="0"/>
          </a:p>
        </p:txBody>
      </p:sp>
    </p:spTree>
    <p:extLst>
      <p:ext uri="{BB962C8B-B14F-4D97-AF65-F5344CB8AC3E}">
        <p14:creationId xmlns:p14="http://schemas.microsoft.com/office/powerpoint/2010/main" val="291392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Deep processing</a:t>
            </a:r>
            <a:endParaRPr lang="tr-TR" dirty="0"/>
          </a:p>
        </p:txBody>
      </p:sp>
      <p:sp>
        <p:nvSpPr>
          <p:cNvPr id="3" name="Content Placeholder 2"/>
          <p:cNvSpPr>
            <a:spLocks noGrp="1"/>
          </p:cNvSpPr>
          <p:nvPr>
            <p:ph idx="1"/>
          </p:nvPr>
        </p:nvSpPr>
        <p:spPr/>
        <p:txBody>
          <a:bodyPr/>
          <a:lstStyle/>
          <a:p>
            <a:r>
              <a:rPr lang="tr-TR" dirty="0" smtClean="0"/>
              <a:t>Student factors:</a:t>
            </a:r>
          </a:p>
          <a:p>
            <a:pPr lvl="1"/>
            <a:r>
              <a:rPr lang="tr-TR" dirty="0" smtClean="0"/>
              <a:t>An intention to engage the material and learn (intrinsic curiosity)</a:t>
            </a:r>
          </a:p>
          <a:p>
            <a:pPr lvl="1"/>
            <a:r>
              <a:rPr lang="tr-TR" dirty="0" smtClean="0"/>
              <a:t>Appropriate and rich background knowledge</a:t>
            </a:r>
          </a:p>
          <a:p>
            <a:pPr lvl="1"/>
            <a:r>
              <a:rPr lang="tr-TR" dirty="0" smtClean="0"/>
              <a:t>Ability to focus at a high conceptual level</a:t>
            </a:r>
          </a:p>
          <a:p>
            <a:pPr lvl="1"/>
            <a:r>
              <a:rPr lang="tr-TR" dirty="0" smtClean="0"/>
              <a:t>Genuine preference for working conceptually, rather than with unrelated detail</a:t>
            </a:r>
            <a:endParaRPr lang="tr-TR" dirty="0"/>
          </a:p>
        </p:txBody>
      </p:sp>
    </p:spTree>
    <p:extLst>
      <p:ext uri="{BB962C8B-B14F-4D97-AF65-F5344CB8AC3E}">
        <p14:creationId xmlns:p14="http://schemas.microsoft.com/office/powerpoint/2010/main" val="703887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2082</Words>
  <Application>Microsoft Office PowerPoint</Application>
  <PresentationFormat>Widescreen</PresentationFormat>
  <Paragraphs>242</Paragraphs>
  <Slides>43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Arial</vt:lpstr>
      <vt:lpstr>Calibri</vt:lpstr>
      <vt:lpstr>Calibri Light</vt:lpstr>
      <vt:lpstr>Lucida Sans Unicode</vt:lpstr>
      <vt:lpstr>Times New Roman</vt:lpstr>
      <vt:lpstr>Verdana</vt:lpstr>
      <vt:lpstr>Wingdings</vt:lpstr>
      <vt:lpstr>Office Theme</vt:lpstr>
      <vt:lpstr>Workshop on Teaching Style and Content </vt:lpstr>
      <vt:lpstr>Program</vt:lpstr>
      <vt:lpstr>Constructive alignment</vt:lpstr>
      <vt:lpstr>Student orientation and engagement</vt:lpstr>
      <vt:lpstr>Learning</vt:lpstr>
      <vt:lpstr>Good teaching</vt:lpstr>
      <vt:lpstr>Surface processing</vt:lpstr>
      <vt:lpstr>Surface processing</vt:lpstr>
      <vt:lpstr>Deep processing</vt:lpstr>
      <vt:lpstr>Deep processing</vt:lpstr>
      <vt:lpstr>The Bales learning Pyramid (1996)</vt:lpstr>
      <vt:lpstr>Constructive alignment</vt:lpstr>
      <vt:lpstr>Constructive alignment</vt:lpstr>
      <vt:lpstr>Focus: What the student does</vt:lpstr>
      <vt:lpstr>7 principles for good practice in undergrad education</vt:lpstr>
      <vt:lpstr>7 principles for good practice</vt:lpstr>
      <vt:lpstr>7 principles for good practice</vt:lpstr>
      <vt:lpstr>7 principles for good practice</vt:lpstr>
      <vt:lpstr>7 principles for good practice</vt:lpstr>
      <vt:lpstr>7 principles for good practice</vt:lpstr>
      <vt:lpstr>7 principles for good practice</vt:lpstr>
      <vt:lpstr>7 principles for good practice</vt:lpstr>
      <vt:lpstr>Ideas on Content</vt:lpstr>
      <vt:lpstr>Teaching goals</vt:lpstr>
      <vt:lpstr>Specific questions about planning student learning</vt:lpstr>
      <vt:lpstr>Learning outcomes</vt:lpstr>
      <vt:lpstr>Typical learning outcomes</vt:lpstr>
      <vt:lpstr>Setting «Learning Outcomes» for the class</vt:lpstr>
      <vt:lpstr>Example: Linear Algebra</vt:lpstr>
      <vt:lpstr>Assessment</vt:lpstr>
      <vt:lpstr>Assessment</vt:lpstr>
      <vt:lpstr>Planning a single lecture</vt:lpstr>
      <vt:lpstr>Sample teaching plan</vt:lpstr>
      <vt:lpstr>Sample teaching plan</vt:lpstr>
      <vt:lpstr>Sample teaching plan</vt:lpstr>
      <vt:lpstr>Elements of style</vt:lpstr>
      <vt:lpstr>Elements of style</vt:lpstr>
      <vt:lpstr>Elements of style</vt:lpstr>
      <vt:lpstr>Elements of style</vt:lpstr>
      <vt:lpstr>Elements of style</vt:lpstr>
      <vt:lpstr>TA presentations and feedback</vt:lpstr>
      <vt:lpstr>Assessment</vt:lpstr>
      <vt:lpstr>Q &amp; 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Teaching </dc:title>
  <dc:creator>ali</dc:creator>
  <cp:lastModifiedBy>ali</cp:lastModifiedBy>
  <cp:revision>16</cp:revision>
  <dcterms:created xsi:type="dcterms:W3CDTF">2016-02-19T09:12:04Z</dcterms:created>
  <dcterms:modified xsi:type="dcterms:W3CDTF">2016-02-19T15:31:05Z</dcterms:modified>
</cp:coreProperties>
</file>