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9CF3-3694-4B20-877A-D9A78A2E79F8}" type="datetimeFigureOut">
              <a:rPr lang="tr-TR"/>
              <a:t>8.11.2016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86571-3728-41CD-A6B1-7925D4FB1531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25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340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860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799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433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380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019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575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7179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254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86571-3728-41CD-A6B1-7925D4FB1531}" type="slidenum">
              <a:rPr lang="tr-TR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056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40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759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1000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832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6264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777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83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9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18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21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20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45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10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86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46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39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C21F4-9376-4A8D-B14A-646032308684}" type="datetimeFigureOut">
              <a:rPr lang="tr-TR" smtClean="0"/>
              <a:t>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B37879-B2DF-4DF4-900C-75B635E9D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95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ndom.org/randomnes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pr.org/templates/story/story.php?storyId=1697475" TargetMode="External"/><Relationship Id="rId5" Type="http://schemas.openxmlformats.org/officeDocument/2006/relationships/hyperlink" Target="https://en.wikipedia.org/wiki/Randomness" TargetMode="External"/><Relationship Id="rId4" Type="http://schemas.openxmlformats.org/officeDocument/2006/relationships/hyperlink" Target="https://en.wikipedia.org/wiki/Hardware_random_number_generato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iger_counter" TargetMode="External"/><Relationship Id="rId13" Type="http://schemas.openxmlformats.org/officeDocument/2006/relationships/hyperlink" Target="https://en.wikipedia.org/wiki/P-n_junction#Reverse_bias" TargetMode="External"/><Relationship Id="rId18" Type="http://schemas.openxmlformats.org/officeDocument/2006/relationships/hyperlink" Target="https://en.wikipedia.org/wiki/Spontaneous_parametric_down-conversion" TargetMode="External"/><Relationship Id="rId3" Type="http://schemas.openxmlformats.org/officeDocument/2006/relationships/hyperlink" Target="https://en.wikipedia.org/wiki/Shot_noise" TargetMode="External"/><Relationship Id="rId21" Type="http://schemas.openxmlformats.org/officeDocument/2006/relationships/hyperlink" Target="https://en.wikipedia.org/wiki/Homodyne_detection" TargetMode="External"/><Relationship Id="rId7" Type="http://schemas.openxmlformats.org/officeDocument/2006/relationships/hyperlink" Target="https://en.wikipedia.org/wiki/Smoke_detector" TargetMode="External"/><Relationship Id="rId12" Type="http://schemas.openxmlformats.org/officeDocument/2006/relationships/hyperlink" Target="https://en.wikipedia.org/wiki/Electronic_amplifier" TargetMode="External"/><Relationship Id="rId17" Type="http://schemas.openxmlformats.org/officeDocument/2006/relationships/hyperlink" Target="https://en.wikipedia.org/wiki/Schmitt_trigger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s://en.wikipedia.org/wiki/Band_gap" TargetMode="External"/><Relationship Id="rId20" Type="http://schemas.openxmlformats.org/officeDocument/2006/relationships/hyperlink" Target="https://en.wikipedia.org/wiki/Vacuum_energy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Nuclear_decay" TargetMode="External"/><Relationship Id="rId11" Type="http://schemas.openxmlformats.org/officeDocument/2006/relationships/hyperlink" Target="https://en.wikipedia.org/wiki/Mutually_exclusive_events" TargetMode="External"/><Relationship Id="rId5" Type="http://schemas.openxmlformats.org/officeDocument/2006/relationships/hyperlink" Target="https://en.wikipedia.org/wiki/Hardware_random_number_generator#cite_note-6" TargetMode="External"/><Relationship Id="rId15" Type="http://schemas.openxmlformats.org/officeDocument/2006/relationships/hyperlink" Target="https://en.wikipedia.org/wiki/Quantum_tunneling" TargetMode="External"/><Relationship Id="rId10" Type="http://schemas.openxmlformats.org/officeDocument/2006/relationships/hyperlink" Target="https://en.wikipedia.org/wiki/Beam_splitter" TargetMode="External"/><Relationship Id="rId19" Type="http://schemas.openxmlformats.org/officeDocument/2006/relationships/hyperlink" Target="https://en.wikipedia.org/wiki/Hardware_random_number_generator#cite_note-7" TargetMode="External"/><Relationship Id="rId4" Type="http://schemas.openxmlformats.org/officeDocument/2006/relationships/hyperlink" Target="https://en.wikipedia.org/wiki/Uncertainty_principle" TargetMode="External"/><Relationship Id="rId9" Type="http://schemas.openxmlformats.org/officeDocument/2006/relationships/hyperlink" Target="https://en.wikipedia.org/wiki/Photon" TargetMode="External"/><Relationship Id="rId14" Type="http://schemas.openxmlformats.org/officeDocument/2006/relationships/hyperlink" Target="https://en.wikipedia.org/wiki/Transis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19348" y="1390650"/>
            <a:ext cx="7766936" cy="1646302"/>
          </a:xfrm>
        </p:spPr>
        <p:txBody>
          <a:bodyPr/>
          <a:lstStyle/>
          <a:p>
            <a:r>
              <a:rPr lang="TR-TR" dirty="0" err="1"/>
              <a:t>Randomness</a:t>
            </a:r>
            <a:r>
              <a:rPr lang="TR-TR" dirty="0"/>
              <a:t> in Nature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Hatice Kübra Eryılmaz</a:t>
            </a:r>
            <a:endParaRPr lang="tr-TR" dirty="0"/>
          </a:p>
          <a:p>
            <a:r>
              <a:rPr lang="TR-TR" dirty="0">
                <a:solidFill>
                  <a:srgbClr val="7F7F7F"/>
                </a:solidFill>
              </a:rPr>
              <a:t>CMPE220/Fall2016</a:t>
            </a:r>
            <a:endParaRPr lang="tr-TR" dirty="0">
              <a:solidFill>
                <a:srgbClr val="7F7F7F"/>
              </a:solidFill>
            </a:endParaRPr>
          </a:p>
          <a:p>
            <a:r>
              <a:rPr lang="TR-TR" dirty="0">
                <a:solidFill>
                  <a:srgbClr val="7F7F7F"/>
                </a:solidFill>
              </a:rPr>
              <a:t>08.11.2016</a:t>
            </a:r>
            <a:endParaRPr lang="tr-TR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96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05308" y="1609725"/>
            <a:ext cx="6911933" cy="313932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endParaRPr lang="tr-TR" dirty="0" err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hlinkClick r:id="rId3"/>
              </a:rPr>
              <a:t>https://www.random.org/randomness/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hlinkClick r:id="rId4"/>
              </a:rPr>
              <a:t>https://en.wikipedia.org/wiki/Hardware_random_number_generator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hlinkClick r:id="rId5"/>
              </a:rPr>
              <a:t>https://en.wikipedia.org/wiki/Randomness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hlinkClick r:id="rId6"/>
              </a:rPr>
              <a:t>http://www.npr.org/templates/story/story.php?storyId=1697475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/>
          </a:p>
          <a:p>
            <a:endParaRPr lang="tr-TR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705308" y="762000"/>
            <a:ext cx="2743200" cy="80021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TR-TR" sz="2800" dirty="0" err="1">
                <a:solidFill>
                  <a:srgbClr val="2E83C3"/>
                </a:solidFill>
              </a:rPr>
              <a:t>Referances</a:t>
            </a:r>
            <a:endParaRPr lang="tr-TR" sz="2800" dirty="0" err="1">
              <a:solidFill>
                <a:srgbClr val="2E83C3"/>
              </a:solidFill>
            </a:endParaRPr>
          </a:p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71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randomness</a:t>
            </a:r>
            <a:r>
              <a:rPr lang="TR-TR" dirty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sz="2400" b="1" dirty="0">
                <a:solidFill>
                  <a:srgbClr val="252525"/>
                </a:solidFill>
              </a:rPr>
              <a:t>R</a:t>
            </a:r>
            <a:r>
              <a:rPr lang="TR-TR" sz="2400" b="1" dirty="0">
                <a:solidFill>
                  <a:srgbClr val="000000"/>
                </a:solidFill>
              </a:rPr>
              <a:t>andomness</a:t>
            </a:r>
            <a:r>
              <a:rPr lang="TR-TR" sz="2400" dirty="0">
                <a:solidFill>
                  <a:srgbClr val="000000"/>
                </a:solidFill>
              </a:rPr>
              <a:t> is </a:t>
            </a:r>
            <a:r>
              <a:rPr lang="TR-TR" sz="2400" dirty="0" err="1">
                <a:solidFill>
                  <a:srgbClr val="000000"/>
                </a:solidFill>
              </a:rPr>
              <a:t>the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dirty="0" err="1">
                <a:solidFill>
                  <a:srgbClr val="000000"/>
                </a:solidFill>
              </a:rPr>
              <a:t>lack</a:t>
            </a:r>
            <a:r>
              <a:rPr lang="TR-TR" sz="2400" dirty="0">
                <a:solidFill>
                  <a:srgbClr val="000000"/>
                </a:solidFill>
              </a:rPr>
              <a:t> of </a:t>
            </a:r>
            <a:r>
              <a:rPr lang="TR-TR" sz="2400" dirty="0" err="1">
                <a:solidFill>
                  <a:srgbClr val="000000"/>
                </a:solidFill>
              </a:rPr>
              <a:t>pattern</a:t>
            </a:r>
            <a:r>
              <a:rPr lang="TR-TR" sz="2400" dirty="0">
                <a:solidFill>
                  <a:srgbClr val="000000"/>
                </a:solidFill>
              </a:rPr>
              <a:t> </a:t>
            </a:r>
            <a:r>
              <a:rPr lang="TR-TR" sz="2400" dirty="0" err="1">
                <a:solidFill>
                  <a:srgbClr val="000000"/>
                </a:solidFill>
              </a:rPr>
              <a:t>or</a:t>
            </a:r>
            <a:r>
              <a:rPr lang="TR-TR" sz="2400" dirty="0">
                <a:solidFill>
                  <a:srgbClr val="000000"/>
                </a:solidFill>
              </a:rPr>
              <a:t> </a:t>
            </a:r>
            <a:r>
              <a:rPr lang="TR-TR" sz="2400" dirty="0" err="1">
                <a:solidFill>
                  <a:srgbClr val="000000"/>
                </a:solidFill>
              </a:rPr>
              <a:t>predictability</a:t>
            </a:r>
            <a:r>
              <a:rPr lang="TR-TR" sz="2400" dirty="0">
                <a:solidFill>
                  <a:srgbClr val="000000"/>
                </a:solidFill>
              </a:rPr>
              <a:t> in </a:t>
            </a:r>
            <a:r>
              <a:rPr lang="TR-TR" sz="2400" dirty="0" err="1">
                <a:solidFill>
                  <a:srgbClr val="000000"/>
                </a:solidFill>
              </a:rPr>
              <a:t>events</a:t>
            </a:r>
            <a:r>
              <a:rPr lang="TR-TR" sz="2400" dirty="0">
                <a:solidFill>
                  <a:srgbClr val="000000"/>
                </a:solidFill>
              </a:rPr>
              <a:t>. A </a:t>
            </a:r>
            <a:r>
              <a:rPr lang="TR-TR" sz="2400" dirty="0" err="1">
                <a:solidFill>
                  <a:srgbClr val="000000"/>
                </a:solidFill>
              </a:rPr>
              <a:t>random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dirty="0" err="1">
                <a:solidFill>
                  <a:srgbClr val="000000"/>
                </a:solidFill>
              </a:rPr>
              <a:t>sequence</a:t>
            </a:r>
            <a:r>
              <a:rPr lang="TR-TR" sz="2400" dirty="0">
                <a:solidFill>
                  <a:srgbClr val="000000"/>
                </a:solidFill>
              </a:rPr>
              <a:t> of </a:t>
            </a:r>
            <a:r>
              <a:rPr lang="TR-TR" sz="2400" dirty="0" err="1">
                <a:solidFill>
                  <a:srgbClr val="000000"/>
                </a:solidFill>
              </a:rPr>
              <a:t>events</a:t>
            </a:r>
            <a:r>
              <a:rPr lang="TR-TR" sz="2400" dirty="0">
                <a:solidFill>
                  <a:srgbClr val="000000"/>
                </a:solidFill>
              </a:rPr>
              <a:t>, </a:t>
            </a:r>
            <a:r>
              <a:rPr lang="TR-TR" sz="2400" dirty="0" err="1">
                <a:solidFill>
                  <a:srgbClr val="000000"/>
                </a:solidFill>
              </a:rPr>
              <a:t>symbols</a:t>
            </a:r>
            <a:r>
              <a:rPr lang="TR-TR" sz="2400" dirty="0">
                <a:solidFill>
                  <a:srgbClr val="000000"/>
                </a:solidFill>
              </a:rPr>
              <a:t> </a:t>
            </a:r>
            <a:r>
              <a:rPr lang="TR-TR" sz="2400" dirty="0" err="1">
                <a:solidFill>
                  <a:srgbClr val="000000"/>
                </a:solidFill>
              </a:rPr>
              <a:t>or</a:t>
            </a:r>
            <a:r>
              <a:rPr lang="TR-TR" sz="2400" dirty="0">
                <a:solidFill>
                  <a:srgbClr val="000000"/>
                </a:solidFill>
              </a:rPr>
              <a:t> </a:t>
            </a:r>
            <a:r>
              <a:rPr lang="TR-TR" sz="2400" dirty="0" err="1">
                <a:solidFill>
                  <a:srgbClr val="000000"/>
                </a:solidFill>
              </a:rPr>
              <a:t>steps</a:t>
            </a:r>
            <a:r>
              <a:rPr lang="TR-TR" sz="2400" dirty="0">
                <a:solidFill>
                  <a:srgbClr val="000000"/>
                </a:solidFill>
              </a:rPr>
              <a:t> has </a:t>
            </a:r>
            <a:r>
              <a:rPr lang="TR-TR" sz="2400" dirty="0" err="1">
                <a:solidFill>
                  <a:srgbClr val="000000"/>
                </a:solidFill>
              </a:rPr>
              <a:t>no</a:t>
            </a:r>
            <a:r>
              <a:rPr lang="TR-TR" sz="2400" dirty="0">
                <a:solidFill>
                  <a:srgbClr val="000000"/>
                </a:solidFill>
              </a:rPr>
              <a:t> </a:t>
            </a:r>
            <a:r>
              <a:rPr lang="TR-TR" sz="2400" dirty="0" err="1">
                <a:solidFill>
                  <a:srgbClr val="000000"/>
                </a:solidFill>
              </a:rPr>
              <a:t>order</a:t>
            </a:r>
            <a:r>
              <a:rPr lang="TR-TR" sz="2400" dirty="0">
                <a:solidFill>
                  <a:srgbClr val="000000"/>
                </a:solidFill>
              </a:rPr>
              <a:t> </a:t>
            </a:r>
            <a:r>
              <a:rPr lang="TR-TR" sz="2400" dirty="0" err="1">
                <a:solidFill>
                  <a:srgbClr val="000000"/>
                </a:solidFill>
              </a:rPr>
              <a:t>and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dirty="0" err="1">
                <a:solidFill>
                  <a:srgbClr val="000000"/>
                </a:solidFill>
              </a:rPr>
              <a:t>does</a:t>
            </a:r>
            <a:r>
              <a:rPr lang="TR-TR" sz="2400" dirty="0">
                <a:solidFill>
                  <a:srgbClr val="000000"/>
                </a:solidFill>
              </a:rPr>
              <a:t> not </a:t>
            </a:r>
            <a:r>
              <a:rPr lang="TR-TR" sz="2400" dirty="0" err="1">
                <a:solidFill>
                  <a:srgbClr val="000000"/>
                </a:solidFill>
              </a:rPr>
              <a:t>follow</a:t>
            </a:r>
            <a:r>
              <a:rPr lang="TR-TR" sz="2400" dirty="0">
                <a:solidFill>
                  <a:srgbClr val="000000"/>
                </a:solidFill>
              </a:rPr>
              <a:t> an </a:t>
            </a:r>
            <a:r>
              <a:rPr lang="TR-TR" sz="2400" dirty="0" err="1">
                <a:solidFill>
                  <a:srgbClr val="000000"/>
                </a:solidFill>
              </a:rPr>
              <a:t>intelligible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dirty="0" err="1">
                <a:solidFill>
                  <a:srgbClr val="000000"/>
                </a:solidFill>
              </a:rPr>
              <a:t>pattern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dirty="0" err="1">
                <a:solidFill>
                  <a:srgbClr val="000000"/>
                </a:solidFill>
              </a:rPr>
              <a:t>or</a:t>
            </a:r>
            <a:r>
              <a:rPr lang="TR-TR" sz="2400" dirty="0">
                <a:solidFill>
                  <a:srgbClr val="000000"/>
                </a:solidFill>
              </a:rPr>
              <a:t> </a:t>
            </a:r>
            <a:r>
              <a:rPr lang="TR-TR" sz="2400" dirty="0" err="1">
                <a:solidFill>
                  <a:srgbClr val="000000"/>
                </a:solidFill>
              </a:rPr>
              <a:t>combination</a:t>
            </a:r>
            <a:r>
              <a:rPr lang="TR-TR" sz="2400" dirty="0">
                <a:solidFill>
                  <a:srgbClr val="252525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1654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228151" y="1847850"/>
            <a:ext cx="3983038" cy="406265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 err="1"/>
              <a:t>Algorithmic</a:t>
            </a:r>
            <a:r>
              <a:rPr lang="TR-TR" sz="2400" dirty="0"/>
              <a:t> </a:t>
            </a:r>
            <a:r>
              <a:rPr lang="TR-TR" sz="2400" dirty="0" err="1"/>
              <a:t>probibility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/>
              <a:t>Chaos </a:t>
            </a:r>
            <a:r>
              <a:rPr lang="TR-TR" sz="2400" dirty="0" err="1"/>
              <a:t>theory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 err="1"/>
              <a:t>Cryptography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/>
              <a:t>Game </a:t>
            </a:r>
            <a:r>
              <a:rPr lang="TR-TR" sz="2400" dirty="0" err="1"/>
              <a:t>Theory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/>
              <a:t>Information </a:t>
            </a:r>
            <a:r>
              <a:rPr lang="TR-TR" sz="2400" dirty="0" err="1"/>
              <a:t>theory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 err="1"/>
              <a:t>Pettern</a:t>
            </a:r>
            <a:r>
              <a:rPr lang="TR-TR" sz="2400" dirty="0"/>
              <a:t> </a:t>
            </a:r>
            <a:r>
              <a:rPr lang="TR-TR" sz="2400" dirty="0" err="1"/>
              <a:t>recognition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 err="1"/>
              <a:t>Probability</a:t>
            </a:r>
            <a:r>
              <a:rPr lang="TR-TR" sz="2400" dirty="0"/>
              <a:t> </a:t>
            </a:r>
            <a:r>
              <a:rPr lang="TR-TR" sz="2400" dirty="0" err="1"/>
              <a:t>theory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/>
              <a:t>Quantum </a:t>
            </a:r>
            <a:r>
              <a:rPr lang="TR-TR" sz="2400" dirty="0" err="1"/>
              <a:t>mechanics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/>
              <a:t>Statistical </a:t>
            </a:r>
            <a:r>
              <a:rPr lang="TR-TR" sz="2400" dirty="0" err="1"/>
              <a:t>mechanics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2400" dirty="0" err="1"/>
              <a:t>Statistics</a:t>
            </a:r>
            <a:endParaRPr lang="tr-TR" sz="2400" dirty="0" err="1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161623" y="676275"/>
            <a:ext cx="5798557" cy="83099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TR-TR" sz="2400" dirty="0" err="1">
                <a:solidFill>
                  <a:srgbClr val="252525"/>
                </a:solidFill>
              </a:rPr>
              <a:t>Many</a:t>
            </a:r>
            <a:r>
              <a:rPr lang="TR-TR" sz="2400" dirty="0">
                <a:solidFill>
                  <a:srgbClr val="252525"/>
                </a:solidFill>
              </a:rPr>
              <a:t> </a:t>
            </a:r>
            <a:r>
              <a:rPr lang="TR-TR" sz="2400" dirty="0" err="1">
                <a:solidFill>
                  <a:srgbClr val="252525"/>
                </a:solidFill>
              </a:rPr>
              <a:t>scientific</a:t>
            </a:r>
            <a:r>
              <a:rPr lang="TR-TR" sz="2400" dirty="0">
                <a:solidFill>
                  <a:srgbClr val="252525"/>
                </a:solidFill>
              </a:rPr>
              <a:t> </a:t>
            </a:r>
            <a:r>
              <a:rPr lang="TR-TR" sz="2400" dirty="0" err="1">
                <a:solidFill>
                  <a:srgbClr val="252525"/>
                </a:solidFill>
              </a:rPr>
              <a:t>fields</a:t>
            </a:r>
            <a:r>
              <a:rPr lang="TR-TR" sz="2400" dirty="0">
                <a:solidFill>
                  <a:srgbClr val="252525"/>
                </a:solidFill>
              </a:rPr>
              <a:t> </a:t>
            </a:r>
            <a:r>
              <a:rPr lang="TR-TR" sz="2400" dirty="0" err="1">
                <a:solidFill>
                  <a:srgbClr val="252525"/>
                </a:solidFill>
              </a:rPr>
              <a:t>are</a:t>
            </a:r>
            <a:r>
              <a:rPr lang="TR-TR" sz="2400" dirty="0">
                <a:solidFill>
                  <a:srgbClr val="252525"/>
                </a:solidFill>
              </a:rPr>
              <a:t> </a:t>
            </a:r>
            <a:r>
              <a:rPr lang="TR-TR" sz="2400" dirty="0" err="1">
                <a:solidFill>
                  <a:srgbClr val="252525"/>
                </a:solidFill>
              </a:rPr>
              <a:t>concerned</a:t>
            </a:r>
            <a:r>
              <a:rPr lang="TR-TR" sz="2400" dirty="0">
                <a:solidFill>
                  <a:srgbClr val="252525"/>
                </a:solidFill>
              </a:rPr>
              <a:t> </a:t>
            </a:r>
            <a:r>
              <a:rPr lang="TR-TR" sz="2400" dirty="0" err="1">
                <a:solidFill>
                  <a:srgbClr val="252525"/>
                </a:solidFill>
              </a:rPr>
              <a:t>with</a:t>
            </a:r>
            <a:r>
              <a:rPr lang="TR-TR" sz="2400" dirty="0">
                <a:solidFill>
                  <a:srgbClr val="252525"/>
                </a:solidFill>
              </a:rPr>
              <a:t> </a:t>
            </a:r>
            <a:r>
              <a:rPr lang="TR-TR" sz="2400" dirty="0" err="1">
                <a:solidFill>
                  <a:srgbClr val="252525"/>
                </a:solidFill>
              </a:rPr>
              <a:t>randomness</a:t>
            </a:r>
            <a:r>
              <a:rPr lang="TR-TR" sz="2400" dirty="0">
                <a:solidFill>
                  <a:srgbClr val="252525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8306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095470" y="1619250"/>
            <a:ext cx="6610350" cy="2677656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TR-TR" sz="2400" dirty="0" err="1">
                <a:solidFill>
                  <a:srgbClr val="2E83C3"/>
                </a:solidFill>
              </a:rPr>
              <a:t>Generating</a:t>
            </a:r>
            <a:r>
              <a:rPr lang="TR-TR" sz="2400" dirty="0">
                <a:solidFill>
                  <a:srgbClr val="2E83C3"/>
                </a:solidFill>
              </a:rPr>
              <a:t> </a:t>
            </a:r>
            <a:r>
              <a:rPr lang="TR-TR" sz="2400" dirty="0" err="1">
                <a:solidFill>
                  <a:srgbClr val="2E83C3"/>
                </a:solidFill>
              </a:rPr>
              <a:t>random</a:t>
            </a:r>
            <a:r>
              <a:rPr lang="TR-TR" sz="2400" dirty="0">
                <a:solidFill>
                  <a:srgbClr val="2E83C3"/>
                </a:solidFill>
              </a:rPr>
              <a:t> </a:t>
            </a:r>
            <a:r>
              <a:rPr lang="TR-TR" sz="2400" dirty="0" err="1">
                <a:solidFill>
                  <a:srgbClr val="2E83C3"/>
                </a:solidFill>
              </a:rPr>
              <a:t>numbers</a:t>
            </a:r>
            <a:r>
              <a:rPr lang="TR-TR" sz="2400" dirty="0">
                <a:solidFill>
                  <a:srgbClr val="2E83C3"/>
                </a:solidFill>
              </a:rPr>
              <a:t> </a:t>
            </a:r>
            <a:r>
              <a:rPr lang="TR-TR" sz="2400" dirty="0" err="1">
                <a:solidFill>
                  <a:srgbClr val="2E83C3"/>
                </a:solidFill>
              </a:rPr>
              <a:t>with</a:t>
            </a:r>
            <a:r>
              <a:rPr lang="TR-TR" sz="2400" dirty="0">
                <a:solidFill>
                  <a:srgbClr val="2E83C3"/>
                </a:solidFill>
              </a:rPr>
              <a:t> </a:t>
            </a:r>
            <a:r>
              <a:rPr lang="TR-TR" sz="2400" dirty="0" err="1">
                <a:solidFill>
                  <a:srgbClr val="2E83C3"/>
                </a:solidFill>
              </a:rPr>
              <a:t>computers</a:t>
            </a:r>
            <a:endParaRPr lang="tr-TR" sz="2400" dirty="0" err="1">
              <a:solidFill>
                <a:srgbClr val="2E83C3"/>
              </a:solidFill>
            </a:endParaRPr>
          </a:p>
          <a:p>
            <a:pPr algn="ctr"/>
            <a:endParaRPr lang="tr-TR" sz="2400"/>
          </a:p>
          <a:p>
            <a:pPr algn="ctr"/>
            <a:r>
              <a:rPr lang="TR-TR" sz="2400" dirty="0">
                <a:solidFill>
                  <a:srgbClr val="6F6FC4"/>
                </a:solidFill>
                <a:latin typeface="Georgia"/>
              </a:rPr>
              <a:t>-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Pseudo-Random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 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Number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 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Generators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 (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PRNGs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)</a:t>
            </a:r>
            <a:endParaRPr lang="tr-TR" sz="2400" dirty="0">
              <a:solidFill>
                <a:srgbClr val="6F6FC4"/>
              </a:solidFill>
              <a:latin typeface="Georgia"/>
            </a:endParaRPr>
          </a:p>
          <a:p>
            <a:pPr algn="ctr"/>
            <a:endParaRPr lang="TR-TR" sz="2400">
              <a:solidFill>
                <a:srgbClr val="000000"/>
              </a:solidFill>
              <a:latin typeface="Georgia"/>
            </a:endParaRPr>
          </a:p>
          <a:p>
            <a:pPr algn="ctr"/>
            <a:r>
              <a:rPr lang="TR-TR" sz="2400" dirty="0">
                <a:solidFill>
                  <a:srgbClr val="6F6FC4"/>
                </a:solidFill>
                <a:latin typeface="Georgia"/>
              </a:rPr>
              <a:t>-True 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Random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 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Number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 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Generators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 (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TRNGs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)</a:t>
            </a:r>
            <a:endParaRPr lang="TR-TR" sz="2400">
              <a:latin typeface="Georgia"/>
            </a:endParaRPr>
          </a:p>
          <a:p>
            <a:pPr algn="ctr"/>
            <a:endParaRPr lang="tr-TR" sz="2400"/>
          </a:p>
          <a:p>
            <a:pPr algn="ctr"/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63101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00150" y="2381250"/>
            <a:ext cx="6664080" cy="1938992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TR-TR" sz="2400" dirty="0">
                <a:solidFill>
                  <a:srgbClr val="222222"/>
                </a:solidFill>
              </a:rPr>
              <a:t> A </a:t>
            </a:r>
            <a:r>
              <a:rPr lang="TR-TR" sz="2400" dirty="0" err="1">
                <a:solidFill>
                  <a:srgbClr val="222222"/>
                </a:solidFill>
              </a:rPr>
              <a:t>computer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could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use</a:t>
            </a:r>
            <a:r>
              <a:rPr lang="TR-TR" sz="2400" dirty="0">
                <a:solidFill>
                  <a:srgbClr val="222222"/>
                </a:solidFill>
              </a:rPr>
              <a:t> a </a:t>
            </a:r>
            <a:r>
              <a:rPr lang="TR-TR" sz="2400" dirty="0" err="1">
                <a:solidFill>
                  <a:srgbClr val="222222"/>
                </a:solidFill>
              </a:rPr>
              <a:t>seed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value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and</a:t>
            </a:r>
            <a:r>
              <a:rPr lang="TR-TR" sz="2400" dirty="0">
                <a:solidFill>
                  <a:srgbClr val="222222"/>
                </a:solidFill>
              </a:rPr>
              <a:t> an </a:t>
            </a:r>
            <a:r>
              <a:rPr lang="TR-TR" sz="2400" dirty="0" err="1">
                <a:solidFill>
                  <a:srgbClr val="222222"/>
                </a:solidFill>
              </a:rPr>
              <a:t>algorithm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to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generate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numbers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that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appear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to</a:t>
            </a:r>
            <a:r>
              <a:rPr lang="TR-TR" sz="2400" dirty="0">
                <a:solidFill>
                  <a:srgbClr val="222222"/>
                </a:solidFill>
              </a:rPr>
              <a:t> be </a:t>
            </a:r>
            <a:r>
              <a:rPr lang="TR-TR" sz="2400" dirty="0" err="1">
                <a:solidFill>
                  <a:srgbClr val="222222"/>
                </a:solidFill>
              </a:rPr>
              <a:t>random</a:t>
            </a:r>
            <a:r>
              <a:rPr lang="TR-TR" sz="2400" dirty="0">
                <a:solidFill>
                  <a:srgbClr val="222222"/>
                </a:solidFill>
              </a:rPr>
              <a:t>, but </a:t>
            </a:r>
            <a:r>
              <a:rPr lang="TR-TR" sz="2400" dirty="0" err="1">
                <a:solidFill>
                  <a:srgbClr val="222222"/>
                </a:solidFill>
              </a:rPr>
              <a:t>that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are</a:t>
            </a:r>
            <a:r>
              <a:rPr lang="TR-TR" sz="2400" dirty="0">
                <a:solidFill>
                  <a:srgbClr val="222222"/>
                </a:solidFill>
              </a:rPr>
              <a:t> in </a:t>
            </a:r>
            <a:r>
              <a:rPr lang="TR-TR" sz="2400" dirty="0" err="1">
                <a:solidFill>
                  <a:srgbClr val="222222"/>
                </a:solidFill>
              </a:rPr>
              <a:t>fact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predictable</a:t>
            </a:r>
            <a:r>
              <a:rPr lang="TR-TR" sz="2400" dirty="0">
                <a:solidFill>
                  <a:srgbClr val="222222"/>
                </a:solidFill>
              </a:rPr>
              <a:t>. </a:t>
            </a:r>
            <a:r>
              <a:rPr lang="TR-TR" sz="2400" dirty="0" err="1">
                <a:solidFill>
                  <a:srgbClr val="222222"/>
                </a:solidFill>
              </a:rPr>
              <a:t>The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computer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doesn’t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gather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any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random</a:t>
            </a:r>
            <a:r>
              <a:rPr lang="TR-TR" sz="2400" dirty="0">
                <a:solidFill>
                  <a:srgbClr val="222222"/>
                </a:solidFill>
              </a:rPr>
              <a:t> data </a:t>
            </a:r>
            <a:r>
              <a:rPr lang="TR-TR" sz="2400" dirty="0" err="1">
                <a:solidFill>
                  <a:srgbClr val="222222"/>
                </a:solidFill>
              </a:rPr>
              <a:t>from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the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dirty="0" err="1">
                <a:solidFill>
                  <a:srgbClr val="222222"/>
                </a:solidFill>
              </a:rPr>
              <a:t>environment</a:t>
            </a:r>
            <a:r>
              <a:rPr lang="TR-TR" sz="2400" dirty="0">
                <a:solidFill>
                  <a:srgbClr val="222222"/>
                </a:solidFill>
              </a:rPr>
              <a:t>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944754" y="990600"/>
            <a:ext cx="717866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>
            <a:spAutoFit/>
          </a:bodyPr>
          <a:lstStyle/>
          <a:p>
            <a:pPr algn="ctr"/>
            <a:r>
              <a:rPr lang="TR-TR" sz="2400" dirty="0" err="1">
                <a:solidFill>
                  <a:srgbClr val="6F6FC4"/>
                </a:solidFill>
                <a:latin typeface="Georgia"/>
              </a:rPr>
              <a:t>Pseudo-Random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 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Number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 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Generators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 (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PRNGs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)</a:t>
            </a:r>
            <a:r>
              <a:rPr lang="TR-TR" dirty="0">
                <a:solidFill>
                  <a:srgbClr val="000000"/>
                </a:solidFill>
                <a:latin typeface="Georgia"/>
              </a:rPr>
              <a:t> </a:t>
            </a:r>
            <a:endParaRPr lang="tr-TR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5641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33488" y="3086100"/>
            <a:ext cx="7614372" cy="147796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TR-TR" sz="2400" dirty="0" err="1">
                <a:latin typeface="Tahoma"/>
              </a:rPr>
              <a:t>In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comparison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with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PRNGs</a:t>
            </a:r>
            <a:r>
              <a:rPr lang="TR-TR" sz="2400" dirty="0">
                <a:latin typeface="Tahoma"/>
              </a:rPr>
              <a:t>, </a:t>
            </a:r>
            <a:r>
              <a:rPr lang="TR-TR" sz="2400" dirty="0" err="1">
                <a:latin typeface="Tahoma"/>
              </a:rPr>
              <a:t>TRNGs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extract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randomness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from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physical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phenomena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and</a:t>
            </a:r>
            <a:r>
              <a:rPr lang="TR-TR" sz="2400" dirty="0">
                <a:latin typeface="Tahoma"/>
              </a:rPr>
              <a:t> </a:t>
            </a:r>
            <a:r>
              <a:rPr lang="TR-TR" sz="2400" dirty="0" err="1">
                <a:latin typeface="Tahoma"/>
              </a:rPr>
              <a:t>introduce</a:t>
            </a:r>
            <a:r>
              <a:rPr lang="TR-TR" sz="2400" dirty="0">
                <a:latin typeface="Tahoma"/>
              </a:rPr>
              <a:t> it </a:t>
            </a:r>
            <a:r>
              <a:rPr lang="TR-TR" sz="2400" dirty="0" err="1">
                <a:latin typeface="Tahoma"/>
              </a:rPr>
              <a:t>into</a:t>
            </a:r>
            <a:r>
              <a:rPr lang="TR-TR" sz="2400" dirty="0">
                <a:latin typeface="Tahoma"/>
              </a:rPr>
              <a:t> a </a:t>
            </a:r>
            <a:r>
              <a:rPr lang="TR-TR" sz="2400" dirty="0" err="1">
                <a:latin typeface="Tahoma"/>
              </a:rPr>
              <a:t>computer</a:t>
            </a:r>
            <a:r>
              <a:rPr lang="TR-TR" sz="2400" dirty="0">
                <a:latin typeface="Tahoma"/>
              </a:rPr>
              <a:t>.</a:t>
            </a:r>
            <a:r>
              <a:rPr lang="TR-TR" dirty="0">
                <a:latin typeface="Tahoma"/>
              </a:rPr>
              <a:t>  </a:t>
            </a:r>
            <a:endParaRPr lang="tr-TR">
              <a:latin typeface="Tahoma"/>
            </a:endParaRPr>
          </a:p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546081" y="1666875"/>
            <a:ext cx="6915412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TR-TR" sz="2400" dirty="0">
                <a:solidFill>
                  <a:srgbClr val="6F6FC4"/>
                </a:solidFill>
                <a:latin typeface="Georgia"/>
              </a:rPr>
              <a:t>True 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Random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 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Number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 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Generators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 (</a:t>
            </a:r>
            <a:r>
              <a:rPr lang="TR-TR" sz="2400" dirty="0" err="1">
                <a:solidFill>
                  <a:srgbClr val="6F6FC4"/>
                </a:solidFill>
                <a:latin typeface="Georgia"/>
              </a:rPr>
              <a:t>TRNGs</a:t>
            </a:r>
            <a:r>
              <a:rPr lang="TR-TR" sz="2400" dirty="0">
                <a:solidFill>
                  <a:srgbClr val="6F6FC4"/>
                </a:solidFill>
                <a:latin typeface="Georgia"/>
              </a:rPr>
              <a:t>)</a:t>
            </a:r>
            <a:endParaRPr lang="tr-TR" sz="2400" dirty="0">
              <a:solidFill>
                <a:srgbClr val="6F6FC4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0258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552920" y="4905375"/>
            <a:ext cx="6006959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TR-TR" dirty="0">
                <a:solidFill>
                  <a:srgbClr val="333333"/>
                </a:solidFill>
                <a:latin typeface="Georgia"/>
              </a:rPr>
              <a:t> 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If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a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coin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is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launched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exactly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the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same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way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, it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lands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exactly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the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same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Georgia"/>
              </a:rPr>
              <a:t>way</a:t>
            </a:r>
            <a:r>
              <a:rPr lang="TR-TR" dirty="0">
                <a:solidFill>
                  <a:srgbClr val="333333"/>
                </a:solidFill>
                <a:latin typeface="Georgia"/>
              </a:rPr>
              <a:t>.</a:t>
            </a:r>
          </a:p>
          <a:p>
            <a:pPr algn="ctr"/>
            <a:endParaRPr lang="tr-TR">
              <a:latin typeface="Tahoma"/>
            </a:endParaRPr>
          </a:p>
          <a:p>
            <a:pPr algn="ctr"/>
            <a:endParaRPr lang="TR-TR" dirty="0">
              <a:solidFill>
                <a:srgbClr val="2E83C3"/>
              </a:solidFill>
              <a:latin typeface="Tahoma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428" y="619125"/>
            <a:ext cx="5161586" cy="376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4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761" y="352425"/>
            <a:ext cx="8063678" cy="603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31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0075" y="161925"/>
            <a:ext cx="786996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endParaRPr lang="tr-TR" dirty="0">
              <a:solidFill>
                <a:srgbClr val="2E83C3"/>
              </a:solidFill>
              <a:latin typeface="Tahoma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09550" y="695325"/>
            <a:ext cx="11452591" cy="5632311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TR-TR" dirty="0" err="1">
                <a:solidFill>
                  <a:srgbClr val="252525"/>
                </a:solidFill>
              </a:rPr>
              <a:t>Because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outcome</a:t>
            </a:r>
            <a:r>
              <a:rPr lang="TR-TR" dirty="0">
                <a:solidFill>
                  <a:srgbClr val="252525"/>
                </a:solidFill>
              </a:rPr>
              <a:t> of </a:t>
            </a:r>
            <a:r>
              <a:rPr lang="TR-TR" dirty="0" err="1">
                <a:solidFill>
                  <a:srgbClr val="252525"/>
                </a:solidFill>
              </a:rPr>
              <a:t>quantum-mechanical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events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cannot</a:t>
            </a:r>
            <a:r>
              <a:rPr lang="TR-TR" dirty="0">
                <a:solidFill>
                  <a:srgbClr val="252525"/>
                </a:solidFill>
              </a:rPr>
              <a:t> in </a:t>
            </a:r>
            <a:r>
              <a:rPr lang="TR-TR" dirty="0" err="1">
                <a:solidFill>
                  <a:srgbClr val="252525"/>
                </a:solidFill>
              </a:rPr>
              <a:t>principle</a:t>
            </a:r>
            <a:r>
              <a:rPr lang="TR-TR" dirty="0">
                <a:solidFill>
                  <a:srgbClr val="252525"/>
                </a:solidFill>
              </a:rPr>
              <a:t> be </a:t>
            </a:r>
            <a:r>
              <a:rPr lang="TR-TR" dirty="0" err="1">
                <a:solidFill>
                  <a:srgbClr val="252525"/>
                </a:solidFill>
              </a:rPr>
              <a:t>predicted</a:t>
            </a:r>
            <a:r>
              <a:rPr lang="TR-TR" dirty="0">
                <a:solidFill>
                  <a:srgbClr val="252525"/>
                </a:solidFill>
              </a:rPr>
              <a:t>, </a:t>
            </a:r>
            <a:r>
              <a:rPr lang="TR-TR" dirty="0" err="1">
                <a:solidFill>
                  <a:srgbClr val="252525"/>
                </a:solidFill>
              </a:rPr>
              <a:t>they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are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‘</a:t>
            </a:r>
            <a:r>
              <a:rPr lang="TR-TR" dirty="0" err="1">
                <a:solidFill>
                  <a:srgbClr val="252525"/>
                </a:solidFill>
              </a:rPr>
              <a:t>gold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standard</a:t>
            </a:r>
            <a:r>
              <a:rPr lang="TR-TR" dirty="0">
                <a:solidFill>
                  <a:srgbClr val="252525"/>
                </a:solidFill>
              </a:rPr>
              <a:t>’ </a:t>
            </a:r>
            <a:r>
              <a:rPr lang="TR-TR" dirty="0" err="1">
                <a:solidFill>
                  <a:srgbClr val="252525"/>
                </a:solidFill>
              </a:rPr>
              <a:t>for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random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number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generation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Some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quantum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phenomena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used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for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random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number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generation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include</a:t>
            </a:r>
            <a:r>
              <a:rPr lang="TR-TR" dirty="0">
                <a:solidFill>
                  <a:srgbClr val="252525"/>
                </a:solidFill>
              </a:rPr>
              <a:t>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B0080"/>
                </a:solidFill>
                <a:hlinkClick r:id="rId3"/>
              </a:rPr>
              <a:t>Shot noise</a:t>
            </a:r>
            <a:r>
              <a:rPr lang="TR-TR" dirty="0">
                <a:solidFill>
                  <a:srgbClr val="252525"/>
                </a:solidFill>
              </a:rPr>
              <a:t>, a </a:t>
            </a:r>
            <a:r>
              <a:rPr lang="TR-TR" dirty="0" err="1">
                <a:solidFill>
                  <a:srgbClr val="252525"/>
                </a:solidFill>
              </a:rPr>
              <a:t>quantum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mechanical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noise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source</a:t>
            </a:r>
            <a:r>
              <a:rPr lang="TR-TR" dirty="0">
                <a:solidFill>
                  <a:srgbClr val="252525"/>
                </a:solidFill>
              </a:rPr>
              <a:t> in </a:t>
            </a:r>
            <a:r>
              <a:rPr lang="TR-TR" dirty="0" err="1">
                <a:solidFill>
                  <a:srgbClr val="252525"/>
                </a:solidFill>
              </a:rPr>
              <a:t>electronic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circuits</a:t>
            </a:r>
            <a:r>
              <a:rPr lang="TR-TR" dirty="0">
                <a:solidFill>
                  <a:srgbClr val="252525"/>
                </a:solidFill>
              </a:rPr>
              <a:t>. A </a:t>
            </a:r>
            <a:r>
              <a:rPr lang="TR-TR" dirty="0" err="1">
                <a:solidFill>
                  <a:srgbClr val="252525"/>
                </a:solidFill>
              </a:rPr>
              <a:t>simple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example</a:t>
            </a:r>
            <a:r>
              <a:rPr lang="TR-TR" dirty="0">
                <a:solidFill>
                  <a:srgbClr val="252525"/>
                </a:solidFill>
              </a:rPr>
              <a:t> is a </a:t>
            </a:r>
            <a:r>
              <a:rPr lang="TR-TR" dirty="0" err="1">
                <a:solidFill>
                  <a:srgbClr val="252525"/>
                </a:solidFill>
              </a:rPr>
              <a:t>lamp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shining</a:t>
            </a:r>
            <a:r>
              <a:rPr lang="TR-TR" dirty="0">
                <a:solidFill>
                  <a:srgbClr val="252525"/>
                </a:solidFill>
              </a:rPr>
              <a:t> on a </a:t>
            </a:r>
            <a:r>
              <a:rPr lang="TR-TR" dirty="0" err="1">
                <a:solidFill>
                  <a:srgbClr val="252525"/>
                </a:solidFill>
              </a:rPr>
              <a:t>photodiode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Due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to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4"/>
              </a:rPr>
              <a:t>uncertainty principle</a:t>
            </a:r>
            <a:r>
              <a:rPr lang="TR-TR" dirty="0">
                <a:solidFill>
                  <a:srgbClr val="252525"/>
                </a:solidFill>
              </a:rPr>
              <a:t>, </a:t>
            </a:r>
            <a:r>
              <a:rPr lang="TR-TR" dirty="0" err="1">
                <a:solidFill>
                  <a:srgbClr val="252525"/>
                </a:solidFill>
              </a:rPr>
              <a:t>arriving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photons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create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noise</a:t>
            </a:r>
            <a:r>
              <a:rPr lang="TR-TR" dirty="0">
                <a:solidFill>
                  <a:srgbClr val="252525"/>
                </a:solidFill>
              </a:rPr>
              <a:t> in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circuit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Collecting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noise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for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use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poses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some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problems</a:t>
            </a:r>
            <a:r>
              <a:rPr lang="TR-TR" dirty="0">
                <a:solidFill>
                  <a:srgbClr val="252525"/>
                </a:solidFill>
              </a:rPr>
              <a:t>, but </a:t>
            </a:r>
            <a:r>
              <a:rPr lang="TR-TR" dirty="0" err="1">
                <a:solidFill>
                  <a:srgbClr val="252525"/>
                </a:solidFill>
              </a:rPr>
              <a:t>this</a:t>
            </a:r>
            <a:r>
              <a:rPr lang="TR-TR" dirty="0">
                <a:solidFill>
                  <a:srgbClr val="252525"/>
                </a:solidFill>
              </a:rPr>
              <a:t> is an </a:t>
            </a:r>
            <a:r>
              <a:rPr lang="TR-TR" dirty="0" err="1">
                <a:solidFill>
                  <a:srgbClr val="252525"/>
                </a:solidFill>
              </a:rPr>
              <a:t>especially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simple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random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noise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source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However</a:t>
            </a:r>
            <a:r>
              <a:rPr lang="TR-TR" dirty="0">
                <a:solidFill>
                  <a:srgbClr val="252525"/>
                </a:solidFill>
              </a:rPr>
              <a:t>, </a:t>
            </a:r>
            <a:r>
              <a:rPr lang="TR-TR" dirty="0" err="1">
                <a:solidFill>
                  <a:srgbClr val="252525"/>
                </a:solidFill>
              </a:rPr>
              <a:t>shot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noise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energy</a:t>
            </a:r>
            <a:r>
              <a:rPr lang="TR-TR" dirty="0">
                <a:solidFill>
                  <a:srgbClr val="252525"/>
                </a:solidFill>
              </a:rPr>
              <a:t> is not </a:t>
            </a:r>
            <a:r>
              <a:rPr lang="TR-TR" dirty="0" err="1">
                <a:solidFill>
                  <a:srgbClr val="252525"/>
                </a:solidFill>
              </a:rPr>
              <a:t>always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well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distributed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throughout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bandwidth</a:t>
            </a:r>
            <a:r>
              <a:rPr lang="TR-TR" dirty="0">
                <a:solidFill>
                  <a:srgbClr val="252525"/>
                </a:solidFill>
              </a:rPr>
              <a:t> of </a:t>
            </a:r>
            <a:r>
              <a:rPr lang="TR-TR" dirty="0" err="1">
                <a:solidFill>
                  <a:srgbClr val="252525"/>
                </a:solidFill>
              </a:rPr>
              <a:t>interest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Gas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diode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and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thyratron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electron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tubes</a:t>
            </a:r>
            <a:r>
              <a:rPr lang="TR-TR" dirty="0">
                <a:solidFill>
                  <a:srgbClr val="252525"/>
                </a:solidFill>
              </a:rPr>
              <a:t> in a </a:t>
            </a:r>
            <a:r>
              <a:rPr lang="TR-TR" dirty="0" err="1">
                <a:solidFill>
                  <a:srgbClr val="252525"/>
                </a:solidFill>
              </a:rPr>
              <a:t>crosswise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magnetic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field</a:t>
            </a:r>
            <a:r>
              <a:rPr lang="TR-TR" dirty="0">
                <a:solidFill>
                  <a:srgbClr val="252525"/>
                </a:solidFill>
              </a:rPr>
              <a:t> can </a:t>
            </a:r>
            <a:r>
              <a:rPr lang="TR-TR" dirty="0" err="1">
                <a:solidFill>
                  <a:srgbClr val="252525"/>
                </a:solidFill>
              </a:rPr>
              <a:t>generate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substantial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noise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energy</a:t>
            </a:r>
            <a:r>
              <a:rPr lang="TR-TR" dirty="0">
                <a:solidFill>
                  <a:srgbClr val="252525"/>
                </a:solidFill>
              </a:rPr>
              <a:t> (10 </a:t>
            </a:r>
            <a:r>
              <a:rPr lang="TR-TR" dirty="0" err="1">
                <a:solidFill>
                  <a:srgbClr val="252525"/>
                </a:solidFill>
              </a:rPr>
              <a:t>volts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or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more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into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high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impedance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loads</a:t>
            </a:r>
            <a:r>
              <a:rPr lang="TR-TR" dirty="0">
                <a:solidFill>
                  <a:srgbClr val="252525"/>
                </a:solidFill>
              </a:rPr>
              <a:t>) but </a:t>
            </a:r>
            <a:r>
              <a:rPr lang="TR-TR" dirty="0" err="1">
                <a:solidFill>
                  <a:srgbClr val="252525"/>
                </a:solidFill>
              </a:rPr>
              <a:t>have</a:t>
            </a:r>
            <a:r>
              <a:rPr lang="TR-TR" dirty="0">
                <a:solidFill>
                  <a:srgbClr val="252525"/>
                </a:solidFill>
              </a:rPr>
              <a:t> a </a:t>
            </a:r>
            <a:r>
              <a:rPr lang="TR-TR" dirty="0" err="1">
                <a:solidFill>
                  <a:srgbClr val="252525"/>
                </a:solidFill>
              </a:rPr>
              <a:t>very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peaked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energy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distribution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and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require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careful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filtering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to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achieve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flatness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across</a:t>
            </a:r>
            <a:r>
              <a:rPr lang="TR-TR" dirty="0">
                <a:solidFill>
                  <a:srgbClr val="252525"/>
                </a:solidFill>
              </a:rPr>
              <a:t> a </a:t>
            </a:r>
            <a:r>
              <a:rPr lang="TR-TR" dirty="0" err="1">
                <a:solidFill>
                  <a:srgbClr val="252525"/>
                </a:solidFill>
              </a:rPr>
              <a:t>broad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spectrum</a:t>
            </a:r>
            <a:r>
              <a:rPr lang="TR-TR" dirty="0">
                <a:solidFill>
                  <a:srgbClr val="252525"/>
                </a:solidFill>
              </a:rPr>
              <a:t>.</a:t>
            </a:r>
            <a:endParaRPr lang="TR-TR" dirty="0">
              <a:solidFill>
                <a:srgbClr val="0B0080"/>
              </a:solidFill>
              <a:hlinkClick r:id="rId5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52525"/>
                </a:solidFill>
              </a:rPr>
              <a:t>A </a:t>
            </a:r>
            <a:r>
              <a:rPr lang="TR-TR" dirty="0">
                <a:solidFill>
                  <a:srgbClr val="0B0080"/>
                </a:solidFill>
                <a:hlinkClick r:id="rId6"/>
              </a:rPr>
              <a:t>nuclear decay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radiation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source</a:t>
            </a:r>
            <a:r>
              <a:rPr lang="TR-TR" dirty="0">
                <a:solidFill>
                  <a:srgbClr val="252525"/>
                </a:solidFill>
              </a:rPr>
              <a:t> (as, </a:t>
            </a:r>
            <a:r>
              <a:rPr lang="TR-TR" dirty="0" err="1">
                <a:solidFill>
                  <a:srgbClr val="252525"/>
                </a:solidFill>
              </a:rPr>
              <a:t>for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instance</a:t>
            </a:r>
            <a:r>
              <a:rPr lang="TR-TR" dirty="0">
                <a:solidFill>
                  <a:srgbClr val="252525"/>
                </a:solidFill>
              </a:rPr>
              <a:t>, </a:t>
            </a:r>
            <a:r>
              <a:rPr lang="TR-TR" dirty="0" err="1">
                <a:solidFill>
                  <a:srgbClr val="252525"/>
                </a:solidFill>
              </a:rPr>
              <a:t>from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some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kinds</a:t>
            </a:r>
            <a:r>
              <a:rPr lang="TR-TR" dirty="0">
                <a:solidFill>
                  <a:srgbClr val="252525"/>
                </a:solidFill>
              </a:rPr>
              <a:t> of </a:t>
            </a:r>
            <a:r>
              <a:rPr lang="TR-TR" dirty="0" err="1">
                <a:solidFill>
                  <a:srgbClr val="252525"/>
                </a:solidFill>
              </a:rPr>
              <a:t>commercial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7"/>
              </a:rPr>
              <a:t>smoke detectors</a:t>
            </a:r>
            <a:r>
              <a:rPr lang="TR-TR" dirty="0">
                <a:solidFill>
                  <a:srgbClr val="252525"/>
                </a:solidFill>
              </a:rPr>
              <a:t>), </a:t>
            </a:r>
            <a:r>
              <a:rPr lang="TR-TR" dirty="0" err="1">
                <a:solidFill>
                  <a:srgbClr val="252525"/>
                </a:solidFill>
              </a:rPr>
              <a:t>detected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by</a:t>
            </a:r>
            <a:r>
              <a:rPr lang="TR-TR" dirty="0">
                <a:solidFill>
                  <a:srgbClr val="252525"/>
                </a:solidFill>
              </a:rPr>
              <a:t> a </a:t>
            </a:r>
            <a:r>
              <a:rPr lang="TR-TR" dirty="0">
                <a:solidFill>
                  <a:srgbClr val="0B0080"/>
                </a:solidFill>
                <a:hlinkClick r:id="rId8"/>
              </a:rPr>
              <a:t>Geiger counter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attached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to</a:t>
            </a:r>
            <a:r>
              <a:rPr lang="TR-TR" dirty="0">
                <a:solidFill>
                  <a:srgbClr val="252525"/>
                </a:solidFill>
              </a:rPr>
              <a:t> a PC.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B0080"/>
                </a:solidFill>
                <a:hlinkClick r:id="rId9"/>
              </a:rPr>
              <a:t>Photons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travelling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through</a:t>
            </a:r>
            <a:r>
              <a:rPr lang="TR-TR" dirty="0">
                <a:solidFill>
                  <a:srgbClr val="252525"/>
                </a:solidFill>
              </a:rPr>
              <a:t> a </a:t>
            </a:r>
            <a:r>
              <a:rPr lang="TR-TR" dirty="0">
                <a:solidFill>
                  <a:srgbClr val="0B0080"/>
                </a:solidFill>
                <a:hlinkClick r:id="rId10"/>
              </a:rPr>
              <a:t>semi-transparent mirror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11"/>
              </a:rPr>
              <a:t>mutually exclusive events</a:t>
            </a:r>
            <a:r>
              <a:rPr lang="TR-TR" dirty="0">
                <a:solidFill>
                  <a:srgbClr val="252525"/>
                </a:solidFill>
              </a:rPr>
              <a:t> (</a:t>
            </a:r>
            <a:r>
              <a:rPr lang="TR-TR" dirty="0" err="1">
                <a:solidFill>
                  <a:srgbClr val="252525"/>
                </a:solidFill>
              </a:rPr>
              <a:t>reflection</a:t>
            </a:r>
            <a:r>
              <a:rPr lang="TR-TR" dirty="0">
                <a:solidFill>
                  <a:srgbClr val="252525"/>
                </a:solidFill>
              </a:rPr>
              <a:t>/</a:t>
            </a:r>
            <a:r>
              <a:rPr lang="TR-TR" dirty="0" err="1">
                <a:solidFill>
                  <a:srgbClr val="252525"/>
                </a:solidFill>
              </a:rPr>
              <a:t>transmission</a:t>
            </a:r>
            <a:r>
              <a:rPr lang="TR-TR" dirty="0">
                <a:solidFill>
                  <a:srgbClr val="252525"/>
                </a:solidFill>
              </a:rPr>
              <a:t>) </a:t>
            </a:r>
            <a:r>
              <a:rPr lang="TR-TR" dirty="0" err="1">
                <a:solidFill>
                  <a:srgbClr val="252525"/>
                </a:solidFill>
              </a:rPr>
              <a:t>are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detected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and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associated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to</a:t>
            </a:r>
            <a:r>
              <a:rPr lang="TR-TR" dirty="0">
                <a:solidFill>
                  <a:srgbClr val="252525"/>
                </a:solidFill>
              </a:rPr>
              <a:t> ‘0’ </a:t>
            </a:r>
            <a:r>
              <a:rPr lang="TR-TR" dirty="0" err="1">
                <a:solidFill>
                  <a:srgbClr val="252525"/>
                </a:solidFill>
              </a:rPr>
              <a:t>or</a:t>
            </a:r>
            <a:r>
              <a:rPr lang="TR-TR" dirty="0">
                <a:solidFill>
                  <a:srgbClr val="252525"/>
                </a:solidFill>
              </a:rPr>
              <a:t> ‘1’ bit </a:t>
            </a:r>
            <a:r>
              <a:rPr lang="TR-TR" dirty="0" err="1">
                <a:solidFill>
                  <a:srgbClr val="252525"/>
                </a:solidFill>
              </a:rPr>
              <a:t>values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respectively</a:t>
            </a:r>
            <a:r>
              <a:rPr lang="TR-TR" dirty="0">
                <a:solidFill>
                  <a:srgbClr val="252525"/>
                </a:solidFill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B0080"/>
                </a:solidFill>
                <a:hlinkClick r:id="rId12"/>
              </a:rPr>
              <a:t>Amplification</a:t>
            </a:r>
            <a:r>
              <a:rPr lang="TR-TR" dirty="0">
                <a:solidFill>
                  <a:srgbClr val="252525"/>
                </a:solidFill>
              </a:rPr>
              <a:t> of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signal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produced</a:t>
            </a:r>
            <a:r>
              <a:rPr lang="TR-TR" dirty="0">
                <a:solidFill>
                  <a:srgbClr val="252525"/>
                </a:solidFill>
              </a:rPr>
              <a:t> on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base</a:t>
            </a:r>
            <a:r>
              <a:rPr lang="TR-TR" dirty="0">
                <a:solidFill>
                  <a:srgbClr val="252525"/>
                </a:solidFill>
              </a:rPr>
              <a:t> of a </a:t>
            </a:r>
            <a:r>
              <a:rPr lang="TR-TR" dirty="0">
                <a:solidFill>
                  <a:srgbClr val="0B0080"/>
                </a:solidFill>
                <a:hlinkClick r:id="rId13"/>
              </a:rPr>
              <a:t>reverse-biased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14"/>
              </a:rPr>
              <a:t>transistor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emitter</a:t>
            </a:r>
            <a:r>
              <a:rPr lang="TR-TR" dirty="0">
                <a:solidFill>
                  <a:srgbClr val="252525"/>
                </a:solidFill>
              </a:rPr>
              <a:t> is </a:t>
            </a:r>
            <a:r>
              <a:rPr lang="TR-TR" dirty="0" err="1">
                <a:solidFill>
                  <a:srgbClr val="252525"/>
                </a:solidFill>
              </a:rPr>
              <a:t>saturated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with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electrons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and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occasionally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they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will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15"/>
              </a:rPr>
              <a:t>tunnel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through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16"/>
              </a:rPr>
              <a:t>band gap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and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exit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via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base</a:t>
            </a:r>
            <a:r>
              <a:rPr lang="TR-TR" dirty="0">
                <a:solidFill>
                  <a:srgbClr val="252525"/>
                </a:solidFill>
              </a:rPr>
              <a:t>. </a:t>
            </a:r>
            <a:r>
              <a:rPr lang="TR-TR" dirty="0" err="1">
                <a:solidFill>
                  <a:srgbClr val="252525"/>
                </a:solidFill>
              </a:rPr>
              <a:t>This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signal</a:t>
            </a:r>
            <a:r>
              <a:rPr lang="TR-TR" dirty="0">
                <a:solidFill>
                  <a:srgbClr val="252525"/>
                </a:solidFill>
              </a:rPr>
              <a:t> is </a:t>
            </a:r>
            <a:r>
              <a:rPr lang="TR-TR" dirty="0" err="1">
                <a:solidFill>
                  <a:srgbClr val="252525"/>
                </a:solidFill>
              </a:rPr>
              <a:t>then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12"/>
              </a:rPr>
              <a:t>amplified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through</a:t>
            </a:r>
            <a:r>
              <a:rPr lang="TR-TR" dirty="0">
                <a:solidFill>
                  <a:srgbClr val="252525"/>
                </a:solidFill>
              </a:rPr>
              <a:t> a </a:t>
            </a:r>
            <a:r>
              <a:rPr lang="TR-TR" dirty="0" err="1">
                <a:solidFill>
                  <a:srgbClr val="252525"/>
                </a:solidFill>
              </a:rPr>
              <a:t>few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more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>
                <a:solidFill>
                  <a:srgbClr val="0B0080"/>
                </a:solidFill>
                <a:hlinkClick r:id="rId14"/>
              </a:rPr>
              <a:t>transistors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and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the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result</a:t>
            </a:r>
            <a:r>
              <a:rPr lang="TR-TR" dirty="0">
                <a:solidFill>
                  <a:srgbClr val="252525"/>
                </a:solidFill>
              </a:rPr>
              <a:t> fed </a:t>
            </a:r>
            <a:r>
              <a:rPr lang="TR-TR" dirty="0" err="1">
                <a:solidFill>
                  <a:srgbClr val="252525"/>
                </a:solidFill>
              </a:rPr>
              <a:t>into</a:t>
            </a:r>
            <a:r>
              <a:rPr lang="TR-TR" dirty="0">
                <a:solidFill>
                  <a:srgbClr val="252525"/>
                </a:solidFill>
              </a:rPr>
              <a:t> a </a:t>
            </a:r>
            <a:r>
              <a:rPr lang="TR-TR" dirty="0">
                <a:solidFill>
                  <a:srgbClr val="0B0080"/>
                </a:solidFill>
                <a:hlinkClick r:id="rId17"/>
              </a:rPr>
              <a:t>Schmitt trigger</a:t>
            </a:r>
            <a:r>
              <a:rPr lang="TR-TR" dirty="0">
                <a:solidFill>
                  <a:srgbClr val="252525"/>
                </a:solidFill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B0080"/>
                </a:solidFill>
                <a:hlinkClick r:id="rId18"/>
              </a:rPr>
              <a:t>Spontaneous parametric down-conversion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252525"/>
                </a:solidFill>
              </a:rPr>
              <a:t>leading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to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binary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phase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state</a:t>
            </a:r>
            <a:r>
              <a:rPr lang="TR-TR" dirty="0">
                <a:solidFill>
                  <a:srgbClr val="252525"/>
                </a:solidFill>
              </a:rPr>
              <a:t> </a:t>
            </a:r>
            <a:r>
              <a:rPr lang="TR-TR" dirty="0" err="1">
                <a:solidFill>
                  <a:srgbClr val="252525"/>
                </a:solidFill>
              </a:rPr>
              <a:t>selection</a:t>
            </a:r>
            <a:r>
              <a:rPr lang="TR-TR" dirty="0">
                <a:solidFill>
                  <a:srgbClr val="252525"/>
                </a:solidFill>
              </a:rPr>
              <a:t> in a </a:t>
            </a:r>
            <a:r>
              <a:rPr lang="TR-TR" dirty="0" err="1">
                <a:solidFill>
                  <a:srgbClr val="252525"/>
                </a:solidFill>
              </a:rPr>
              <a:t>degenerate</a:t>
            </a:r>
            <a:r>
              <a:rPr lang="TR-TR" dirty="0">
                <a:solidFill>
                  <a:srgbClr val="252525"/>
                </a:solidFill>
              </a:rPr>
              <a:t> </a:t>
            </a:r>
            <a:r>
              <a:rPr lang="TR-TR" dirty="0" err="1">
                <a:solidFill>
                  <a:srgbClr val="0B0080"/>
                </a:solidFill>
              </a:rPr>
              <a:t>optical</a:t>
            </a:r>
            <a:r>
              <a:rPr lang="TR-TR" dirty="0">
                <a:solidFill>
                  <a:srgbClr val="0B0080"/>
                </a:solidFill>
              </a:rPr>
              <a:t> </a:t>
            </a:r>
            <a:r>
              <a:rPr lang="TR-TR" dirty="0" err="1">
                <a:solidFill>
                  <a:srgbClr val="0B0080"/>
                </a:solidFill>
              </a:rPr>
              <a:t>parametric</a:t>
            </a:r>
            <a:r>
              <a:rPr lang="TR-TR" dirty="0">
                <a:solidFill>
                  <a:srgbClr val="0B0080"/>
                </a:solidFill>
              </a:rPr>
              <a:t> </a:t>
            </a:r>
            <a:r>
              <a:rPr lang="TR-TR" dirty="0" err="1">
                <a:solidFill>
                  <a:srgbClr val="0B0080"/>
                </a:solidFill>
              </a:rPr>
              <a:t>oscillator</a:t>
            </a:r>
            <a:r>
              <a:rPr lang="TR-TR" dirty="0"/>
              <a:t>.</a:t>
            </a:r>
            <a:endParaRPr lang="TR-TR" dirty="0">
              <a:hlinkClick r:id="rId19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 err="1"/>
              <a:t>Fluctuations</a:t>
            </a:r>
            <a:r>
              <a:rPr lang="TR-TR" dirty="0"/>
              <a:t> in </a:t>
            </a:r>
            <a:r>
              <a:rPr lang="TR-TR" dirty="0">
                <a:solidFill>
                  <a:srgbClr val="0B0080"/>
                </a:solidFill>
                <a:hlinkClick r:id="rId20"/>
              </a:rPr>
              <a:t>vacuum energy</a:t>
            </a:r>
            <a:r>
              <a:rPr lang="TR-TR" dirty="0"/>
              <a:t> </a:t>
            </a:r>
            <a:r>
              <a:rPr lang="TR-TR" dirty="0" err="1"/>
              <a:t>measured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 </a:t>
            </a:r>
            <a:r>
              <a:rPr lang="TR-TR" dirty="0">
                <a:solidFill>
                  <a:srgbClr val="0B0080"/>
                </a:solidFill>
                <a:hlinkClick r:id="rId21"/>
              </a:rPr>
              <a:t>homodyne detection</a:t>
            </a:r>
          </a:p>
        </p:txBody>
      </p:sp>
    </p:spTree>
    <p:extLst>
      <p:ext uri="{BB962C8B-B14F-4D97-AF65-F5344CB8AC3E}">
        <p14:creationId xmlns:p14="http://schemas.microsoft.com/office/powerpoint/2010/main" val="51964628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Office PowerPoint</Application>
  <PresentationFormat>Geniş ekran</PresentationFormat>
  <Paragraphs>0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Yüzeyler</vt:lpstr>
      <vt:lpstr>Randomness in Nature</vt:lpstr>
      <vt:lpstr>What is randomness?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Petr Barborik</dc:creator>
  <cp:lastModifiedBy>Petr Barborik</cp:lastModifiedBy>
  <cp:revision>9</cp:revision>
  <dcterms:created xsi:type="dcterms:W3CDTF">2013-08-01T11:07:43Z</dcterms:created>
  <dcterms:modified xsi:type="dcterms:W3CDTF">2016-11-08T20:11:15Z</dcterms:modified>
</cp:coreProperties>
</file>