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14"/>
  </p:notesMasterIdLst>
  <p:handoutMasterIdLst>
    <p:handoutMasterId r:id="rId15"/>
  </p:handoutMasterIdLst>
  <p:sldIdLst>
    <p:sldId id="256" r:id="rId3"/>
    <p:sldId id="257" r:id="rId4"/>
    <p:sldId id="262" r:id="rId5"/>
    <p:sldId id="272" r:id="rId6"/>
    <p:sldId id="273" r:id="rId7"/>
    <p:sldId id="274" r:id="rId8"/>
    <p:sldId id="268" r:id="rId9"/>
    <p:sldId id="276" r:id="rId10"/>
    <p:sldId id="277" r:id="rId11"/>
    <p:sldId id="275" r:id="rId12"/>
    <p:sldId id="271" r:id="rId1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660" y="72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tr-TR" smtClean="0"/>
              <a:pPr/>
              <a:t>16.11.2016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tr-TR" smtClean="0"/>
              <a:pPr/>
              <a:t>16.11.2016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tıklayın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tr-TR" dirty="0"/>
          </a:p>
        </p:txBody>
      </p:sp>
      <p:grpSp>
        <p:nvGrpSpPr>
          <p:cNvPr id="256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Serbest 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58" name="Serbest 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59" name="Serbest 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60" name="Serbest 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61" name="Serbest 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62" name="Serbest 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63" name="Serbest 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64" name="Serbest 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65" name="Serbest 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66" name="Serbest 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67" name="Serbest 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68" name="Serbest 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69" name="Serbest 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70" name="Serbest 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71" name="Serbest 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72" name="Serbest 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73" name="Serbest 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74" name="Serbest 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75" name="Serbest 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76" name="Serbest 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77" name="Serbest 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78" name="Serbest 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79" name="Serbest 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80" name="Serbest 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81" name="Serbest 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82" name="Serbest 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83" name="Serbest 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84" name="Serbest 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85" name="Serbest 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86" name="Serbest 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87" name="Serbest 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88" name="Serbest 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89" name="Serbest 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90" name="Serbest 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91" name="Serbest 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92" name="Serbest 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93" name="Serbest 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94" name="Serbest 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95" name="Serbest 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96" name="Serbest 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97" name="Serbest 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98" name="Serbest 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99" name="Serbest 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00" name="Serbest 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01" name="Serbest 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02" name="Serbest 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03" name="Serbest 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04" name="Serbest 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05" name="Serbest 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06" name="Serbest 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07" name="Serbest 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08" name="Serbest 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09" name="Serbest 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10" name="Serbest 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11" name="Serbest 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12" name="Serbest 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13" name="Serbest 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14" name="Serbest 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15" name="Serbest 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16" name="Serbest 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17" name="Serbest 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18" name="Serbest 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19" name="Serbest 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20" name="Serbest 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21" name="Serbest 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22" name="Serbest 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23" name="Serbest 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24" name="Serbest 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25" name="Serbest 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26" name="Serbest 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27" name="Serbest 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28" name="Serbest 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29" name="Serbest 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30" name="Serbest 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31" name="Serbest 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32" name="Serbest 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33" name="Serbest 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34" name="Serbest 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35" name="Serbest 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36" name="Serbest 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37" name="Serbest 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38" name="Serbest 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39" name="Serbest 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40" name="Serbest 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41" name="Serbest 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42" name="Serbest 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43" name="Serbest 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44" name="Serbest 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45" name="Serbest 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46" name="Serbest 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47" name="Serbest 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48" name="Serbest 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49" name="Serbest 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50" name="Serbest 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51" name="Serbest 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52" name="Serbest 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53" name="Serbest 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54" name="Serbest 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55" name="Serbest 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56" name="Serbest 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57" name="Serbest 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58" name="Serbest 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59" name="Serbest 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60" name="Serbest 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61" name="Serbest 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62" name="Serbest 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63" name="Serbest 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64" name="Serbest 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65" name="Serbest 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66" name="Serbest 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67" name="Serbest 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68" name="Serbest 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69" name="Serbest 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70" name="Serbest 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71" name="Serbest 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72" name="Serbest 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73" name="Serbest 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74" name="Serbest 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75" name="Serbest 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76" name="Serbest 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77" name="Serbest 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78" name="Serbest 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79" name="Serbest 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</p:grp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Serbest 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9" name="Serbest 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0" name="Serbest 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1" name="Serbest 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2" name="Serbest 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3" name="Serbest 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4" name="Serbest 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5" name="Serbest 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" name="Serbest 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" name="Serbest 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" name="Serbest 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" name="Serbest 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" name="Serbest 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" name="Serbest 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" name="Serbest 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3" name="Serbest 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4" name="Serbest 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5" name="Serbest 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6" name="Serbest 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7" name="Serbest 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8" name="Serbest 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9" name="Serbest 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30" name="Serbest 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31" name="Serbest 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32" name="Serbest 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33" name="Serbest 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34" name="Serbest 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35" name="Serbest 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36" name="Serbest 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37" name="Serbest 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38" name="Serbest 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39" name="Serbest 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40" name="Serbest 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41" name="Serbest 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42" name="Serbest 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43" name="Serbest 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44" name="Serbest 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45" name="Serbest 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46" name="Serbest 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47" name="Serbest 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48" name="Serbest 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49" name="Serbest 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50" name="Serbest 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51" name="Serbest 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52" name="Serbest 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53" name="Serbest 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54" name="Serbest 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55" name="Serbest 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56" name="Serbest 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57" name="Serbest 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58" name="Serbest 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59" name="Serbest 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60" name="Serbest 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61" name="Serbest 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62" name="Serbest 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63" name="Serbest 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64" name="Serbest 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65" name="Serbest 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66" name="Serbest 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67" name="Serbest 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68" name="Serbest 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69" name="Serbest 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70" name="Serbest 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71" name="Serbest 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72" name="Serbest 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73" name="Serbest 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74" name="Serbest 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75" name="Serbest 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76" name="Serbest 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77" name="Serbest 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78" name="Serbest 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79" name="Serbest 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80" name="Serbest 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81" name="Serbest 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</p:grp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tr-TR" dirty="0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tr-TR" smtClean="0"/>
              <a:pPr/>
              <a:t>16.11.2016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Serbest 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9" name="Serbest 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0" name="Serbest 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1" name="Serbest 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2" name="Serbest 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3" name="Serbest 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4" name="Serbest 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5" name="Serbest 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" name="Serbest 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" name="Serbest 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" name="Serbest 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" name="Serbest 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" name="Serbest 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" name="Serbest 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" name="Serbest 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3" name="Serbest 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4" name="Serbest 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5" name="Serbest 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6" name="Serbest 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7" name="Serbest 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8" name="Serbest 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9" name="Serbest 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30" name="Serbest 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31" name="Serbest 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32" name="Serbest 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33" name="Serbest 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34" name="Serbest 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35" name="Serbest 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36" name="Serbest 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37" name="Serbest 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38" name="Serbest 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39" name="Serbest 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40" name="Serbest 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41" name="Serbest 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42" name="Serbest 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43" name="Serbest 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44" name="Serbest 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45" name="Serbest 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46" name="Serbest 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47" name="Serbest 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48" name="Serbest 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49" name="Serbest 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50" name="Serbest 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51" name="Serbest 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52" name="Serbest 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53" name="Serbest 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54" name="Serbest 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55" name="Serbest 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56" name="Serbest 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57" name="Serbest 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58" name="Serbest 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59" name="Serbest 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60" name="Serbest 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61" name="Serbest 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62" name="Serbest 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63" name="Serbest 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64" name="Serbest 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65" name="Serbest 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66" name="Serbest 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67" name="Serbest 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68" name="Serbest 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69" name="Serbest 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70" name="Serbest 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71" name="Serbest 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72" name="Serbest 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73" name="Serbest 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74" name="Serbest 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75" name="Serbest 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76" name="Serbest 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77" name="Serbest 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78" name="Serbest 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79" name="Serbest 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80" name="Serbest 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81" name="Serbest 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</p:grpSp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tr-TR"/>
              <a:t>Asıl başlık stili için tıklayın</a:t>
            </a:r>
            <a:endParaRPr lang="tr-TR" dirty="0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tr-TR" smtClean="0"/>
              <a:pPr/>
              <a:t>16.11.2016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Serbest 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9" name="Serbest 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0" name="Serbest 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1" name="Serbest 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2" name="Serbest 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3" name="Serbest 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4" name="Serbest 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5" name="Serbest 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6" name="Serbest 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7" name="Serbest 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8" name="Serbest 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9" name="Serbest 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0" name="Serbest 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1" name="Serbest 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2" name="Serbest 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3" name="Serbest 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4" name="Serbest 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5" name="Serbest 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6" name="Serbest 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7" name="Serbest 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8" name="Serbest 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9" name="Serbest 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0" name="Serbest 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1" name="Serbest 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2" name="Serbest 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3" name="Serbest 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4" name="Serbest 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5" name="Serbest 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6" name="Serbest 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7" name="Serbest 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8" name="Serbest 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9" name="Serbest 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0" name="Serbest 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1" name="Serbest 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2" name="Serbest 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3" name="Serbest 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4" name="Serbest 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5" name="Serbest 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6" name="Serbest 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7" name="Serbest 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8" name="Serbest 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9" name="Serbest 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0" name="Serbest 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1" name="Serbest 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2" name="Serbest 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3" name="Serbest 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4" name="Serbest 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5" name="Serbest 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6" name="Serbest 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7" name="Serbest 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8" name="Serbest 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9" name="Serbest 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0" name="Serbest 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1" name="Serbest 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2" name="Serbest 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3" name="Serbest 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4" name="Serbest 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5" name="Serbest 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6" name="Serbest 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7" name="Serbest 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8" name="Serbest 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9" name="Serbest 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30" name="Serbest 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31" name="Serbest 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32" name="Serbest 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33" name="Serbest 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34" name="Serbest 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35" name="Serbest 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36" name="Serbest 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37" name="Serbest 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38" name="Serbest 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39" name="Serbest 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40" name="Serbest 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41" name="Serbest 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</p:grp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tr-TR" smtClean="0"/>
              <a:pPr/>
              <a:t>16.11.2016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Serbest 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57" name="Serbest 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58" name="Serbest 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59" name="Serbest 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60" name="Serbest 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61" name="Serbest 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62" name="Serbest 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63" name="Serbest 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64" name="Serbest 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65" name="Serbest 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66" name="Serbest 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67" name="Serbest 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68" name="Serbest 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69" name="Serbest 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70" name="Serbest 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71" name="Serbest 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72" name="Serbest 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73" name="Serbest 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74" name="Serbest 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75" name="Serbest 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76" name="Serbest 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77" name="Serbest 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78" name="Serbest 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79" name="Serbest 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80" name="Serbest 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81" name="Serbest 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82" name="Serbest 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83" name="Serbest 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84" name="Serbest 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85" name="Serbest 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86" name="Serbest 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87" name="Serbest 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88" name="Serbest 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89" name="Serbest 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90" name="Serbest 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91" name="Serbest 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92" name="Serbest 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93" name="Serbest 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94" name="Serbest 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95" name="Serbest 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96" name="Serbest 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97" name="Serbest 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98" name="Serbest 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299" name="Serbest 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00" name="Serbest 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01" name="Serbest 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02" name="Serbest 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03" name="Serbest 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04" name="Serbest 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05" name="Serbest 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06" name="Serbest 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07" name="Serbest 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08" name="Serbest 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09" name="Serbest 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10" name="Serbest 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11" name="Serbest 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12" name="Serbest 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13" name="Serbest 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14" name="Serbest 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15" name="Serbest 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16" name="Serbest 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17" name="Serbest 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18" name="Serbest 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19" name="Serbest 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20" name="Serbest 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21" name="Serbest 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22" name="Serbest 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23" name="Serbest 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24" name="Serbest 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25" name="Serbest 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26" name="Serbest 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27" name="Serbest 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28" name="Serbest 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29" name="Serbest 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30" name="Serbest 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31" name="Serbest 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32" name="Serbest 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33" name="Serbest 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34" name="Serbest 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35" name="Serbest 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36" name="Serbest 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37" name="Serbest 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38" name="Serbest 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39" name="Serbest 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40" name="Serbest 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41" name="Serbest 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42" name="Serbest 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43" name="Serbest 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44" name="Serbest 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45" name="Serbest 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46" name="Serbest 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47" name="Serbest 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48" name="Serbest 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49" name="Serbest 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50" name="Serbest 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51" name="Serbest 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52" name="Serbest 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53" name="Serbest 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54" name="Serbest 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55" name="Serbest 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56" name="Serbest 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57" name="Serbest 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58" name="Serbest 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59" name="Serbest 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60" name="Serbest 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61" name="Serbest 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62" name="Serbest 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63" name="Serbest 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64" name="Serbest 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65" name="Serbest 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66" name="Serbest 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67" name="Serbest 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68" name="Serbest 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69" name="Serbest 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70" name="Serbest 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71" name="Serbest 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72" name="Serbest 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73" name="Serbest 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74" name="Serbest 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75" name="Serbest 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76" name="Serbest 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77" name="Serbest 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  <p:sp>
          <p:nvSpPr>
            <p:cNvPr id="378" name="Serbest 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</p:grp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tr-TR"/>
              <a:t>Asıl başlık stili için tıklayın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tr-TR" smtClean="0"/>
              <a:pPr/>
              <a:t>16.11.2016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Serbest 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0" name="Serbest 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1" name="Serbest 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2" name="Serbest 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3" name="Serbest 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4" name="Serbest 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5" name="Serbest 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6" name="Serbest 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7" name="Serbest 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8" name="Serbest 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9" name="Serbest 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0" name="Serbest 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1" name="Serbest 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2" name="Serbest 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3" name="Serbest 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4" name="Serbest 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5" name="Serbest 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6" name="Serbest 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7" name="Serbest 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8" name="Serbest 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9" name="Serbest 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0" name="Serbest 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1" name="Serbest 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2" name="Serbest 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3" name="Serbest 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4" name="Serbest 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5" name="Serbest 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6" name="Serbest 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7" name="Serbest 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8" name="Serbest 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9" name="Serbest 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0" name="Serbest 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1" name="Serbest 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2" name="Serbest 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3" name="Serbest 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4" name="Serbest 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5" name="Serbest 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6" name="Serbest 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7" name="Serbest 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8" name="Serbest 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9" name="Serbest 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0" name="Serbest 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1" name="Serbest 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2" name="Serbest 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3" name="Serbest 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4" name="Serbest 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5" name="Serbest 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6" name="Serbest 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7" name="Serbest 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8" name="Serbest 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9" name="Serbest 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0" name="Serbest 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1" name="Serbest 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2" name="Serbest 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3" name="Serbest 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4" name="Serbest 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5" name="Serbest 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6" name="Serbest 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7" name="Serbest 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8" name="Serbest 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9" name="Serbest 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0" name="Serbest 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1" name="Serbest 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2" name="Serbest 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3" name="Serbest 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4" name="Serbest 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5" name="Serbest 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6" name="Serbest 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7" name="Serbest 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8" name="Serbest 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9" name="Serbest 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30" name="Serbest 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31" name="Serbest 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32" name="Serbest 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</p:grp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tr-TR" smtClean="0"/>
              <a:pPr/>
              <a:t>16.11.2016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Serbest 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2" name="Serbest 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3" name="Serbest 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4" name="Serbest 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5" name="Serbest 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6" name="Serbest 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7" name="Serbest 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8" name="Serbest 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9" name="Serbest 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0" name="Serbest 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1" name="Serbest 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2" name="Serbest 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3" name="Serbest 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4" name="Serbest 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5" name="Serbest 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6" name="Serbest 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7" name="Serbest 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8" name="Serbest 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9" name="Serbest 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0" name="Serbest 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1" name="Serbest 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2" name="Serbest 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3" name="Serbest 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4" name="Serbest 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5" name="Serbest 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6" name="Serbest 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7" name="Serbest 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8" name="Serbest 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9" name="Serbest 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0" name="Serbest 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1" name="Serbest 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2" name="Serbest 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3" name="Serbest 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4" name="Serbest 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5" name="Serbest 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6" name="Serbest 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7" name="Serbest 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8" name="Serbest 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9" name="Serbest 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0" name="Serbest 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1" name="Serbest 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2" name="Serbest 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3" name="Serbest 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4" name="Serbest 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5" name="Serbest 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6" name="Serbest 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7" name="Serbest 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8" name="Serbest 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9" name="Serbest 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0" name="Serbest 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1" name="Serbest 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2" name="Serbest 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3" name="Serbest 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4" name="Serbest 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5" name="Serbest 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6" name="Serbest 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7" name="Serbest 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8" name="Serbest 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9" name="Serbest 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0" name="Serbest 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1" name="Serbest 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2" name="Serbest 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3" name="Serbest 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4" name="Serbest 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5" name="Serbest 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6" name="Serbest 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7" name="Serbest 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8" name="Serbest 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9" name="Serbest 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30" name="Serbest 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31" name="Serbest 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32" name="Serbest 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33" name="Serbest 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34" name="Serbest 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</p:grp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tıklayın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 dirty="0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tr-TR" smtClean="0"/>
              <a:pPr/>
              <a:t>16.11.2016</a:t>
            </a:fld>
            <a:endParaRPr lang="tr-TR" dirty="0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Serbest 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58" name="Serbest 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59" name="Serbest 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0" name="Serbest 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1" name="Serbest 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2" name="Serbest 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3" name="Serbest 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4" name="Serbest 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5" name="Serbest 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6" name="Serbest 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7" name="Serbest 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8" name="Serbest 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9" name="Serbest 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0" name="Serbest 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1" name="Serbest 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2" name="Serbest 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3" name="Serbest 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4" name="Serbest 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5" name="Serbest 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6" name="Serbest 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7" name="Serbest 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8" name="Serbest 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9" name="Serbest 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0" name="Serbest 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1" name="Serbest 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2" name="Serbest 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3" name="Serbest 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4" name="Serbest 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5" name="Serbest 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6" name="Serbest 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7" name="Serbest 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8" name="Serbest 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9" name="Serbest 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0" name="Serbest 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1" name="Serbest 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2" name="Serbest 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3" name="Serbest 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4" name="Serbest 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5" name="Serbest 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6" name="Serbest 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7" name="Serbest 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8" name="Serbest 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9" name="Serbest 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0" name="Serbest 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1" name="Serbest 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2" name="Serbest 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3" name="Serbest 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4" name="Serbest 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5" name="Serbest 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6" name="Serbest 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7" name="Serbest 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8" name="Serbest 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9" name="Serbest 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0" name="Serbest 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1" name="Serbest 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2" name="Serbest 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3" name="Serbest 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4" name="Serbest 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5" name="Serbest 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6" name="Serbest 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7" name="Serbest 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8" name="Serbest 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9" name="Serbest 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0" name="Serbest 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1" name="Serbest 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2" name="Serbest 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3" name="Serbest 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4" name="Serbest 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5" name="Serbest 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6" name="Serbest 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7" name="Serbest 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8" name="Serbest 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9" name="Serbest 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30" name="Serbest 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>
                <a:ln>
                  <a:noFill/>
                </a:ln>
              </a:endParaRPr>
            </a:p>
          </p:txBody>
        </p:sp>
      </p:grp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tr-TR" smtClean="0"/>
              <a:pPr/>
              <a:t>16.11.2016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tr-TR" smtClean="0"/>
              <a:pPr/>
              <a:t>16.11.2016</a:t>
            </a:fld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frame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Serbest 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Serbest 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Serbest 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Serbest 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Serbest 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Serbest 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Serbest 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Serbest 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Serbest 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Serbest 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Serbest 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Serbest 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Serbest 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Serbest 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Serbest 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Serbest 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Serbest 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Serbest 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Serbest 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Serbest 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Serbest 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Serbest 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Serbest 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Serbest 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Serbest 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Serbest 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Serbest 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Serbest 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Serbest 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Serbest 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Serbest 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Serbest 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Serbest 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Serbest 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Serbest 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Serbest 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Serbest 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Serbest 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Serbest 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Serbest 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Serbest 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Serbest 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Serbest 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Serbest 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Serbest 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Serbest 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Serbest 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Serbest 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Serbest 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Serbest 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Serbest 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Serbest 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Serbest 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Serbest 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Serbest 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Serbest 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Serbest 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Serbest 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Serbest 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Serbest 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Serbest 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Serbest 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Serbest 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Serbest 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Serbest 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Serbest 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Serbest 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Serbest 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Serbest 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Serbest 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Serbest 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Serbest 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Serbest 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Serbest 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Serbest 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Serbest 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Serbest 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Serbest 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Serbest 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Serbest 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Serbest 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Serbest 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Serbest 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Serbest 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Serbest 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Serbest 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Serbest 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Serbest 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Serbest 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Serbest 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Serbest 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Serbest 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Serbest 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Serbest 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Serbest 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Serbest 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Serbest 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Serbest 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Serbest 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Serbest 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Serbest 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Serbest 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Serbest 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Serbest 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Serbest 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Serbest 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Serbest 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Serbest 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Serbest 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Serbest 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Serbest 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Serbest 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Serbest 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Serbest 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Serbest 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Serbest 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Serbest 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Serbest 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Serbest 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Serbest 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Serbest 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Serbest 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Serbest 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Serbest 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Serbest 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Serbest 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Serbest 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Serbest 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Serbest 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Serbest 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Serbest 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Serbest 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Serbest 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Serbest 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Serbest 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Serbest 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Serbest 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Serbest 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Serbest 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Serbest 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Serbest 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Serbest 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Serbest 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Serbest 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Serbest 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Serbest 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Serbest 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Serbest 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Serbest 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Serbest 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Serbest 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Serbest 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Serbest 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Serbest 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Serbest 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Serbest 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Serbest 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Serbest 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Serbest 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Serbest 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Serbest 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Serbest 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Serbest 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Serbest 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Serbest 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Serbest 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Serbest 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Serbest 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Serbest 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Serbest 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Serbest 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Serbest 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Serbest 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Serbest 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Serbest 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Serbest 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Serbest 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Serbest 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Serbest 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Serbest 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Serbest 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Serbest 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Serbest 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Serbest 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Serbest 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Serbest 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Serbest 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Serbest 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Serbest 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Serbest 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Serbest 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Serbest 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Serbest 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Serbest 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Serbest 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Serbest 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Serbest 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Serbest 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Serbest 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Serbest 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Serbest 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Serbest 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Serbest 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Serbest 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Serbest 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Serbest 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Serbest 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Serbest 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Serbest 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Serbest 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Serbest 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Serbest 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Serbest 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Serbest 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Serbest 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Serbest 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Serbest 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Serbest 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Serbest 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Serbest 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Serbest 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Serbest 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Serbest 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Serbest 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Serbest 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Serbest 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Serbest 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Serbest 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Serbest 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Serbest 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Serbest 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Serbest 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Serbest 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Serbest 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Serbest 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Serbest 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Serbest 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Serbest 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Serbest 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Serbest 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Serbest 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Serbest 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Serbest 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Serbest 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Serbest 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Serbest 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Serbest 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Serbest 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Serbest 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Serbest 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Serbest 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Serbest 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Serbest 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Serbest 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Serbest 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Serbest 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Serbest 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Serbest 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Serbest 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Serbest 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Serbest 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Serbest 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Serbest 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Serbest 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Serbest 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Serbest 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Serbest 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Serbest 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Serbest 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Serbest 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Serbest 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Serbest 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Serbest 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Serbest 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Serbest 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Serbest 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Serbest 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Serbest 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Serbest 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Serbest 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Serbest 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Serbest 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Serbest 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Serbest 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Serbest 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Serbest 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Serbest 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Serbest 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Serbest 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Serbest 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Serbest 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Serbest 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Serbest 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Serbest 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Serbest 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Serbest 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tr-TR"/>
              <a:t>Asıl başlık stili için tıklayın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tr-TR" smtClean="0"/>
              <a:pPr/>
              <a:t>16.11.2016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frame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Serbest 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Serbest 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Serbest 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Serbest 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Serbest 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Serbest 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Serbest 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Serbest 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Serbest 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Serbest 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Serbest 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Serbest 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Serbest 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Serbest 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Serbest 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Serbest 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Serbest 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Serbest 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Serbest 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Serbest 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Serbest 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Serbest 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Serbest 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Serbest 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Serbest 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Serbest 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Serbest 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Serbest 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Serbest 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Serbest 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Serbest 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Serbest 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Serbest 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Serbest 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Serbest 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Serbest 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Serbest 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Serbest 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Serbest 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Serbest 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Serbest 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Serbest 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Serbest 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Serbest 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Serbest 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Serbest 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Serbest 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Serbest 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Serbest 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Serbest 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Serbest 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Serbest 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Serbest 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Serbest 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Serbest 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Serbest 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Serbest 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Serbest 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Serbest 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Serbest 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Serbest 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Serbest 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Serbest 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Serbest 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Serbest 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Serbest 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Serbest 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Serbest 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Serbest 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Serbest 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Serbest 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Serbest 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Serbest 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Serbest 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Serbest 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Serbest 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Serbest 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Serbest 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Serbest 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Serbest 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Serbest 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Serbest 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Serbest 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Serbest 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Serbest 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Serbest 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Serbest 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Serbest 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Serbest 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Serbest 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Serbest 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Serbest 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Serbest 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Serbest 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Serbest 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Serbest 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Serbest 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Serbest 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Serbest 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Serbest 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Serbest 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Serbest 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Serbest 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Serbest 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Serbest 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Serbest 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Serbest 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Serbest 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Serbest 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Serbest 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Serbest 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Serbest 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Serbest 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Serbest 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Serbest 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Serbest 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Serbest 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Serbest 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Serbest 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Serbest 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Serbest 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Serbest 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Serbest 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Serbest 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Serbest 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Serbest 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Serbest 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Serbest 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Serbest 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Serbest 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Serbest 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Serbest 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Serbest 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Serbest 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Serbest 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Serbest 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Serbest 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Serbest 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Serbest 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Serbest 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Serbest 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Serbest 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Serbest 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Serbest 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Serbest 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Serbest 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Serbest 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Serbest 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Serbest 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Serbest 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Serbest 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Serbest 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Serbest 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Serbest 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Serbest 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Serbest 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Serbest 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Serbest 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Serbest 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Serbest 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Serbest 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Serbest 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Serbest 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Serbest 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Serbest 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Serbest 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Serbest 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Serbest 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Serbest 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Serbest 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Serbest 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Serbest 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Serbest 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Serbest 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Serbest 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Serbest 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Serbest 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Serbest 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Serbest 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Serbest 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Serbest 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Serbest 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Serbest 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Serbest 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Serbest 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Serbest 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Serbest 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Serbest 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Serbest 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Serbest 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Serbest 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Serbest 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Serbest 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Serbest 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Serbest 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Serbest 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Serbest 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Serbest 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Serbest 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Serbest 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Serbest 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Serbest 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Serbest 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Serbest 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Serbest 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Serbest 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Serbest 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Serbest 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Serbest 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Serbest 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Serbest 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Serbest 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Serbest 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Serbest 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Serbest 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Serbest 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Serbest 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Serbest 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Serbest 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Serbest 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Serbest 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Serbest 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Serbest 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Serbest 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Serbest 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Serbest 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Serbest 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Serbest 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Serbest 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Serbest 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Serbest 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Serbest 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Serbest 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Serbest 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Serbest 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Serbest 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Serbest 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Serbest 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Serbest 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Serbest 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Serbest 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Serbest 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Serbest 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Serbest 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Serbest 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Serbest 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Serbest 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Serbest 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Serbest 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Serbest 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Serbest 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Serbest 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Serbest 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Serbest 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Serbest 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Serbest 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Serbest 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Serbest 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Serbest 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Serbest 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Serbest 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Serbest 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Serbest 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Serbest 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Serbest 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Serbest 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Serbest 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Serbest 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Serbest 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Serbest 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Serbest 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Serbest 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Serbest 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Serbest 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Serbest 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Serbest 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Serbest 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Serbest 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Serbest 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Serbest 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Serbest 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Serbest 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Serbest 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Serbest 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Serbest 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Serbest 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Serbest 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Serbest 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Serbest 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Serbest 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Serbest 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Serbest 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Serbest 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Serbest 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Serbest 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Serbest 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tr-TR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tr-TR"/>
              <a:t>Asıl başlık stili için tıklayın</a:t>
            </a:r>
            <a:endParaRPr lang="tr-TR" dirty="0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tr-TR" smtClean="0"/>
              <a:pPr/>
              <a:t>16.11.2016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err="1"/>
              <a:t>AsÄ±l</a:t>
            </a:r>
            <a:r>
              <a:rPr lang="tr-TR" dirty="0"/>
              <a:t> </a:t>
            </a:r>
            <a:r>
              <a:rPr lang="tr-TR" dirty="0" err="1"/>
              <a:t>baÅŸlÄ±k</a:t>
            </a:r>
            <a:r>
              <a:rPr lang="tr-TR" dirty="0"/>
              <a:t> stili </a:t>
            </a:r>
            <a:r>
              <a:rPr lang="tr-TR" dirty="0" err="1"/>
              <a:t>iÃ§in</a:t>
            </a:r>
            <a:r>
              <a:rPr lang="tr-TR" dirty="0"/>
              <a:t> </a:t>
            </a:r>
            <a:r>
              <a:rPr lang="tr-TR" dirty="0" err="1"/>
              <a:t>tÄ±klatÄ±n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err="1"/>
              <a:t>AsÄ±l</a:t>
            </a:r>
            <a:r>
              <a:rPr lang="tr-TR" dirty="0"/>
              <a:t> metin stillerini dÃ¼zenlemek </a:t>
            </a:r>
            <a:r>
              <a:rPr lang="tr-TR" dirty="0" err="1"/>
              <a:t>iÃ§in</a:t>
            </a:r>
            <a:r>
              <a:rPr lang="tr-TR" dirty="0"/>
              <a:t> </a:t>
            </a:r>
            <a:r>
              <a:rPr lang="tr-TR" dirty="0" err="1"/>
              <a:t>tÄ±klatÄ±n</a:t>
            </a:r>
            <a:endParaRPr lang="tr-TR" dirty="0"/>
          </a:p>
          <a:p>
            <a:pPr lvl="1"/>
            <a:r>
              <a:rPr lang="tr-TR" dirty="0" err="1"/>
              <a:t>Ä°kinci</a:t>
            </a:r>
            <a:r>
              <a:rPr lang="tr-TR" dirty="0"/>
              <a:t> dÃ¼zey</a:t>
            </a:r>
          </a:p>
          <a:p>
            <a:pPr lvl="2"/>
            <a:r>
              <a:rPr lang="tr-TR" dirty="0"/>
              <a:t>ÃœÃ§Ã¼ncÃ¼ dÃ¼zey</a:t>
            </a:r>
          </a:p>
          <a:p>
            <a:pPr lvl="3"/>
            <a:r>
              <a:rPr lang="tr-TR" dirty="0"/>
              <a:t>DÃ¶rdÃ¼ncÃ¼ dÃ¼zey</a:t>
            </a:r>
          </a:p>
          <a:p>
            <a:pPr lvl="4"/>
            <a:r>
              <a:rPr lang="tr-TR" dirty="0" err="1"/>
              <a:t>BeÅŸinci</a:t>
            </a:r>
            <a:r>
              <a:rPr lang="tr-TR" dirty="0"/>
              <a:t> dÃ¼zey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tr-TR" smtClean="0"/>
              <a:pPr/>
              <a:t>16.11.2016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itchFamily="2" charset="2"/>
        <a:buChar char="Â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â€“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Â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â€“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Â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â€“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Â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â€“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Â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Ib568KmP5i0" TargetMode="External"/><Relationship Id="rId3" Type="http://schemas.openxmlformats.org/officeDocument/2006/relationships/hyperlink" Target="http://www.merriam-webster.com/dictionary/theorem" TargetMode="External"/><Relationship Id="rId7" Type="http://schemas.openxmlformats.org/officeDocument/2006/relationships/hyperlink" Target="http://curvebank.calstatela.edu/calculus/mvt1.jpg" TargetMode="External"/><Relationship Id="rId2" Type="http://schemas.openxmlformats.org/officeDocument/2006/relationships/hyperlink" Target="https://www.math.uh.edu/~minru/spring11/fundamental-theorem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pcalc-craigpeyton.wikispaces.com/Mean+Value+Theorem+for+Integrals" TargetMode="External"/><Relationship Id="rId11" Type="http://schemas.openxmlformats.org/officeDocument/2006/relationships/hyperlink" Target="https://en.wikipedia.org/wiki/Fundamental_theorem_of_linear_algebra" TargetMode="External"/><Relationship Id="rId5" Type="http://schemas.openxmlformats.org/officeDocument/2006/relationships/hyperlink" Target="math.chapman.edu/~jipsen/mathposters/fundamentals.pdf" TargetMode="External"/><Relationship Id="rId10" Type="http://schemas.openxmlformats.org/officeDocument/2006/relationships/hyperlink" Target="http://slideplayer.com/slide/6418980/" TargetMode="External"/><Relationship Id="rId4" Type="http://schemas.openxmlformats.org/officeDocument/2006/relationships/hyperlink" Target="https://en.wikipedia.org/wiki/Fundamental_theorem" TargetMode="External"/><Relationship Id="rId9" Type="http://schemas.openxmlformats.org/officeDocument/2006/relationships/hyperlink" Target="https://en.wikipedia.org/wiki/Fundamental_theorem_of_algebra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Fundamental_theorem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tr-TR" sz="5400" b="0" i="0" dirty="0" err="1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Fundamental</a:t>
            </a:r>
            <a:r>
              <a:rPr lang="tr-TR" sz="5400" b="0" i="0" dirty="0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 </a:t>
            </a:r>
            <a:r>
              <a:rPr lang="tr-TR" sz="5400" b="0" i="0" dirty="0" err="1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Theorems</a:t>
            </a:r>
            <a:r>
              <a:rPr lang="tr-TR" sz="5400" b="0" i="0" dirty="0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 in </a:t>
            </a:r>
            <a:r>
              <a:rPr lang="tr-TR" sz="5400" b="0" i="0" dirty="0" err="1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Mathematics</a:t>
            </a:r>
            <a:endParaRPr lang="tr-TR" sz="5400" b="0" i="0" dirty="0">
              <a:solidFill>
                <a:schemeClr val="tx1"/>
              </a:solidFill>
              <a:latin typeface="Consolas"/>
              <a:ea typeface="+mj-ea"/>
              <a:cs typeface="+mj-cs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tr-TR" b="0" i="0" dirty="0">
                <a:solidFill>
                  <a:schemeClr val="tx1">
                    <a:tint val="75000"/>
                  </a:schemeClr>
                </a:solidFill>
              </a:rPr>
              <a:t>Dilara Gökay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tr-TR" dirty="0"/>
              <a:t>8 </a:t>
            </a:r>
            <a:r>
              <a:rPr lang="tr-TR" dirty="0" err="1"/>
              <a:t>November</a:t>
            </a:r>
            <a:r>
              <a:rPr lang="tr-TR" dirty="0"/>
              <a:t> 2016</a:t>
            </a:r>
            <a:endParaRPr lang="tr-TR" b="0" i="0" dirty="0">
              <a:solidFill>
                <a:schemeClr val="tx1">
                  <a:tint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p:transition spd="med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tr-TR" dirty="0">
                <a:latin typeface="Consolas"/>
              </a:rPr>
              <a:t>4</a:t>
            </a:r>
            <a:r>
              <a:rPr lang="tr-TR" sz="3200" b="0" i="0" dirty="0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) </a:t>
            </a:r>
            <a:r>
              <a:rPr lang="tr-TR" sz="3200" b="0" i="0" dirty="0" err="1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Fundamental</a:t>
            </a:r>
            <a:r>
              <a:rPr lang="tr-TR" sz="3200" b="0" i="0" dirty="0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 </a:t>
            </a:r>
            <a:r>
              <a:rPr lang="tr-TR" sz="3200" b="0" i="0" dirty="0" err="1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Theorem</a:t>
            </a:r>
            <a:r>
              <a:rPr lang="tr-TR" sz="3200" b="0" i="0" dirty="0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 of </a:t>
            </a:r>
            <a:r>
              <a:rPr lang="tr-TR" sz="3200" b="0" i="0" dirty="0" err="1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Linear</a:t>
            </a:r>
            <a:r>
              <a:rPr lang="tr-TR" sz="3200" b="0" i="0" dirty="0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 </a:t>
            </a:r>
            <a:r>
              <a:rPr lang="tr-TR" sz="3200" b="0" i="0" dirty="0" err="1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Algebra</a:t>
            </a:r>
            <a:endParaRPr lang="tr-TR" sz="3200" b="0" i="0" dirty="0">
              <a:solidFill>
                <a:schemeClr val="tx1"/>
              </a:solidFill>
              <a:latin typeface="Consolas"/>
              <a:ea typeface="+mj-ea"/>
              <a:cs typeface="+mj-cs"/>
            </a:endParaRPr>
          </a:p>
        </p:txBody>
      </p:sp>
      <p:sp>
        <p:nvSpPr>
          <p:cNvPr id="14" name="İçerik Yer Tutucusu 13"/>
          <p:cNvSpPr>
            <a:spLocks noGrp="1"/>
          </p:cNvSpPr>
          <p:nvPr>
            <p:ph idx="1"/>
          </p:nvPr>
        </p:nvSpPr>
        <p:spPr>
          <a:xfrm>
            <a:off x="1522414" y="2132856"/>
            <a:ext cx="3419870" cy="42408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/>
              <a:t>The</a:t>
            </a:r>
            <a:r>
              <a:rPr lang="en-US" dirty="0"/>
              <a:t> </a:t>
            </a:r>
            <a:r>
              <a:rPr lang="tr-TR" dirty="0" err="1"/>
              <a:t>theorem</a:t>
            </a:r>
            <a:r>
              <a:rPr lang="en-US" dirty="0"/>
              <a:t> makes several statements regarding</a:t>
            </a:r>
            <a:r>
              <a:rPr lang="tr-TR" dirty="0"/>
              <a:t> </a:t>
            </a:r>
            <a:r>
              <a:rPr lang="tr-TR" dirty="0" err="1"/>
              <a:t>vector</a:t>
            </a:r>
            <a:r>
              <a:rPr lang="tr-TR" dirty="0"/>
              <a:t> </a:t>
            </a:r>
            <a:r>
              <a:rPr lang="tr-TR" dirty="0" err="1"/>
              <a:t>spaces</a:t>
            </a:r>
            <a:r>
              <a:rPr lang="tr-TR" dirty="0"/>
              <a:t>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 err="1"/>
              <a:t>column</a:t>
            </a:r>
            <a:r>
              <a:rPr lang="tr-TR" dirty="0"/>
              <a:t> </a:t>
            </a:r>
            <a:r>
              <a:rPr lang="tr-TR" dirty="0" err="1"/>
              <a:t>space</a:t>
            </a:r>
            <a:endParaRPr lang="tr-TR" dirty="0"/>
          </a:p>
          <a:p>
            <a:pPr>
              <a:buFont typeface="Wingdings" panose="05000000000000000000" pitchFamily="2" charset="2"/>
              <a:buChar char="§"/>
            </a:pPr>
            <a:r>
              <a:rPr lang="tr-TR" dirty="0" err="1"/>
              <a:t>null</a:t>
            </a:r>
            <a:r>
              <a:rPr lang="tr-TR" dirty="0"/>
              <a:t> </a:t>
            </a:r>
            <a:r>
              <a:rPr lang="tr-TR" dirty="0" err="1"/>
              <a:t>space</a:t>
            </a:r>
            <a:endParaRPr lang="tr-TR" dirty="0"/>
          </a:p>
          <a:p>
            <a:pPr>
              <a:buFont typeface="Wingdings" panose="05000000000000000000" pitchFamily="2" charset="2"/>
              <a:buChar char="§"/>
            </a:pPr>
            <a:r>
              <a:rPr lang="tr-TR" dirty="0" err="1"/>
              <a:t>row</a:t>
            </a:r>
            <a:r>
              <a:rPr lang="tr-TR" dirty="0"/>
              <a:t> </a:t>
            </a:r>
            <a:r>
              <a:rPr lang="tr-TR" dirty="0" err="1"/>
              <a:t>space</a:t>
            </a:r>
            <a:endParaRPr lang="tr-TR" dirty="0"/>
          </a:p>
          <a:p>
            <a:pPr>
              <a:buFont typeface="Wingdings" panose="05000000000000000000" pitchFamily="2" charset="2"/>
              <a:buChar char="§"/>
            </a:pPr>
            <a:r>
              <a:rPr lang="tr-TR" dirty="0" err="1"/>
              <a:t>left</a:t>
            </a:r>
            <a:r>
              <a:rPr lang="tr-TR" dirty="0"/>
              <a:t> </a:t>
            </a:r>
            <a:r>
              <a:rPr lang="tr-TR" dirty="0" err="1"/>
              <a:t>null</a:t>
            </a:r>
            <a:r>
              <a:rPr lang="tr-TR" dirty="0"/>
              <a:t> </a:t>
            </a:r>
            <a:r>
              <a:rPr lang="tr-TR" dirty="0" err="1"/>
              <a:t>space</a:t>
            </a:r>
            <a:endParaRPr lang="en-US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8308" y="1931369"/>
            <a:ext cx="6232182" cy="3964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649494"/>
      </p:ext>
    </p:extLst>
  </p:cSld>
  <p:clrMapOvr>
    <a:masterClrMapping/>
  </p:clrMapOvr>
  <p:transition spd="med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tr-TR" sz="3200" b="0" i="0" dirty="0" err="1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References</a:t>
            </a:r>
            <a:endParaRPr lang="tr-TR" sz="3200" b="0" i="0" dirty="0">
              <a:solidFill>
                <a:schemeClr val="tx1"/>
              </a:solidFill>
              <a:latin typeface="Consolas"/>
              <a:ea typeface="+mj-ea"/>
              <a:cs typeface="+mj-cs"/>
            </a:endParaRPr>
          </a:p>
        </p:txBody>
      </p:sp>
      <p:sp>
        <p:nvSpPr>
          <p:cNvPr id="14" name="İçerik Yer Tutucusu 13"/>
          <p:cNvSpPr>
            <a:spLocks noGrp="1"/>
          </p:cNvSpPr>
          <p:nvPr>
            <p:ph idx="1"/>
          </p:nvPr>
        </p:nvSpPr>
        <p:spPr>
          <a:xfrm>
            <a:off x="549796" y="1700808"/>
            <a:ext cx="10945216" cy="4824536"/>
          </a:xfrm>
        </p:spPr>
        <p:txBody>
          <a:bodyPr>
            <a:normAutofit fontScale="92500" lnSpcReduction="10000"/>
          </a:bodyPr>
          <a:lstStyle/>
          <a:p>
            <a:pPr marL="548640">
              <a:buClr>
                <a:schemeClr val="tx1"/>
              </a:buClr>
              <a:buFont typeface="Wingdings"/>
              <a:buChar char="§"/>
            </a:pPr>
            <a:r>
              <a:rPr lang="tr-TR" sz="1400" dirty="0"/>
              <a:t> George B. Thomas </a:t>
            </a:r>
            <a:r>
              <a:rPr lang="tr-TR" sz="1400" dirty="0" err="1"/>
              <a:t>Jr</a:t>
            </a:r>
            <a:r>
              <a:rPr lang="tr-TR" sz="1400" dirty="0"/>
              <a:t>. «Thomas’ </a:t>
            </a:r>
            <a:r>
              <a:rPr lang="tr-TR" sz="1400" dirty="0" err="1"/>
              <a:t>Calculus</a:t>
            </a:r>
            <a:r>
              <a:rPr lang="tr-TR" sz="1400" dirty="0"/>
              <a:t>» </a:t>
            </a:r>
            <a:r>
              <a:rPr lang="tr-TR" sz="1400" dirty="0" err="1"/>
              <a:t>Pearson</a:t>
            </a:r>
            <a:r>
              <a:rPr lang="tr-TR" sz="1400" dirty="0"/>
              <a:t> </a:t>
            </a:r>
            <a:r>
              <a:rPr lang="tr-TR" sz="1400" dirty="0" err="1"/>
              <a:t>Education</a:t>
            </a:r>
            <a:r>
              <a:rPr lang="tr-TR" sz="1400" dirty="0"/>
              <a:t>. 2005. p. 356.</a:t>
            </a:r>
          </a:p>
          <a:p>
            <a:pPr marL="548640">
              <a:buClr>
                <a:schemeClr val="tx1"/>
              </a:buClr>
              <a:buFont typeface="Wingdings"/>
              <a:buChar char="§"/>
            </a:pPr>
            <a:r>
              <a:rPr lang="tr-TR" sz="1400" dirty="0" err="1"/>
              <a:t>Gilbert</a:t>
            </a:r>
            <a:r>
              <a:rPr lang="tr-TR" sz="1400" dirty="0"/>
              <a:t> </a:t>
            </a:r>
            <a:r>
              <a:rPr lang="tr-TR" sz="1400" dirty="0" err="1"/>
              <a:t>Strang</a:t>
            </a:r>
            <a:r>
              <a:rPr lang="tr-TR" sz="1400" dirty="0"/>
              <a:t>. «</a:t>
            </a:r>
            <a:r>
              <a:rPr lang="tr-TR" sz="1400" dirty="0" err="1"/>
              <a:t>The</a:t>
            </a:r>
            <a:r>
              <a:rPr lang="tr-TR" sz="1400" dirty="0"/>
              <a:t> </a:t>
            </a:r>
            <a:r>
              <a:rPr lang="tr-TR" sz="1400" dirty="0" err="1"/>
              <a:t>Fundamental</a:t>
            </a:r>
            <a:r>
              <a:rPr lang="tr-TR" sz="1400" dirty="0"/>
              <a:t> </a:t>
            </a:r>
            <a:r>
              <a:rPr lang="tr-TR" sz="1400" dirty="0" err="1"/>
              <a:t>Theorem</a:t>
            </a:r>
            <a:r>
              <a:rPr lang="tr-TR" sz="1400" dirty="0"/>
              <a:t> of </a:t>
            </a:r>
            <a:r>
              <a:rPr lang="tr-TR" sz="1400" dirty="0" err="1"/>
              <a:t>Linear</a:t>
            </a:r>
            <a:r>
              <a:rPr lang="tr-TR" sz="1400" dirty="0"/>
              <a:t> </a:t>
            </a:r>
            <a:r>
              <a:rPr lang="tr-TR" sz="1400" dirty="0" err="1"/>
              <a:t>Algebra</a:t>
            </a:r>
            <a:r>
              <a:rPr lang="tr-TR" sz="1400" dirty="0"/>
              <a:t>» </a:t>
            </a:r>
            <a:r>
              <a:rPr lang="en-US" sz="1500" i="1" dirty="0"/>
              <a:t>The American Mathematical Monthly</a:t>
            </a:r>
            <a:r>
              <a:rPr lang="en-US" sz="1500" dirty="0"/>
              <a:t>, Vol. 100, No. 9. (Nov., 1993), pp. 848-855.</a:t>
            </a:r>
            <a:endParaRPr lang="tr-TR" sz="1500" dirty="0"/>
          </a:p>
          <a:p>
            <a:pPr marL="548640">
              <a:buClr>
                <a:schemeClr val="tx1"/>
              </a:buClr>
              <a:buFont typeface="Wingdings"/>
              <a:buChar char="§"/>
            </a:pPr>
            <a:r>
              <a:rPr lang="tr-TR" sz="1400" dirty="0"/>
              <a:t>Bruce </a:t>
            </a:r>
            <a:r>
              <a:rPr lang="tr-TR" sz="1400" dirty="0" err="1"/>
              <a:t>Ikenaga</a:t>
            </a:r>
            <a:r>
              <a:rPr lang="tr-TR" sz="1400" dirty="0"/>
              <a:t>. «</a:t>
            </a:r>
            <a:r>
              <a:rPr lang="tr-TR" sz="1400" dirty="0" err="1"/>
              <a:t>The</a:t>
            </a:r>
            <a:r>
              <a:rPr lang="tr-TR" sz="1400" dirty="0"/>
              <a:t> </a:t>
            </a:r>
            <a:r>
              <a:rPr lang="tr-TR" sz="1400" dirty="0" err="1"/>
              <a:t>Fundamental</a:t>
            </a:r>
            <a:r>
              <a:rPr lang="tr-TR" sz="1400" dirty="0"/>
              <a:t> </a:t>
            </a:r>
            <a:r>
              <a:rPr lang="tr-TR" sz="1400" dirty="0" err="1"/>
              <a:t>Theorem</a:t>
            </a:r>
            <a:r>
              <a:rPr lang="tr-TR" sz="1400" dirty="0"/>
              <a:t> of </a:t>
            </a:r>
            <a:r>
              <a:rPr lang="tr-TR" sz="1400" dirty="0" err="1"/>
              <a:t>Arithmetic</a:t>
            </a:r>
            <a:r>
              <a:rPr lang="tr-TR" sz="1400" dirty="0"/>
              <a:t>» 14 </a:t>
            </a:r>
            <a:r>
              <a:rPr lang="tr-TR" sz="1400" dirty="0" err="1"/>
              <a:t>June</a:t>
            </a:r>
            <a:r>
              <a:rPr lang="tr-TR" sz="1400" dirty="0"/>
              <a:t> 2008. p.1. Web. 7 </a:t>
            </a:r>
            <a:r>
              <a:rPr lang="tr-TR" sz="1400" dirty="0" err="1"/>
              <a:t>Nov</a:t>
            </a:r>
            <a:r>
              <a:rPr lang="tr-TR" sz="1400" dirty="0"/>
              <a:t> 2016. </a:t>
            </a:r>
            <a:r>
              <a:rPr lang="tr-TR" sz="1400" dirty="0">
                <a:hlinkClick r:id="rId2"/>
              </a:rPr>
              <a:t>https://www.math.uh.edu/~minru/spring11/fundamental-theorem.pdf</a:t>
            </a:r>
            <a:endParaRPr lang="tr-TR" sz="1400" dirty="0"/>
          </a:p>
          <a:p>
            <a:pPr marL="548640">
              <a:buClr>
                <a:schemeClr val="tx1"/>
              </a:buClr>
              <a:buFont typeface="Wingdings"/>
              <a:buChar char="§"/>
            </a:pPr>
            <a:r>
              <a:rPr lang="tr-TR" sz="1400" dirty="0" err="1"/>
              <a:t>Merriam</a:t>
            </a:r>
            <a:r>
              <a:rPr lang="tr-TR" sz="1400" dirty="0"/>
              <a:t> </a:t>
            </a:r>
            <a:r>
              <a:rPr lang="tr-TR" sz="1400" dirty="0" err="1"/>
              <a:t>Webster</a:t>
            </a:r>
            <a:r>
              <a:rPr lang="tr-TR" sz="1400" dirty="0"/>
              <a:t>. Web. 7 </a:t>
            </a:r>
            <a:r>
              <a:rPr lang="tr-TR" sz="1400" dirty="0" err="1"/>
              <a:t>Nov</a:t>
            </a:r>
            <a:r>
              <a:rPr lang="tr-TR" sz="1400" dirty="0"/>
              <a:t> 2016. </a:t>
            </a:r>
            <a:r>
              <a:rPr lang="tr-TR" sz="1400" dirty="0">
                <a:hlinkClick r:id="rId3"/>
              </a:rPr>
              <a:t>http://www.merriam-webster.com/dictionary/theorem</a:t>
            </a:r>
            <a:endParaRPr lang="tr-TR" sz="1400" dirty="0"/>
          </a:p>
          <a:p>
            <a:pPr marL="548640">
              <a:buClr>
                <a:schemeClr val="tx1"/>
              </a:buClr>
              <a:buFont typeface="Wingdings"/>
              <a:buChar char="§"/>
            </a:pPr>
            <a:r>
              <a:rPr lang="tr-TR" sz="1400" dirty="0"/>
              <a:t>Web. 7 </a:t>
            </a:r>
            <a:r>
              <a:rPr lang="tr-TR" sz="1400" dirty="0" err="1"/>
              <a:t>Nov</a:t>
            </a:r>
            <a:r>
              <a:rPr lang="tr-TR" sz="1400" dirty="0"/>
              <a:t> 2016. </a:t>
            </a:r>
            <a:r>
              <a:rPr lang="tr-TR" sz="1400" dirty="0">
                <a:hlinkClick r:id="rId4"/>
              </a:rPr>
              <a:t>https://en.wikipedia.org/wiki/Fundamental_theorem</a:t>
            </a:r>
            <a:endParaRPr lang="tr-TR" sz="1400" dirty="0"/>
          </a:p>
          <a:p>
            <a:pPr marL="548640">
              <a:buClr>
                <a:schemeClr val="tx1"/>
              </a:buClr>
              <a:buFont typeface="Wingdings"/>
              <a:buChar char="§"/>
            </a:pPr>
            <a:r>
              <a:rPr lang="tr-TR" sz="1400" dirty="0"/>
              <a:t>Math Poster, Peter </a:t>
            </a:r>
            <a:r>
              <a:rPr lang="tr-TR" sz="1400" dirty="0" err="1"/>
              <a:t>Jipsen</a:t>
            </a:r>
            <a:r>
              <a:rPr lang="tr-TR" sz="1400" dirty="0"/>
              <a:t>. «</a:t>
            </a:r>
            <a:r>
              <a:rPr lang="tr-TR" sz="1400" dirty="0" err="1"/>
              <a:t>Fundamental</a:t>
            </a:r>
            <a:r>
              <a:rPr lang="tr-TR" sz="1400" dirty="0"/>
              <a:t> </a:t>
            </a:r>
            <a:r>
              <a:rPr lang="tr-TR" sz="1400" dirty="0" err="1"/>
              <a:t>Theorems</a:t>
            </a:r>
            <a:r>
              <a:rPr lang="tr-TR" sz="1400" dirty="0"/>
              <a:t>» 2007. Web. 7 </a:t>
            </a:r>
            <a:r>
              <a:rPr lang="tr-TR" sz="1400" dirty="0" err="1"/>
              <a:t>Nov</a:t>
            </a:r>
            <a:r>
              <a:rPr lang="tr-TR" sz="1400" dirty="0"/>
              <a:t> 2016. </a:t>
            </a:r>
            <a:r>
              <a:rPr lang="tr-TR" sz="1400" b="1" dirty="0">
                <a:hlinkClick r:id="rId5"/>
              </a:rPr>
              <a:t>math</a:t>
            </a:r>
            <a:r>
              <a:rPr lang="tr-TR" sz="1400" dirty="0">
                <a:hlinkClick r:id="rId5"/>
              </a:rPr>
              <a:t>.chapman.edu/~</a:t>
            </a:r>
            <a:r>
              <a:rPr lang="tr-TR" sz="1400" dirty="0" err="1">
                <a:hlinkClick r:id="rId5"/>
              </a:rPr>
              <a:t>jipsen</a:t>
            </a:r>
            <a:r>
              <a:rPr lang="tr-TR" sz="1400" dirty="0">
                <a:hlinkClick r:id="rId5"/>
              </a:rPr>
              <a:t>/</a:t>
            </a:r>
            <a:r>
              <a:rPr lang="tr-TR" sz="1400" b="1" dirty="0" err="1">
                <a:hlinkClick r:id="rId5"/>
              </a:rPr>
              <a:t>math</a:t>
            </a:r>
            <a:r>
              <a:rPr lang="tr-TR" sz="1400" dirty="0" err="1">
                <a:hlinkClick r:id="rId5"/>
              </a:rPr>
              <a:t>posters</a:t>
            </a:r>
            <a:r>
              <a:rPr lang="tr-TR" sz="1400" dirty="0">
                <a:hlinkClick r:id="rId5"/>
              </a:rPr>
              <a:t>/</a:t>
            </a:r>
            <a:r>
              <a:rPr lang="tr-TR" sz="1400" b="1" dirty="0">
                <a:hlinkClick r:id="rId5"/>
              </a:rPr>
              <a:t>fundamentals</a:t>
            </a:r>
            <a:r>
              <a:rPr lang="tr-TR" sz="1400" dirty="0">
                <a:hlinkClick r:id="rId5"/>
              </a:rPr>
              <a:t>.pdf</a:t>
            </a:r>
            <a:endParaRPr lang="tr-TR" sz="1400" dirty="0"/>
          </a:p>
          <a:p>
            <a:pPr marL="548640">
              <a:buClr>
                <a:schemeClr val="tx1"/>
              </a:buClr>
              <a:buFont typeface="Wingdings"/>
              <a:buChar char="§"/>
            </a:pPr>
            <a:r>
              <a:rPr lang="tr-TR" sz="1400" dirty="0"/>
              <a:t>«</a:t>
            </a:r>
            <a:r>
              <a:rPr lang="tr-TR" sz="1400" dirty="0" err="1"/>
              <a:t>Mean</a:t>
            </a:r>
            <a:r>
              <a:rPr lang="tr-TR" sz="1400" dirty="0"/>
              <a:t> Value </a:t>
            </a:r>
            <a:r>
              <a:rPr lang="tr-TR" sz="1400" dirty="0" err="1"/>
              <a:t>Theorem</a:t>
            </a:r>
            <a:r>
              <a:rPr lang="tr-TR" sz="1400" dirty="0"/>
              <a:t> </a:t>
            </a:r>
            <a:r>
              <a:rPr lang="tr-TR" sz="1400" dirty="0" err="1"/>
              <a:t>for</a:t>
            </a:r>
            <a:r>
              <a:rPr lang="tr-TR" sz="1400" dirty="0"/>
              <a:t> </a:t>
            </a:r>
            <a:r>
              <a:rPr lang="tr-TR" sz="1400" dirty="0" err="1"/>
              <a:t>Integrals</a:t>
            </a:r>
            <a:r>
              <a:rPr lang="tr-TR" sz="1400" dirty="0"/>
              <a:t>» 2011. Web. 7 </a:t>
            </a:r>
            <a:r>
              <a:rPr lang="tr-TR" sz="1400" dirty="0" err="1"/>
              <a:t>Nov</a:t>
            </a:r>
            <a:r>
              <a:rPr lang="tr-TR" sz="1400" dirty="0"/>
              <a:t> 2016. </a:t>
            </a:r>
            <a:r>
              <a:rPr lang="tr-TR" sz="1400" dirty="0">
                <a:hlinkClick r:id="rId6"/>
              </a:rPr>
              <a:t>https://apcalc-craigpeyton.wikispaces.com/Mean+Value+Theorem+for+Integrals</a:t>
            </a:r>
            <a:endParaRPr lang="tr-TR" sz="1400" dirty="0"/>
          </a:p>
          <a:p>
            <a:pPr marL="548640">
              <a:buClr>
                <a:schemeClr val="tx1"/>
              </a:buClr>
              <a:buFont typeface="Wingdings"/>
              <a:buChar char="§"/>
            </a:pPr>
            <a:r>
              <a:rPr lang="tr-TR" sz="1400" dirty="0"/>
              <a:t>Web. 7 </a:t>
            </a:r>
            <a:r>
              <a:rPr lang="tr-TR" sz="1400" dirty="0" err="1"/>
              <a:t>Nov</a:t>
            </a:r>
            <a:r>
              <a:rPr lang="tr-TR" sz="1400" dirty="0"/>
              <a:t> 2016. </a:t>
            </a:r>
            <a:r>
              <a:rPr lang="tr-TR" sz="1400" dirty="0">
                <a:hlinkClick r:id="rId7"/>
              </a:rPr>
              <a:t>http://curvebank.calstatela.edu/calculus/mvt1.jpg</a:t>
            </a:r>
            <a:endParaRPr lang="tr-TR" sz="1400" dirty="0"/>
          </a:p>
          <a:p>
            <a:pPr marL="548640">
              <a:buClr>
                <a:schemeClr val="tx1"/>
              </a:buClr>
              <a:buFont typeface="Wingdings"/>
              <a:buChar char="§"/>
            </a:pPr>
            <a:r>
              <a:rPr lang="tr-TR" sz="1400" dirty="0"/>
              <a:t>math314. «</a:t>
            </a:r>
            <a:r>
              <a:rPr lang="tr-TR" sz="1400" dirty="0" err="1"/>
              <a:t>Fundamental</a:t>
            </a:r>
            <a:r>
              <a:rPr lang="tr-TR" sz="1400" dirty="0"/>
              <a:t> </a:t>
            </a:r>
            <a:r>
              <a:rPr lang="tr-TR" sz="1400" dirty="0" err="1"/>
              <a:t>Theorem</a:t>
            </a:r>
            <a:r>
              <a:rPr lang="tr-TR" sz="1400" dirty="0"/>
              <a:t> of </a:t>
            </a:r>
            <a:r>
              <a:rPr lang="tr-TR" sz="1400" dirty="0" err="1"/>
              <a:t>Calculus</a:t>
            </a:r>
            <a:r>
              <a:rPr lang="tr-TR" sz="1400" dirty="0"/>
              <a:t> </a:t>
            </a:r>
            <a:r>
              <a:rPr lang="tr-TR" sz="1400" dirty="0" err="1"/>
              <a:t>Part</a:t>
            </a:r>
            <a:r>
              <a:rPr lang="tr-TR" sz="1400" dirty="0"/>
              <a:t> 1» 4 </a:t>
            </a:r>
            <a:r>
              <a:rPr lang="tr-TR" sz="1400" dirty="0" err="1"/>
              <a:t>Sep</a:t>
            </a:r>
            <a:r>
              <a:rPr lang="tr-TR" sz="1400" dirty="0"/>
              <a:t> 2010. Web. 7 </a:t>
            </a:r>
            <a:r>
              <a:rPr lang="tr-TR" sz="1400" dirty="0" err="1"/>
              <a:t>Nov</a:t>
            </a:r>
            <a:r>
              <a:rPr lang="tr-TR" sz="1400" dirty="0"/>
              <a:t> 2016. </a:t>
            </a:r>
            <a:r>
              <a:rPr lang="tr-TR" sz="1400" dirty="0">
                <a:hlinkClick r:id="rId8"/>
              </a:rPr>
              <a:t>https://www.youtube.com/watch?v=Ib568KmP5i0</a:t>
            </a:r>
            <a:endParaRPr lang="tr-TR" sz="1400" dirty="0"/>
          </a:p>
          <a:p>
            <a:pPr marL="548640">
              <a:buClr>
                <a:schemeClr val="tx1"/>
              </a:buClr>
              <a:buFont typeface="Wingdings"/>
              <a:buChar char="§"/>
            </a:pPr>
            <a:r>
              <a:rPr lang="tr-TR" sz="1400" dirty="0"/>
              <a:t>Web. 7 </a:t>
            </a:r>
            <a:r>
              <a:rPr lang="tr-TR" sz="1400" dirty="0" err="1"/>
              <a:t>Nov</a:t>
            </a:r>
            <a:r>
              <a:rPr lang="tr-TR" sz="1400" dirty="0"/>
              <a:t> 2016. </a:t>
            </a:r>
            <a:r>
              <a:rPr lang="tr-TR" sz="1400" dirty="0">
                <a:hlinkClick r:id="rId9"/>
              </a:rPr>
              <a:t>https://en.wikipedia.org/wiki/Fundamental_theorem_of_algebra</a:t>
            </a:r>
            <a:endParaRPr lang="tr-TR" sz="1400" dirty="0"/>
          </a:p>
          <a:p>
            <a:pPr marL="548640">
              <a:buClr>
                <a:schemeClr val="tx1"/>
              </a:buClr>
              <a:buFont typeface="Wingdings"/>
              <a:buChar char="§"/>
            </a:pPr>
            <a:r>
              <a:rPr lang="tr-TR" sz="1400" dirty="0" err="1"/>
              <a:t>Delphia</a:t>
            </a:r>
            <a:r>
              <a:rPr lang="tr-TR" sz="1400" dirty="0"/>
              <a:t> </a:t>
            </a:r>
            <a:r>
              <a:rPr lang="tr-TR" sz="1400" dirty="0" err="1"/>
              <a:t>Haynes</a:t>
            </a:r>
            <a:r>
              <a:rPr lang="tr-TR" sz="1400" dirty="0"/>
              <a:t>. «</a:t>
            </a:r>
            <a:r>
              <a:rPr lang="tr-TR" sz="1400" dirty="0" err="1"/>
              <a:t>The</a:t>
            </a:r>
            <a:r>
              <a:rPr lang="tr-TR" sz="1400" dirty="0"/>
              <a:t> </a:t>
            </a:r>
            <a:r>
              <a:rPr lang="tr-TR" sz="1400" dirty="0" err="1"/>
              <a:t>Definite</a:t>
            </a:r>
            <a:r>
              <a:rPr lang="tr-TR" sz="1400" dirty="0"/>
              <a:t> </a:t>
            </a:r>
            <a:r>
              <a:rPr lang="tr-TR" sz="1400" dirty="0" err="1"/>
              <a:t>Integral</a:t>
            </a:r>
            <a:r>
              <a:rPr lang="tr-TR" sz="1400" dirty="0"/>
              <a:t>» 2015. Web. 7 </a:t>
            </a:r>
            <a:r>
              <a:rPr lang="tr-TR" sz="1400" dirty="0" err="1"/>
              <a:t>Nov</a:t>
            </a:r>
            <a:r>
              <a:rPr lang="tr-TR" sz="1400" dirty="0"/>
              <a:t> 2016. </a:t>
            </a:r>
            <a:r>
              <a:rPr lang="tr-TR" sz="1400" dirty="0">
                <a:hlinkClick r:id="rId10"/>
              </a:rPr>
              <a:t>http://slideplayer.com/slide/6418980/</a:t>
            </a:r>
            <a:endParaRPr lang="tr-TR" sz="1400" dirty="0"/>
          </a:p>
          <a:p>
            <a:pPr marL="548640">
              <a:buClr>
                <a:schemeClr val="tx1"/>
              </a:buClr>
              <a:buFont typeface="Wingdings"/>
              <a:buChar char="§"/>
            </a:pPr>
            <a:r>
              <a:rPr lang="tr-TR" sz="1400" dirty="0"/>
              <a:t>Web. 7 </a:t>
            </a:r>
            <a:r>
              <a:rPr lang="tr-TR" sz="1400" dirty="0" err="1"/>
              <a:t>Nov</a:t>
            </a:r>
            <a:r>
              <a:rPr lang="tr-TR" sz="1400" dirty="0"/>
              <a:t> 2016. </a:t>
            </a:r>
            <a:r>
              <a:rPr lang="tr-TR" sz="1400" dirty="0">
                <a:hlinkClick r:id="rId11"/>
              </a:rPr>
              <a:t>https://en.wikipedia.org/wiki/Fundamental_theorem_of_linear_algebra</a:t>
            </a:r>
            <a:endParaRPr lang="tr-TR" sz="1400" dirty="0"/>
          </a:p>
          <a:p>
            <a:pPr marL="548640">
              <a:buClr>
                <a:schemeClr val="tx1"/>
              </a:buClr>
              <a:buFont typeface="Wingdings"/>
              <a:buChar char="§"/>
            </a:pPr>
            <a:endParaRPr lang="tr-TR" sz="1400" dirty="0"/>
          </a:p>
          <a:p>
            <a:pPr marL="548640">
              <a:buClr>
                <a:schemeClr val="tx1"/>
              </a:buClr>
              <a:buFont typeface="Wingdings"/>
              <a:buChar char="§"/>
            </a:pPr>
            <a:endParaRPr lang="tr-TR" sz="1400" dirty="0"/>
          </a:p>
          <a:p>
            <a:pPr marL="548640">
              <a:buClr>
                <a:schemeClr val="tx1"/>
              </a:buClr>
              <a:buFont typeface="Wingdings"/>
              <a:buChar char="§"/>
            </a:pPr>
            <a:endParaRPr lang="tr-TR" sz="1400" dirty="0"/>
          </a:p>
          <a:p>
            <a:pPr marL="548640">
              <a:buClr>
                <a:schemeClr val="tx1"/>
              </a:buClr>
              <a:buFont typeface="Wingdings"/>
              <a:buChar char="§"/>
            </a:pP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3441842131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tr-TR" dirty="0" err="1">
                <a:latin typeface="Consolas"/>
              </a:rPr>
              <a:t>What</a:t>
            </a:r>
            <a:r>
              <a:rPr lang="tr-TR" dirty="0">
                <a:latin typeface="Consolas"/>
              </a:rPr>
              <a:t> </a:t>
            </a:r>
            <a:r>
              <a:rPr lang="tr-TR" dirty="0" err="1">
                <a:latin typeface="Consolas"/>
              </a:rPr>
              <a:t>does</a:t>
            </a:r>
            <a:r>
              <a:rPr lang="tr-TR" dirty="0">
                <a:latin typeface="Consolas"/>
              </a:rPr>
              <a:t> «</a:t>
            </a:r>
            <a:r>
              <a:rPr lang="tr-TR" dirty="0" err="1">
                <a:latin typeface="Consolas"/>
              </a:rPr>
              <a:t>theorem</a:t>
            </a:r>
            <a:r>
              <a:rPr lang="tr-TR" dirty="0">
                <a:latin typeface="Consolas"/>
              </a:rPr>
              <a:t>» </a:t>
            </a:r>
            <a:r>
              <a:rPr lang="tr-TR" dirty="0" err="1">
                <a:latin typeface="Consolas"/>
              </a:rPr>
              <a:t>mean</a:t>
            </a:r>
            <a:r>
              <a:rPr lang="tr-TR" dirty="0">
                <a:latin typeface="Consolas"/>
              </a:rPr>
              <a:t>?</a:t>
            </a:r>
            <a:endParaRPr lang="tr-TR" sz="3200" b="0" i="0" dirty="0">
              <a:solidFill>
                <a:schemeClr val="tx1"/>
              </a:solidFill>
              <a:latin typeface="Consolas"/>
              <a:ea typeface="+mj-ea"/>
              <a:cs typeface="+mj-cs"/>
            </a:endParaRPr>
          </a:p>
        </p:txBody>
      </p:sp>
      <p:sp>
        <p:nvSpPr>
          <p:cNvPr id="14" name="İçerik Yer Tutucusu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48640">
              <a:buClr>
                <a:schemeClr val="tx1"/>
              </a:buClr>
              <a:buFont typeface="Wingdings"/>
              <a:buChar char="§"/>
            </a:pPr>
            <a:r>
              <a:rPr lang="en-US" sz="3200" dirty="0"/>
              <a:t>a formula, proposition, or statement in mathematics or logic deduced or to be deduced from other formulas or propositions</a:t>
            </a:r>
            <a:endParaRPr lang="tr-TR" sz="3200" b="0" i="0" dirty="0">
              <a:solidFill>
                <a:schemeClr val="tx1"/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557908" y="1124744"/>
            <a:ext cx="9001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tr-TR" sz="3200" dirty="0" err="1"/>
              <a:t>There</a:t>
            </a:r>
            <a:r>
              <a:rPr lang="tr-TR" sz="3200" dirty="0"/>
              <a:t> is a </a:t>
            </a:r>
            <a:r>
              <a:rPr lang="tr-TR" sz="3200" dirty="0" err="1"/>
              <a:t>number</a:t>
            </a:r>
            <a:r>
              <a:rPr lang="tr-TR" sz="3200" dirty="0"/>
              <a:t> of </a:t>
            </a:r>
            <a:r>
              <a:rPr lang="tr-TR" sz="3200" dirty="0" err="1"/>
              <a:t>fundamental</a:t>
            </a:r>
            <a:r>
              <a:rPr lang="tr-TR" sz="3200" dirty="0"/>
              <a:t> </a:t>
            </a:r>
            <a:r>
              <a:rPr lang="tr-TR" sz="3200" dirty="0" err="1"/>
              <a:t>theorems</a:t>
            </a:r>
            <a:r>
              <a:rPr lang="tr-TR" sz="3200" dirty="0"/>
              <a:t> in </a:t>
            </a:r>
            <a:r>
              <a:rPr lang="tr-TR" sz="3200" dirty="0" err="1"/>
              <a:t>mathematics</a:t>
            </a:r>
            <a:r>
              <a:rPr lang="tr-TR" sz="3200" dirty="0"/>
              <a:t>. </a:t>
            </a:r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/>
              <a:t>most</a:t>
            </a:r>
            <a:r>
              <a:rPr lang="tr-TR" sz="3200" dirty="0"/>
              <a:t> </a:t>
            </a:r>
            <a:r>
              <a:rPr lang="tr-TR" sz="3200" dirty="0" err="1"/>
              <a:t>commonly</a:t>
            </a:r>
            <a:r>
              <a:rPr lang="tr-TR" sz="3200" dirty="0"/>
              <a:t> </a:t>
            </a:r>
            <a:r>
              <a:rPr lang="tr-TR" sz="3200" dirty="0" err="1"/>
              <a:t>used</a:t>
            </a:r>
            <a:r>
              <a:rPr lang="tr-TR" sz="3200" dirty="0"/>
              <a:t> </a:t>
            </a:r>
            <a:r>
              <a:rPr lang="tr-TR" sz="3200" dirty="0" err="1"/>
              <a:t>and</a:t>
            </a:r>
            <a:r>
              <a:rPr lang="tr-TR" sz="3200" dirty="0"/>
              <a:t> </a:t>
            </a:r>
            <a:r>
              <a:rPr lang="tr-TR" sz="3200" dirty="0" err="1"/>
              <a:t>known</a:t>
            </a:r>
            <a:r>
              <a:rPr lang="tr-TR" sz="3200" dirty="0"/>
              <a:t> </a:t>
            </a:r>
            <a:r>
              <a:rPr lang="tr-TR" sz="3200" dirty="0" err="1"/>
              <a:t>ones</a:t>
            </a:r>
            <a:r>
              <a:rPr lang="tr-TR" sz="3200" dirty="0"/>
              <a:t> </a:t>
            </a:r>
            <a:r>
              <a:rPr lang="tr-TR" sz="3200" dirty="0" err="1"/>
              <a:t>are</a:t>
            </a:r>
            <a:r>
              <a:rPr lang="tr-TR" sz="3200" dirty="0"/>
              <a:t>:</a:t>
            </a:r>
          </a:p>
          <a:p>
            <a:pPr>
              <a:lnSpc>
                <a:spcPct val="90000"/>
              </a:lnSpc>
            </a:pPr>
            <a:endParaRPr lang="tr-TR" sz="3200" dirty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tr-TR" sz="3200" dirty="0" err="1"/>
              <a:t>Fundamental</a:t>
            </a:r>
            <a:r>
              <a:rPr lang="tr-TR" sz="3200" dirty="0"/>
              <a:t> </a:t>
            </a:r>
            <a:r>
              <a:rPr lang="tr-TR" sz="3200" dirty="0" err="1"/>
              <a:t>Theorem</a:t>
            </a:r>
            <a:r>
              <a:rPr lang="tr-TR" sz="3200" dirty="0"/>
              <a:t> of </a:t>
            </a:r>
            <a:r>
              <a:rPr lang="tr-TR" sz="3200" dirty="0" err="1"/>
              <a:t>Arithmetic</a:t>
            </a:r>
            <a:endParaRPr lang="tr-TR" sz="3200" dirty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tr-TR" sz="3200" dirty="0" err="1"/>
              <a:t>Fundamental</a:t>
            </a:r>
            <a:r>
              <a:rPr lang="tr-TR" sz="3200" dirty="0"/>
              <a:t> </a:t>
            </a:r>
            <a:r>
              <a:rPr lang="tr-TR" sz="3200" dirty="0" err="1"/>
              <a:t>Theorem</a:t>
            </a:r>
            <a:r>
              <a:rPr lang="tr-TR" sz="3200" dirty="0"/>
              <a:t> of </a:t>
            </a:r>
            <a:r>
              <a:rPr lang="tr-TR" sz="3200" dirty="0" err="1"/>
              <a:t>Algebra</a:t>
            </a:r>
            <a:endParaRPr lang="tr-TR" sz="3200" dirty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tr-TR" sz="3200" dirty="0" err="1"/>
              <a:t>Fundamental</a:t>
            </a:r>
            <a:r>
              <a:rPr lang="tr-TR" sz="3200" dirty="0"/>
              <a:t> </a:t>
            </a:r>
            <a:r>
              <a:rPr lang="tr-TR" sz="3200" dirty="0" err="1"/>
              <a:t>Theorem</a:t>
            </a:r>
            <a:r>
              <a:rPr lang="tr-TR" sz="3200" dirty="0"/>
              <a:t> of </a:t>
            </a:r>
            <a:r>
              <a:rPr lang="tr-TR" sz="3200" dirty="0" err="1"/>
              <a:t>Calculus</a:t>
            </a:r>
            <a:endParaRPr lang="tr-TR" sz="3200" dirty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tr-TR" sz="3200" dirty="0" err="1"/>
              <a:t>Fundamental</a:t>
            </a:r>
            <a:r>
              <a:rPr lang="tr-TR" sz="3200" dirty="0"/>
              <a:t> </a:t>
            </a:r>
            <a:r>
              <a:rPr lang="tr-TR" sz="3200" dirty="0" err="1"/>
              <a:t>Theorem</a:t>
            </a:r>
            <a:r>
              <a:rPr lang="tr-TR" sz="3200" dirty="0"/>
              <a:t> of </a:t>
            </a:r>
            <a:r>
              <a:rPr lang="tr-TR" sz="3200" dirty="0" err="1"/>
              <a:t>Linear</a:t>
            </a:r>
            <a:r>
              <a:rPr lang="tr-TR" sz="3200" dirty="0"/>
              <a:t> </a:t>
            </a:r>
            <a:r>
              <a:rPr lang="tr-TR" sz="3200" dirty="0" err="1"/>
              <a:t>Algebra</a:t>
            </a:r>
            <a:endParaRPr lang="tr-TR" sz="3200" dirty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tr-TR" sz="3200" dirty="0"/>
          </a:p>
          <a:p>
            <a:pPr>
              <a:lnSpc>
                <a:spcPct val="90000"/>
              </a:lnSpc>
            </a:pPr>
            <a:r>
              <a:rPr lang="tr-TR" sz="3200" dirty="0"/>
              <a:t>A </a:t>
            </a:r>
            <a:r>
              <a:rPr lang="tr-TR" sz="3200" dirty="0" err="1"/>
              <a:t>broader</a:t>
            </a:r>
            <a:r>
              <a:rPr lang="tr-TR" sz="3200" dirty="0"/>
              <a:t> </a:t>
            </a:r>
            <a:r>
              <a:rPr lang="tr-TR" sz="3200" dirty="0" err="1"/>
              <a:t>list</a:t>
            </a:r>
            <a:r>
              <a:rPr lang="tr-TR" sz="3200" dirty="0"/>
              <a:t> can be </a:t>
            </a:r>
            <a:r>
              <a:rPr lang="tr-TR" sz="3200" dirty="0" err="1"/>
              <a:t>found</a:t>
            </a:r>
            <a:r>
              <a:rPr lang="tr-TR" sz="3200" dirty="0"/>
              <a:t> in </a:t>
            </a:r>
            <a:r>
              <a:rPr lang="tr-TR" sz="3200" dirty="0">
                <a:hlinkClick r:id="rId2"/>
              </a:rPr>
              <a:t>here</a:t>
            </a:r>
            <a:r>
              <a:rPr lang="tr-TR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65021443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tr-TR" sz="3200" b="0" i="0" dirty="0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1) </a:t>
            </a:r>
            <a:r>
              <a:rPr lang="tr-TR" sz="3200" b="0" i="0" dirty="0" err="1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Fundamental</a:t>
            </a:r>
            <a:r>
              <a:rPr lang="tr-TR" sz="3200" b="0" i="0" dirty="0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 </a:t>
            </a:r>
            <a:r>
              <a:rPr lang="tr-TR" sz="3200" b="0" i="0" dirty="0" err="1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Theorem</a:t>
            </a:r>
            <a:r>
              <a:rPr lang="tr-TR" sz="3200" b="0" i="0" dirty="0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 of </a:t>
            </a:r>
            <a:r>
              <a:rPr lang="tr-TR" sz="3200" b="0" i="0" dirty="0" err="1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Arithmetic</a:t>
            </a:r>
            <a:endParaRPr lang="tr-TR" sz="3200" b="0" i="0" dirty="0">
              <a:solidFill>
                <a:schemeClr val="tx1"/>
              </a:solidFill>
              <a:latin typeface="Consolas"/>
              <a:ea typeface="+mj-ea"/>
              <a:cs typeface="+mj-cs"/>
            </a:endParaRPr>
          </a:p>
        </p:txBody>
      </p:sp>
      <p:sp>
        <p:nvSpPr>
          <p:cNvPr id="14" name="İçerik Yer Tutucusu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theorem</a:t>
            </a:r>
            <a:r>
              <a:rPr lang="tr-TR" dirty="0"/>
              <a:t> </a:t>
            </a:r>
            <a:r>
              <a:rPr lang="en-US" dirty="0"/>
              <a:t>says that every integer greater than 1 can be factored</a:t>
            </a:r>
            <a:r>
              <a:rPr lang="tr-TR" dirty="0"/>
              <a:t> </a:t>
            </a:r>
            <a:r>
              <a:rPr lang="en-US" dirty="0"/>
              <a:t>uniquely into a product of primes.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u="sng" dirty="0" err="1"/>
              <a:t>Proof</a:t>
            </a:r>
            <a:r>
              <a:rPr lang="tr-TR" b="1" u="sng" dirty="0"/>
              <a:t>:</a:t>
            </a:r>
            <a:r>
              <a:rPr lang="tr-TR" b="1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proof</a:t>
            </a:r>
            <a:r>
              <a:rPr lang="tr-TR" dirty="0"/>
              <a:t> </a:t>
            </a:r>
            <a:r>
              <a:rPr lang="tr-TR" dirty="0" err="1"/>
              <a:t>derives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Euclid’s</a:t>
            </a:r>
            <a:r>
              <a:rPr lang="tr-TR" dirty="0"/>
              <a:t> </a:t>
            </a:r>
            <a:r>
              <a:rPr lang="tr-TR" dirty="0" err="1"/>
              <a:t>Lemma</a:t>
            </a:r>
            <a:r>
              <a:rPr lang="tr-TR" dirty="0"/>
              <a:t>. </a:t>
            </a:r>
            <a:r>
              <a:rPr lang="tr-TR" dirty="0" err="1"/>
              <a:t>It</a:t>
            </a:r>
            <a:r>
              <a:rPr lang="tr-TR" dirty="0"/>
              <a:t> </a:t>
            </a:r>
            <a:r>
              <a:rPr lang="tr-TR" dirty="0" err="1"/>
              <a:t>says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en-US" dirty="0"/>
              <a:t>if a prime divides a product of two numbers, it must divide at least one of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numbers</a:t>
            </a:r>
            <a:r>
              <a:rPr lang="tr-TR" dirty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endParaRPr lang="tr-TR" sz="2400" b="0" i="0" dirty="0">
              <a:solidFill>
                <a:schemeClr val="tx1"/>
              </a:solidFill>
              <a:latin typeface="Corbe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4326572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tr-TR" dirty="0">
                <a:latin typeface="Consolas"/>
              </a:rPr>
              <a:t>2</a:t>
            </a:r>
            <a:r>
              <a:rPr lang="tr-TR" sz="3200" b="0" i="0" dirty="0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) </a:t>
            </a:r>
            <a:r>
              <a:rPr lang="tr-TR" sz="3200" b="0" i="0" dirty="0" err="1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Fundamental</a:t>
            </a:r>
            <a:r>
              <a:rPr lang="tr-TR" sz="3200" b="0" i="0" dirty="0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 </a:t>
            </a:r>
            <a:r>
              <a:rPr lang="tr-TR" sz="3200" b="0" i="0" dirty="0" err="1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Theorem</a:t>
            </a:r>
            <a:r>
              <a:rPr lang="tr-TR" sz="3200" b="0" i="0" dirty="0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 of </a:t>
            </a:r>
            <a:r>
              <a:rPr lang="tr-TR" sz="3200" b="0" i="0" dirty="0" err="1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Algebra</a:t>
            </a:r>
            <a:endParaRPr lang="tr-TR" sz="3200" b="0" i="0" dirty="0">
              <a:solidFill>
                <a:schemeClr val="tx1"/>
              </a:solidFill>
              <a:latin typeface="Consolas"/>
              <a:ea typeface="+mj-ea"/>
              <a:cs typeface="+mj-cs"/>
            </a:endParaRPr>
          </a:p>
        </p:txBody>
      </p:sp>
      <p:sp>
        <p:nvSpPr>
          <p:cNvPr id="14" name="İçerik Yer Tutucusu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The </a:t>
            </a:r>
            <a:r>
              <a:rPr lang="tr-TR" dirty="0" err="1"/>
              <a:t>theorem</a:t>
            </a:r>
            <a:r>
              <a:rPr lang="en-US" dirty="0"/>
              <a:t> states that every </a:t>
            </a:r>
            <a:r>
              <a:rPr lang="tr-TR" dirty="0" err="1"/>
              <a:t>non-constant</a:t>
            </a:r>
            <a:r>
              <a:rPr lang="en-US" dirty="0"/>
              <a:t> single-variable </a:t>
            </a:r>
            <a:r>
              <a:rPr lang="tr-TR" dirty="0" err="1"/>
              <a:t>polynomial</a:t>
            </a:r>
            <a:r>
              <a:rPr lang="en-US" dirty="0"/>
              <a:t> with </a:t>
            </a:r>
            <a:r>
              <a:rPr lang="tr-TR" dirty="0" err="1"/>
              <a:t>complex</a:t>
            </a:r>
            <a:r>
              <a:rPr lang="tr-TR" dirty="0"/>
              <a:t> </a:t>
            </a:r>
            <a:r>
              <a:rPr lang="tr-TR" dirty="0" err="1"/>
              <a:t>coefficients</a:t>
            </a:r>
            <a:r>
              <a:rPr lang="en-US" dirty="0"/>
              <a:t> has at least one complex </a:t>
            </a:r>
            <a:r>
              <a:rPr lang="tr-TR" dirty="0" err="1"/>
              <a:t>root</a:t>
            </a:r>
            <a:r>
              <a:rPr lang="en-US" dirty="0"/>
              <a:t>. This includes polynomials with real coefficients, since every real number is a complex number with an</a:t>
            </a:r>
            <a:r>
              <a:rPr lang="tr-TR" dirty="0"/>
              <a:t> </a:t>
            </a:r>
            <a:r>
              <a:rPr lang="tr-TR" dirty="0" err="1"/>
              <a:t>imaginary</a:t>
            </a:r>
            <a:r>
              <a:rPr lang="tr-TR" dirty="0"/>
              <a:t> </a:t>
            </a:r>
            <a:r>
              <a:rPr lang="tr-TR" dirty="0" err="1"/>
              <a:t>part</a:t>
            </a:r>
            <a:r>
              <a:rPr lang="en-US" dirty="0"/>
              <a:t> equal to zero.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The theorem is also stated as follows: every non-zero, single-variable, </a:t>
            </a:r>
            <a:r>
              <a:rPr lang="tr-TR" dirty="0" err="1"/>
              <a:t>degree</a:t>
            </a:r>
            <a:r>
              <a:rPr lang="en-US" dirty="0"/>
              <a:t> </a:t>
            </a:r>
            <a:r>
              <a:rPr lang="en-US" i="1" dirty="0"/>
              <a:t>n</a:t>
            </a:r>
            <a:r>
              <a:rPr lang="en-US" dirty="0"/>
              <a:t> polynomial with complex coefficients has, counted with </a:t>
            </a:r>
            <a:r>
              <a:rPr lang="tr-TR" dirty="0" err="1"/>
              <a:t>multiplicity</a:t>
            </a:r>
            <a:r>
              <a:rPr lang="en-US" dirty="0"/>
              <a:t>, exactly </a:t>
            </a:r>
            <a:r>
              <a:rPr lang="en-US" i="1" dirty="0"/>
              <a:t>n</a:t>
            </a:r>
            <a:r>
              <a:rPr lang="en-US" dirty="0"/>
              <a:t> roots. The equivalence of the two statements can be proven through the use of successive</a:t>
            </a:r>
            <a:r>
              <a:rPr lang="tr-TR" dirty="0"/>
              <a:t> </a:t>
            </a:r>
            <a:r>
              <a:rPr lang="tr-TR" dirty="0" err="1"/>
              <a:t>polynomial</a:t>
            </a:r>
            <a:r>
              <a:rPr lang="tr-TR" dirty="0"/>
              <a:t> </a:t>
            </a:r>
            <a:r>
              <a:rPr lang="tr-TR" dirty="0" err="1"/>
              <a:t>division</a:t>
            </a:r>
            <a:r>
              <a:rPr lang="en-US" dirty="0"/>
              <a:t>.</a:t>
            </a:r>
          </a:p>
          <a:p>
            <a:pPr indent="0">
              <a:buClr>
                <a:schemeClr val="tx1"/>
              </a:buClr>
              <a:buNone/>
            </a:pPr>
            <a:endParaRPr lang="tr-TR" sz="2400" b="0" i="0" dirty="0">
              <a:solidFill>
                <a:schemeClr val="tx1"/>
              </a:solidFill>
              <a:latin typeface="Corbe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4902452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tr-TR" dirty="0">
                <a:latin typeface="Consolas"/>
              </a:rPr>
              <a:t>3</a:t>
            </a:r>
            <a:r>
              <a:rPr lang="tr-TR" sz="3200" b="0" i="0" dirty="0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) </a:t>
            </a:r>
            <a:r>
              <a:rPr lang="tr-TR" sz="3200" b="0" i="0" dirty="0" err="1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Fundamental</a:t>
            </a:r>
            <a:r>
              <a:rPr lang="tr-TR" sz="3200" b="0" i="0" dirty="0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 </a:t>
            </a:r>
            <a:r>
              <a:rPr lang="tr-TR" sz="3200" b="0" i="0" dirty="0" err="1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Theorem</a:t>
            </a:r>
            <a:r>
              <a:rPr lang="tr-TR" sz="3200" b="0" i="0" dirty="0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 of </a:t>
            </a:r>
            <a:r>
              <a:rPr lang="tr-TR" sz="3200" b="0" i="0" dirty="0" err="1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Calculus</a:t>
            </a:r>
            <a:endParaRPr lang="tr-TR" sz="3200" b="0" i="0" dirty="0">
              <a:solidFill>
                <a:schemeClr val="tx1"/>
              </a:solidFill>
              <a:latin typeface="Consolas"/>
              <a:ea typeface="+mj-ea"/>
              <a:cs typeface="+mj-cs"/>
            </a:endParaRPr>
          </a:p>
        </p:txBody>
      </p:sp>
      <p:sp>
        <p:nvSpPr>
          <p:cNvPr id="14" name="İçerik Yer Tutucusu 13"/>
          <p:cNvSpPr>
            <a:spLocks noGrp="1"/>
          </p:cNvSpPr>
          <p:nvPr>
            <p:ph idx="1"/>
          </p:nvPr>
        </p:nvSpPr>
        <p:spPr>
          <a:xfrm>
            <a:off x="1522414" y="1905000"/>
            <a:ext cx="9144000" cy="12359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/>
              <a:t>theorem</a:t>
            </a:r>
            <a:r>
              <a:rPr lang="en-US" sz="3200" dirty="0"/>
              <a:t> connects integration and differentiation, enabling us to compute</a:t>
            </a:r>
            <a:r>
              <a:rPr lang="tr-TR" sz="3200" dirty="0"/>
              <a:t> </a:t>
            </a:r>
            <a:r>
              <a:rPr lang="en-US" sz="3200" dirty="0"/>
              <a:t>integrals using an antiderivative of the integrand function rather than by taking limits</a:t>
            </a:r>
            <a:r>
              <a:rPr lang="tr-TR" sz="3200" dirty="0"/>
              <a:t> of </a:t>
            </a:r>
            <a:r>
              <a:rPr lang="tr-TR" sz="3200" dirty="0" err="1"/>
              <a:t>Riemann</a:t>
            </a:r>
            <a:r>
              <a:rPr lang="tr-TR" sz="3200" dirty="0"/>
              <a:t> </a:t>
            </a:r>
            <a:r>
              <a:rPr lang="tr-TR" sz="3200" dirty="0" err="1"/>
              <a:t>sums</a:t>
            </a:r>
            <a:r>
              <a:rPr lang="tr-TR" sz="3200" dirty="0"/>
              <a:t>.</a:t>
            </a:r>
            <a:endParaRPr lang="tr-TR" sz="3200" b="0" i="0" dirty="0">
              <a:solidFill>
                <a:schemeClr val="tx1"/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1142922764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tr-TR" sz="2800" b="0" i="0" dirty="0" err="1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Mean</a:t>
            </a:r>
            <a:r>
              <a:rPr lang="tr-TR" sz="2800" b="0" i="0" dirty="0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 Value </a:t>
            </a:r>
            <a:r>
              <a:rPr lang="tr-TR" sz="2800" b="0" i="0" dirty="0" err="1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Theorem</a:t>
            </a:r>
            <a:endParaRPr lang="tr-TR" sz="2800" b="0" i="0" dirty="0">
              <a:solidFill>
                <a:schemeClr val="tx1"/>
              </a:solidFill>
              <a:latin typeface="Consolas"/>
              <a:ea typeface="+mj-ea"/>
              <a:cs typeface="+mj-cs"/>
            </a:endParaRPr>
          </a:p>
        </p:txBody>
      </p:sp>
      <p:sp>
        <p:nvSpPr>
          <p:cNvPr id="5" name="İçerik Yer Tutucusu 4"/>
          <p:cNvSpPr>
            <a:spLocks noGrp="1"/>
          </p:cNvSpPr>
          <p:nvPr>
            <p:ph sz="half" idx="1"/>
          </p:nvPr>
        </p:nvSpPr>
        <p:spPr>
          <a:xfrm>
            <a:off x="1989956" y="1928191"/>
            <a:ext cx="9682843" cy="426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>
                <a:latin typeface="Corbel"/>
              </a:rPr>
              <a:t>The</a:t>
            </a:r>
            <a:r>
              <a:rPr lang="tr-TR" dirty="0">
                <a:latin typeface="Corbel"/>
              </a:rPr>
              <a:t> </a:t>
            </a:r>
            <a:r>
              <a:rPr lang="tr-TR" dirty="0" err="1">
                <a:latin typeface="Corbel"/>
              </a:rPr>
              <a:t>theorem</a:t>
            </a:r>
            <a:r>
              <a:rPr lang="tr-TR" dirty="0">
                <a:latin typeface="Corbel"/>
              </a:rPr>
              <a:t> </a:t>
            </a:r>
            <a:r>
              <a:rPr lang="tr-TR" dirty="0" err="1">
                <a:latin typeface="Corbel"/>
              </a:rPr>
              <a:t>helps</a:t>
            </a:r>
            <a:r>
              <a:rPr lang="tr-TR" dirty="0">
                <a:latin typeface="Corbel"/>
              </a:rPr>
              <a:t> us </a:t>
            </a:r>
            <a:r>
              <a:rPr lang="tr-TR" dirty="0" err="1">
                <a:latin typeface="Corbel"/>
              </a:rPr>
              <a:t>to</a:t>
            </a:r>
            <a:r>
              <a:rPr lang="tr-TR" dirty="0">
                <a:latin typeface="Corbel"/>
              </a:rPr>
              <a:t> </a:t>
            </a:r>
            <a:r>
              <a:rPr lang="tr-TR" dirty="0" err="1">
                <a:latin typeface="Corbel"/>
              </a:rPr>
              <a:t>explain</a:t>
            </a:r>
            <a:r>
              <a:rPr lang="tr-TR" dirty="0">
                <a:latin typeface="Corbel"/>
              </a:rPr>
              <a:t> </a:t>
            </a:r>
            <a:r>
              <a:rPr lang="tr-TR" dirty="0" err="1">
                <a:latin typeface="Corbel"/>
              </a:rPr>
              <a:t>the</a:t>
            </a:r>
            <a:r>
              <a:rPr lang="tr-TR" dirty="0">
                <a:latin typeface="Corbel"/>
              </a:rPr>
              <a:t> </a:t>
            </a:r>
            <a:r>
              <a:rPr lang="tr-TR" dirty="0" err="1">
                <a:latin typeface="Corbel"/>
              </a:rPr>
              <a:t>fundamental</a:t>
            </a:r>
            <a:r>
              <a:rPr lang="tr-TR" dirty="0">
                <a:latin typeface="Corbel"/>
              </a:rPr>
              <a:t> </a:t>
            </a:r>
            <a:r>
              <a:rPr lang="tr-TR" dirty="0" err="1">
                <a:latin typeface="Corbel"/>
              </a:rPr>
              <a:t>theorem</a:t>
            </a:r>
            <a:r>
              <a:rPr lang="tr-TR" dirty="0">
                <a:latin typeface="Corbel"/>
              </a:rPr>
              <a:t> of </a:t>
            </a:r>
            <a:r>
              <a:rPr lang="tr-TR" dirty="0" err="1">
                <a:latin typeface="Corbel"/>
              </a:rPr>
              <a:t>calculus</a:t>
            </a:r>
            <a:r>
              <a:rPr lang="tr-TR" dirty="0">
                <a:latin typeface="Corbel"/>
              </a:rPr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8" name="Picture 4" descr="http://curvebank.calstatela.edu/calculus/mvt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953" y="2690190"/>
            <a:ext cx="8910919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730991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tr-TR" sz="2800" b="0" i="0" dirty="0" err="1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Fundamental</a:t>
            </a:r>
            <a:r>
              <a:rPr lang="tr-TR" sz="2800" b="0" i="0" dirty="0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 </a:t>
            </a:r>
            <a:r>
              <a:rPr lang="tr-TR" sz="2800" b="0" i="0" dirty="0" err="1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Theorem</a:t>
            </a:r>
            <a:r>
              <a:rPr lang="tr-TR" sz="2800" b="0" i="0" dirty="0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 of </a:t>
            </a:r>
            <a:r>
              <a:rPr lang="tr-TR" sz="2800" b="0" i="0" dirty="0" err="1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Calculus</a:t>
            </a:r>
            <a:r>
              <a:rPr lang="tr-TR" sz="2800" b="0" i="0" dirty="0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 </a:t>
            </a:r>
            <a:r>
              <a:rPr lang="tr-TR" sz="2800" b="0" i="0" dirty="0" err="1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Part</a:t>
            </a:r>
            <a:r>
              <a:rPr lang="tr-TR" sz="2800" b="0" i="0" dirty="0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 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 descr="Image result for fundamental theorem of calculus part 1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34" t="20276" r="13647"/>
          <a:stretch/>
        </p:blipFill>
        <p:spPr bwMode="auto">
          <a:xfrm>
            <a:off x="3070076" y="2348880"/>
            <a:ext cx="6004092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0727775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tr-TR" sz="2800" b="0" i="0" dirty="0" err="1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Fundamental</a:t>
            </a:r>
            <a:r>
              <a:rPr lang="tr-TR" sz="2800" b="0" i="0" dirty="0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 </a:t>
            </a:r>
            <a:r>
              <a:rPr lang="tr-TR" sz="2800" b="0" i="0" dirty="0" err="1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Theorem</a:t>
            </a:r>
            <a:r>
              <a:rPr lang="tr-TR" sz="2800" b="0" i="0" dirty="0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 of </a:t>
            </a:r>
            <a:r>
              <a:rPr lang="tr-TR" sz="2800" b="0" i="0" dirty="0" err="1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Calculus</a:t>
            </a:r>
            <a:r>
              <a:rPr lang="tr-TR" sz="2800" b="0" i="0" dirty="0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 </a:t>
            </a:r>
            <a:r>
              <a:rPr lang="tr-TR" sz="2800" b="0" i="0" dirty="0" err="1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Part</a:t>
            </a:r>
            <a:r>
              <a:rPr lang="tr-TR" sz="2800" b="0" i="0" dirty="0">
                <a:solidFill>
                  <a:schemeClr val="tx1"/>
                </a:solidFill>
                <a:latin typeface="Consolas"/>
                <a:ea typeface="+mj-ea"/>
                <a:cs typeface="+mj-cs"/>
              </a:rPr>
              <a:t> II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 descr="Image result for fundamental theorem of calculus part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798" b="16343"/>
          <a:stretch/>
        </p:blipFill>
        <p:spPr bwMode="auto">
          <a:xfrm>
            <a:off x="1827336" y="1890193"/>
            <a:ext cx="8534155" cy="3895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7768286"/>
      </p:ext>
    </p:extLst>
  </p:cSld>
  <p:clrMapOvr>
    <a:masterClrMapping/>
  </p:clrMapOvr>
  <p:transition spd="med">
    <p:pull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_16x9_TP102804845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400984D-921D-405A-8626-907E881874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Yazı tahtası sunusu (geniş ekran)</Template>
  <TotalTime>0</TotalTime>
  <Words>215</Words>
  <Application>Microsoft Office PowerPoint</Application>
  <PresentationFormat>Özel</PresentationFormat>
  <Paragraphs>47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Consolas</vt:lpstr>
      <vt:lpstr>Corbel</vt:lpstr>
      <vt:lpstr>Wingdings</vt:lpstr>
      <vt:lpstr>Chalkboard_16x9_TP102804845</vt:lpstr>
      <vt:lpstr>Fundamental Theorems in Mathematics</vt:lpstr>
      <vt:lpstr>What does «theorem» mean?</vt:lpstr>
      <vt:lpstr>PowerPoint Sunusu</vt:lpstr>
      <vt:lpstr>1) Fundamental Theorem of Arithmetic</vt:lpstr>
      <vt:lpstr>2) Fundamental Theorem of Algebra</vt:lpstr>
      <vt:lpstr>3) Fundamental Theorem of Calculus</vt:lpstr>
      <vt:lpstr>Mean Value Theorem</vt:lpstr>
      <vt:lpstr>Fundamental Theorem of Calculus Part I</vt:lpstr>
      <vt:lpstr>Fundamental Theorem of Calculus Part II</vt:lpstr>
      <vt:lpstr>4) Fundamental Theorem of Linear Algebra</vt:lpstr>
      <vt:lpstr>References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2016-11-07T07:20:21Z</dcterms:created>
  <dcterms:modified xsi:type="dcterms:W3CDTF">2016-11-16T16:59:44Z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TC028048469991</vt:lpwstr>
  </property>
</Properties>
</file>