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2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076D0-1783-4508-B1FE-59EACCC8EFEA}" type="datetimeFigureOut">
              <a:rPr lang="tr-TR" smtClean="0"/>
              <a:t>13.12.2016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397E8-9454-4C2C-825E-CC09F68747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35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E774-12BC-4C4D-9BF6-C5F64D724A5A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961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00258-F254-4377-9562-5CA291F318AB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143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979B-0DB6-44A6-8C1B-177063BC69DB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4434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873-4FBD-43F6-A825-2D25DE25D266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178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A8691-1F00-4CD8-85F0-400E102FA6B9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1941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FC876-D923-4E18-8AF8-CBAAA43D81FE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7604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FD8B4-4095-4003-BDEE-BACF98D05121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087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D165-EE17-4517-B12B-9695384B891A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3078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009A6-7B11-41EB-8F53-F59469346EA7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959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A9F8-7D13-4FCD-A345-C2F560E24279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063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E323-7A60-49E7-978A-B69C321C583A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47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109C-FE89-4D8F-9A22-7709202A3AFA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27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E457-9005-4049-81AF-9CBC61086761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513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4F3B-4097-4F50-9D5C-D3B01D0A4359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575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61D1-3840-4D7C-8EE6-C2FED225A089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811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27F3-1020-4DC8-9435-5C054BED5A07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10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4C2C-45B2-4D17-B893-920FE3EDAF06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669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8DAD28F-2044-45BE-BB40-98FCC6BA9E4C}" type="datetime1">
              <a:rPr lang="tr-TR" smtClean="0"/>
              <a:t>13.12.2016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13512FE-97F4-49D9-BBAC-2F5D45BA8F2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7186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erated-prisoners-dilemma.net/" TargetMode="External"/><Relationship Id="rId3" Type="http://schemas.openxmlformats.org/officeDocument/2006/relationships/hyperlink" Target="http://www.policonomics.com/lp-game-theory2-prisoners-dilemma/" TargetMode="External"/><Relationship Id="rId7" Type="http://schemas.openxmlformats.org/officeDocument/2006/relationships/hyperlink" Target="http://www.econlib.org/library/Enc/PrisonersDilemma.html" TargetMode="External"/><Relationship Id="rId2" Type="http://schemas.openxmlformats.org/officeDocument/2006/relationships/hyperlink" Target="https://en.wikipedia.org/wiki/Prisoner's_dilemm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vestopedia.com/terms/p/prisoners-dilemma.asp" TargetMode="External"/><Relationship Id="rId5" Type="http://schemas.openxmlformats.org/officeDocument/2006/relationships/hyperlink" Target="https://plato.stanford.edu/entries/prisoner-dilemma/" TargetMode="External"/><Relationship Id="rId10" Type="http://schemas.openxmlformats.org/officeDocument/2006/relationships/hyperlink" Target="http://serendip.brynmawr.edu/playground/pd.html" TargetMode="External"/><Relationship Id="rId4" Type="http://schemas.openxmlformats.org/officeDocument/2006/relationships/hyperlink" Target="http://science.howstuffworks.com/game-theory1.htm" TargetMode="External"/><Relationship Id="rId9" Type="http://schemas.openxmlformats.org/officeDocument/2006/relationships/hyperlink" Target="http://www.brembs.net/ipd/ipd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606055" y="763896"/>
            <a:ext cx="9461205" cy="4042020"/>
          </a:xfrm>
        </p:spPr>
        <p:txBody>
          <a:bodyPr>
            <a:normAutofit/>
          </a:bodyPr>
          <a:lstStyle/>
          <a:p>
            <a:pPr algn="l"/>
            <a:r>
              <a:rPr lang="tr-T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PRISONER’S DILEMMA</a:t>
            </a:r>
            <a:br>
              <a:rPr lang="tr-T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BERK EROL</a:t>
            </a: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606055" y="4890978"/>
            <a:ext cx="9144000" cy="1535080"/>
          </a:xfrm>
        </p:spPr>
        <p:txBody>
          <a:bodyPr anchor="t"/>
          <a:lstStyle/>
          <a:p>
            <a:pPr algn="l"/>
            <a:r>
              <a:rPr lang="tr-TR" dirty="0"/>
              <a:t>«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confess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not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confess</a:t>
            </a:r>
            <a:r>
              <a:rPr lang="tr-TR" dirty="0"/>
              <a:t>»»</a:t>
            </a:r>
          </a:p>
          <a:p>
            <a:r>
              <a:rPr lang="tr-TR" dirty="0"/>
              <a:t>13/12/2016</a:t>
            </a:r>
          </a:p>
        </p:txBody>
      </p:sp>
    </p:spTree>
    <p:extLst>
      <p:ext uri="{BB962C8B-B14F-4D97-AF65-F5344CB8AC3E}">
        <p14:creationId xmlns:p14="http://schemas.microsoft.com/office/powerpoint/2010/main" val="397638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9200"/>
            <a:ext cx="10515600" cy="1325563"/>
          </a:xfrm>
        </p:spPr>
        <p:txBody>
          <a:bodyPr/>
          <a:lstStyle/>
          <a:p>
            <a:r>
              <a:rPr lang="tr-TR" dirty="0"/>
              <a:t>REFERENCES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24763"/>
            <a:ext cx="10233800" cy="4710741"/>
          </a:xfrm>
        </p:spPr>
        <p:txBody>
          <a:bodyPr>
            <a:normAutofit lnSpcReduction="10000"/>
          </a:bodyPr>
          <a:lstStyle/>
          <a:p>
            <a:r>
              <a:rPr lang="tr-TR" dirty="0">
                <a:hlinkClick r:id="rId2"/>
              </a:rPr>
              <a:t>https://en.wikipedia.org/wiki/Prisoner's_dilemma</a:t>
            </a:r>
            <a:endParaRPr lang="tr-TR" dirty="0"/>
          </a:p>
          <a:p>
            <a:r>
              <a:rPr lang="tr-TR" dirty="0">
                <a:hlinkClick r:id="rId3"/>
              </a:rPr>
              <a:t>http://www.policonomics.com/lp-game-theory2-prisoners-dilemma/</a:t>
            </a:r>
            <a:endParaRPr lang="tr-TR" dirty="0"/>
          </a:p>
          <a:p>
            <a:r>
              <a:rPr lang="tr-TR" dirty="0">
                <a:hlinkClick r:id="rId4"/>
              </a:rPr>
              <a:t>http://science.howstuffworks.com/game-theory1.htm</a:t>
            </a:r>
            <a:endParaRPr lang="tr-TR" dirty="0"/>
          </a:p>
          <a:p>
            <a:r>
              <a:rPr lang="tr-TR" dirty="0">
                <a:hlinkClick r:id="rId5"/>
              </a:rPr>
              <a:t>https://plato.stanford.edu/entries/prisoner-dilemma/</a:t>
            </a:r>
            <a:endParaRPr lang="tr-TR" dirty="0"/>
          </a:p>
          <a:p>
            <a:r>
              <a:rPr lang="tr-TR" dirty="0">
                <a:hlinkClick r:id="rId6"/>
              </a:rPr>
              <a:t>http://www.investopedia.com/terms/p/prisoners-dilemma.asp</a:t>
            </a:r>
            <a:endParaRPr lang="tr-TR" dirty="0"/>
          </a:p>
          <a:p>
            <a:r>
              <a:rPr lang="tr-TR" dirty="0">
                <a:hlinkClick r:id="rId7"/>
              </a:rPr>
              <a:t>http://www.econlib.org/library/Enc/PrisonersDilemma.html</a:t>
            </a:r>
            <a:endParaRPr lang="tr-TR" dirty="0"/>
          </a:p>
          <a:p>
            <a:r>
              <a:rPr lang="tr-TR" dirty="0">
                <a:hlinkClick r:id="rId8"/>
              </a:rPr>
              <a:t>http://www.iterated-prisoners-dilemma.net/</a:t>
            </a:r>
            <a:endParaRPr lang="tr-TR" dirty="0"/>
          </a:p>
          <a:p>
            <a:r>
              <a:rPr lang="tr-TR" dirty="0">
                <a:hlinkClick r:id="rId9"/>
              </a:rPr>
              <a:t>http://www.brembs.net/ipd/ipd.html</a:t>
            </a:r>
            <a:endParaRPr lang="tr-TR" dirty="0"/>
          </a:p>
          <a:p>
            <a:r>
              <a:rPr lang="tr-TR" dirty="0">
                <a:hlinkClick r:id="rId10"/>
              </a:rPr>
              <a:t>http://serendip.brynmawr.edu/playground/pd.html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340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GAME THEORY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The</a:t>
            </a:r>
            <a:r>
              <a:rPr lang="tr-TR" dirty="0"/>
              <a:t> </a:t>
            </a:r>
            <a:r>
              <a:rPr lang="en-US" dirty="0"/>
              <a:t>study of mathematical models of conflict and cooperation between intelligent rational decision-makers.</a:t>
            </a:r>
            <a:endParaRPr lang="tr-TR" dirty="0"/>
          </a:p>
          <a:p>
            <a:r>
              <a:rPr lang="en-US" dirty="0"/>
              <a:t>Mainly used in economics &amp; business, political science, biology, psychology, philosophy</a:t>
            </a:r>
            <a:r>
              <a:rPr lang="tr-TR" dirty="0"/>
              <a:t>, </a:t>
            </a:r>
            <a:r>
              <a:rPr lang="en-US" dirty="0"/>
              <a:t>computer science &amp; logic</a:t>
            </a:r>
            <a:r>
              <a:rPr lang="tr-TR" dirty="0"/>
              <a:t>.</a:t>
            </a:r>
          </a:p>
          <a:p>
            <a:r>
              <a:rPr lang="en-US" dirty="0"/>
              <a:t>Umbrella term for the science of logical decision making in humans, animals, and computers</a:t>
            </a:r>
            <a:r>
              <a:rPr lang="tr-TR" dirty="0"/>
              <a:t>.</a:t>
            </a:r>
            <a:endParaRPr lang="en-US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416680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GAME TYPES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78879" cy="4575175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Cooperative / Non-cooperative</a:t>
            </a:r>
            <a:endParaRPr lang="en-US" sz="2400" dirty="0"/>
          </a:p>
          <a:p>
            <a:pPr lvl="1"/>
            <a:r>
              <a:rPr lang="en-US" sz="2000" b="1" dirty="0"/>
              <a:t>A game is cooperative if the players are able to form alliances.</a:t>
            </a:r>
          </a:p>
          <a:p>
            <a:r>
              <a:rPr lang="en-US" sz="2400" b="1" dirty="0"/>
              <a:t>Symmetric / Asymmetric</a:t>
            </a:r>
          </a:p>
          <a:p>
            <a:pPr lvl="1"/>
            <a:r>
              <a:rPr lang="en-US" sz="2000" b="1" dirty="0"/>
              <a:t>In a symmetric game, payoffs depend only on the other strategies not on the player</a:t>
            </a:r>
            <a:r>
              <a:rPr lang="tr-TR" sz="2000" b="1" dirty="0"/>
              <a:t>s</a:t>
            </a:r>
            <a:r>
              <a:rPr lang="en-US" sz="2000" b="1" dirty="0"/>
              <a:t>.</a:t>
            </a:r>
            <a:endParaRPr lang="tr-TR" sz="2000" b="1" dirty="0"/>
          </a:p>
          <a:p>
            <a:r>
              <a:rPr lang="en-US" sz="2400" b="1" dirty="0"/>
              <a:t>Zero-sum / Non-zero-sum</a:t>
            </a:r>
            <a:endParaRPr lang="tr-TR" sz="2400" b="1" dirty="0"/>
          </a:p>
          <a:p>
            <a:pPr lvl="1"/>
            <a:r>
              <a:rPr lang="en-US" sz="2000" b="1" dirty="0"/>
              <a:t>In zero-sum games</a:t>
            </a:r>
            <a:r>
              <a:rPr lang="tr-TR" sz="2000" b="1" dirty="0"/>
              <a:t>, </a:t>
            </a:r>
            <a:r>
              <a:rPr lang="en-US" sz="2000" b="1" dirty="0"/>
              <a:t>a player benefits only at the equal expense of others</a:t>
            </a:r>
            <a:r>
              <a:rPr lang="tr-TR" sz="2000" b="1" dirty="0"/>
              <a:t>.</a:t>
            </a:r>
          </a:p>
          <a:p>
            <a:r>
              <a:rPr lang="en-US" sz="2400" b="1" dirty="0"/>
              <a:t>Simultaneous / Sequential</a:t>
            </a:r>
            <a:endParaRPr lang="tr-TR" sz="2400" b="1" dirty="0"/>
          </a:p>
          <a:p>
            <a:pPr lvl="1"/>
            <a:r>
              <a:rPr lang="en-US" sz="2000" b="1" dirty="0"/>
              <a:t>In sequential games, players have some prior knowledge about earlier actions.</a:t>
            </a:r>
            <a:endParaRPr lang="tr-TR" sz="2000" b="1" dirty="0"/>
          </a:p>
          <a:p>
            <a:r>
              <a:rPr lang="en-US" sz="2400" b="1" dirty="0"/>
              <a:t>Perfect information </a:t>
            </a:r>
            <a:r>
              <a:rPr lang="tr-TR" sz="2400" b="1" dirty="0"/>
              <a:t>/</a:t>
            </a:r>
            <a:r>
              <a:rPr lang="en-US" sz="2400" b="1" dirty="0"/>
              <a:t> imperfect information</a:t>
            </a:r>
            <a:endParaRPr lang="tr-TR" sz="2400" b="1" dirty="0"/>
          </a:p>
          <a:p>
            <a:pPr lvl="1"/>
            <a:r>
              <a:rPr lang="en-US" sz="2000" b="1" dirty="0"/>
              <a:t>A game is one of perfect information if all players know all previous moves of others.</a:t>
            </a:r>
            <a:endParaRPr lang="tr-TR" sz="2000" b="1" dirty="0"/>
          </a:p>
          <a:p>
            <a:r>
              <a:rPr lang="en-US" sz="2400" b="1" dirty="0"/>
              <a:t>Others</a:t>
            </a:r>
          </a:p>
          <a:p>
            <a:pPr lvl="1"/>
            <a:r>
              <a:rPr lang="en-US" sz="2000" b="1" dirty="0"/>
              <a:t>Combinatorial, infinitely long, discrete/continuous, differential, population, pooling games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200002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PRISONER’S DILEMMA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Shows why two completely "rational" individuals might not cooperate, even if it appears that it is in their best interests to do so.</a:t>
            </a:r>
            <a:endParaRPr lang="tr-TR" dirty="0"/>
          </a:p>
          <a:p>
            <a:r>
              <a:rPr lang="en-US" dirty="0"/>
              <a:t>Characteristics: non-cooperative, symmetric, non-zero-sum, simultaneous</a:t>
            </a:r>
            <a:r>
              <a:rPr lang="tr-TR" dirty="0"/>
              <a:t>, </a:t>
            </a:r>
            <a:r>
              <a:rPr lang="en-US" dirty="0"/>
              <a:t>imperfect information</a:t>
            </a:r>
            <a:r>
              <a:rPr lang="tr-TR" dirty="0"/>
              <a:t>.</a:t>
            </a:r>
          </a:p>
          <a:p>
            <a:r>
              <a:rPr lang="en-US" dirty="0"/>
              <a:t>It was originally framed by Merrill Flood and Melvin Dresher working at RAND in 1950.</a:t>
            </a:r>
            <a:endParaRPr lang="tr-TR" dirty="0"/>
          </a:p>
          <a:p>
            <a:r>
              <a:rPr lang="en-US" dirty="0"/>
              <a:t>Albert W. Tucker formalized the game with prison sentence</a:t>
            </a:r>
            <a:r>
              <a:rPr lang="tr-TR" dirty="0"/>
              <a:t>s</a:t>
            </a:r>
            <a:r>
              <a:rPr lang="en-US" dirty="0"/>
              <a:t> payoffs and named it, "prisoner's dilemma".</a:t>
            </a:r>
            <a:endParaRPr lang="tr-TR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142466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97300" y="207963"/>
            <a:ext cx="10515600" cy="1325563"/>
          </a:xfrm>
        </p:spPr>
        <p:txBody>
          <a:bodyPr/>
          <a:lstStyle/>
          <a:p>
            <a:r>
              <a:rPr lang="tr-TR" dirty="0"/>
              <a:t>FORMAL PRESENTATION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7300" y="1533526"/>
            <a:ext cx="10233800" cy="2719462"/>
          </a:xfrm>
        </p:spPr>
        <p:txBody>
          <a:bodyPr/>
          <a:lstStyle/>
          <a:p>
            <a:r>
              <a:rPr lang="en-US" dirty="0"/>
              <a:t>Two members of a criminal gang are arrested and imprisoned.</a:t>
            </a:r>
            <a:endParaRPr lang="tr-TR" dirty="0"/>
          </a:p>
          <a:p>
            <a:r>
              <a:rPr lang="en-US" dirty="0"/>
              <a:t>No communication between them</a:t>
            </a:r>
            <a:r>
              <a:rPr lang="tr-TR" dirty="0"/>
              <a:t> (</a:t>
            </a:r>
            <a:r>
              <a:rPr lang="en-US" dirty="0"/>
              <a:t>imperfect information</a:t>
            </a:r>
            <a:r>
              <a:rPr lang="tr-TR" dirty="0"/>
              <a:t>).</a:t>
            </a:r>
            <a:endParaRPr lang="en-US" dirty="0"/>
          </a:p>
          <a:p>
            <a:r>
              <a:rPr lang="en-US" dirty="0"/>
              <a:t>Lack of sufficient evidence.</a:t>
            </a:r>
          </a:p>
          <a:p>
            <a:r>
              <a:rPr lang="en-US" dirty="0"/>
              <a:t>Simultaneously, the prosecutors offer each prisoner a bargain.</a:t>
            </a:r>
            <a:endParaRPr lang="tr-TR" dirty="0"/>
          </a:p>
          <a:p>
            <a:r>
              <a:rPr lang="en-US" dirty="0"/>
              <a:t>Each prisoner have 2 opportunities: cooperate or betray</a:t>
            </a:r>
          </a:p>
          <a:p>
            <a:endParaRPr lang="en-US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4/8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21914"/>
              </p:ext>
            </p:extLst>
          </p:nvPr>
        </p:nvGraphicFramePr>
        <p:xfrm>
          <a:off x="698076" y="4252988"/>
          <a:ext cx="10233024" cy="2042160"/>
        </p:xfrm>
        <a:graphic>
          <a:graphicData uri="http://schemas.openxmlformats.org/drawingml/2006/table">
            <a:tbl>
              <a:tblPr/>
              <a:tblGrid>
                <a:gridCol w="3411008">
                  <a:extLst>
                    <a:ext uri="{9D8B030D-6E8A-4147-A177-3AD203B41FA5}">
                      <a16:colId xmlns:a16="http://schemas.microsoft.com/office/drawing/2014/main" val="572602420"/>
                    </a:ext>
                  </a:extLst>
                </a:gridCol>
                <a:gridCol w="3411008">
                  <a:extLst>
                    <a:ext uri="{9D8B030D-6E8A-4147-A177-3AD203B41FA5}">
                      <a16:colId xmlns:a16="http://schemas.microsoft.com/office/drawing/2014/main" val="2315883365"/>
                    </a:ext>
                  </a:extLst>
                </a:gridCol>
                <a:gridCol w="3411008">
                  <a:extLst>
                    <a:ext uri="{9D8B030D-6E8A-4147-A177-3AD203B41FA5}">
                      <a16:colId xmlns:a16="http://schemas.microsoft.com/office/drawing/2014/main" val="3628047848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tr-TR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Prisoner B </a:t>
                      </a:r>
                      <a:r>
                        <a:rPr lang="en-US" sz="2000" i="1" dirty="0"/>
                        <a:t>cooperates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Prisoner B betrays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52326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dirty="0"/>
                        <a:t>Prisoner A </a:t>
                      </a:r>
                      <a:r>
                        <a:rPr lang="en-US" sz="2000" i="1" dirty="0"/>
                        <a:t>cooperates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Each serves 1 year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Prisoner A: 3 years</a:t>
                      </a:r>
                      <a:br>
                        <a:rPr lang="en-US" sz="2000"/>
                      </a:br>
                      <a:r>
                        <a:rPr lang="en-US" sz="2000"/>
                        <a:t>Prisoner B: goes free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880068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Prisoner A betrays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Prisoner A: goes free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Prisoner B: 3 years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Each serves 2 years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708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74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97300" y="314324"/>
            <a:ext cx="10515600" cy="1325563"/>
          </a:xfrm>
        </p:spPr>
        <p:txBody>
          <a:bodyPr/>
          <a:lstStyle/>
          <a:p>
            <a:r>
              <a:rPr lang="tr-TR" dirty="0"/>
              <a:t>GENERALIZED FORM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335630"/>
              </p:ext>
            </p:extLst>
          </p:nvPr>
        </p:nvGraphicFramePr>
        <p:xfrm>
          <a:off x="697300" y="4547121"/>
          <a:ext cx="10568817" cy="1371600"/>
        </p:xfrm>
        <a:graphic>
          <a:graphicData uri="http://schemas.openxmlformats.org/drawingml/2006/table">
            <a:tbl>
              <a:tblPr/>
              <a:tblGrid>
                <a:gridCol w="3522939">
                  <a:extLst>
                    <a:ext uri="{9D8B030D-6E8A-4147-A177-3AD203B41FA5}">
                      <a16:colId xmlns:a16="http://schemas.microsoft.com/office/drawing/2014/main" val="1817116806"/>
                    </a:ext>
                  </a:extLst>
                </a:gridCol>
                <a:gridCol w="3522939">
                  <a:extLst>
                    <a:ext uri="{9D8B030D-6E8A-4147-A177-3AD203B41FA5}">
                      <a16:colId xmlns:a16="http://schemas.microsoft.com/office/drawing/2014/main" val="976033697"/>
                    </a:ext>
                  </a:extLst>
                </a:gridCol>
                <a:gridCol w="3522939">
                  <a:extLst>
                    <a:ext uri="{9D8B030D-6E8A-4147-A177-3AD203B41FA5}">
                      <a16:colId xmlns:a16="http://schemas.microsoft.com/office/drawing/2014/main" val="303490055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tr-TR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Cooperate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Betray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9258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Cooperate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R, 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000"/>
                        <a:t>S, 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5720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Betray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T, 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P, 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901905"/>
                  </a:ext>
                </a:extLst>
              </a:tr>
            </a:tbl>
          </a:graphicData>
        </a:graphic>
      </p:graphicFrame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5/8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837424" y="1639887"/>
            <a:ext cx="10233800" cy="2877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697300" y="1639887"/>
            <a:ext cx="10233800" cy="2877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R: </a:t>
            </a:r>
            <a:r>
              <a:rPr lang="en-US" dirty="0"/>
              <a:t>cooperation reward</a:t>
            </a:r>
          </a:p>
          <a:p>
            <a:r>
              <a:rPr lang="en-US" dirty="0"/>
              <a:t>P: punishment payoff</a:t>
            </a:r>
          </a:p>
          <a:p>
            <a:r>
              <a:rPr lang="en-US" dirty="0"/>
              <a:t>T: temptation payoff</a:t>
            </a:r>
          </a:p>
          <a:p>
            <a:r>
              <a:rPr lang="en-US" dirty="0"/>
              <a:t>S: sucker’s payoff</a:t>
            </a:r>
          </a:p>
          <a:p>
            <a:r>
              <a:rPr lang="tr-TR" dirty="0"/>
              <a:t>T &gt; R &gt; P &gt; 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9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tr-TR" dirty="0"/>
              <a:t>R &gt; P</a:t>
            </a:r>
          </a:p>
          <a:p>
            <a:pPr lvl="1"/>
            <a:r>
              <a:rPr lang="en-US" dirty="0"/>
              <a:t>For the overall situation, mutual cooperation is superior to mutual defection</a:t>
            </a:r>
            <a:r>
              <a:rPr lang="tr-TR" dirty="0"/>
              <a:t>.</a:t>
            </a:r>
          </a:p>
          <a:p>
            <a:r>
              <a:rPr lang="en-US" dirty="0"/>
              <a:t>T &gt; R and P &gt; S</a:t>
            </a:r>
            <a:endParaRPr lang="tr-TR" dirty="0"/>
          </a:p>
          <a:p>
            <a:pPr lvl="1"/>
            <a:r>
              <a:rPr lang="en-US" dirty="0"/>
              <a:t>From an individual perspective</a:t>
            </a:r>
            <a:r>
              <a:rPr lang="tr-TR" dirty="0"/>
              <a:t>,</a:t>
            </a:r>
            <a:r>
              <a:rPr lang="en-US" dirty="0"/>
              <a:t> rational outcome is defection.</a:t>
            </a:r>
            <a:endParaRPr lang="tr-TR" dirty="0"/>
          </a:p>
          <a:p>
            <a:r>
              <a:rPr lang="en-US" dirty="0"/>
              <a:t>So the dilemma is</a:t>
            </a:r>
          </a:p>
          <a:p>
            <a:pPr lvl="1"/>
            <a:r>
              <a:rPr lang="en-US" dirty="0"/>
              <a:t>Mutual cooperation yields a better outcome but it is not rational at the individual level.</a:t>
            </a:r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394375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20000" y="162995"/>
            <a:ext cx="10515600" cy="1325563"/>
          </a:xfrm>
        </p:spPr>
        <p:txBody>
          <a:bodyPr/>
          <a:lstStyle/>
          <a:p>
            <a:r>
              <a:rPr lang="tr-TR" dirty="0"/>
              <a:t>ITERATED PRISONER’S DILEMMA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0000" y="1488558"/>
            <a:ext cx="10233800" cy="4688405"/>
          </a:xfrm>
        </p:spPr>
        <p:txBody>
          <a:bodyPr>
            <a:normAutofit/>
          </a:bodyPr>
          <a:lstStyle/>
          <a:p>
            <a:r>
              <a:rPr lang="en-US" dirty="0"/>
              <a:t>The same two players play more than once in succession and they remember previous actions of their opponent and change their strategy accordingly</a:t>
            </a:r>
            <a:r>
              <a:rPr lang="tr-TR" dirty="0"/>
              <a:t>.</a:t>
            </a:r>
          </a:p>
          <a:p>
            <a:r>
              <a:rPr lang="en-US" dirty="0"/>
              <a:t>Requires</a:t>
            </a:r>
            <a:r>
              <a:rPr lang="tr-TR" dirty="0"/>
              <a:t>: 2</a:t>
            </a:r>
            <a:r>
              <a:rPr lang="en-US" i="1" dirty="0"/>
              <a:t>R</a:t>
            </a:r>
            <a:r>
              <a:rPr lang="en-US" dirty="0"/>
              <a:t> &gt; </a:t>
            </a:r>
            <a:r>
              <a:rPr lang="en-US" i="1" dirty="0"/>
              <a:t>T</a:t>
            </a:r>
            <a:r>
              <a:rPr lang="en-US" dirty="0"/>
              <a:t> + </a:t>
            </a:r>
            <a:r>
              <a:rPr lang="en-US" i="1" dirty="0"/>
              <a:t>S</a:t>
            </a:r>
            <a:endParaRPr lang="tr-TR" i="1" dirty="0"/>
          </a:p>
          <a:p>
            <a:pPr lvl="1"/>
            <a:r>
              <a:rPr lang="tr-TR" dirty="0"/>
              <a:t>T</a:t>
            </a:r>
            <a:r>
              <a:rPr lang="en-US" dirty="0"/>
              <a:t>o prevent alternating cooperation and defection giving a greater reward than mutual cooperation</a:t>
            </a:r>
            <a:r>
              <a:rPr lang="tr-TR" dirty="0"/>
              <a:t>.</a:t>
            </a:r>
          </a:p>
          <a:p>
            <a:r>
              <a:rPr lang="en-US" dirty="0"/>
              <a:t>The Evolution of Cooperation (1984)</a:t>
            </a:r>
            <a:r>
              <a:rPr lang="tr-TR" dirty="0"/>
              <a:t> </a:t>
            </a:r>
            <a:r>
              <a:rPr lang="en-US" dirty="0"/>
              <a:t>by Robert Axelrod</a:t>
            </a:r>
          </a:p>
          <a:p>
            <a:pPr lvl="1"/>
            <a:r>
              <a:rPr lang="en-US" dirty="0"/>
              <a:t>Tournament of the </a:t>
            </a:r>
            <a:r>
              <a:rPr lang="tr-TR" dirty="0"/>
              <a:t>N</a:t>
            </a:r>
            <a:r>
              <a:rPr lang="en-US" dirty="0"/>
              <a:t> step prisoner’s dilemma</a:t>
            </a:r>
            <a:r>
              <a:rPr lang="tr-TR" dirty="0"/>
              <a:t> </a:t>
            </a:r>
            <a:r>
              <a:rPr lang="en-US" dirty="0"/>
              <a:t>(with N fixed) for which he invited academic colleagues to devise computer strategies.</a:t>
            </a:r>
            <a:endParaRPr lang="en-US" dirty="0"/>
          </a:p>
          <a:p>
            <a:r>
              <a:rPr lang="en-US" dirty="0"/>
              <a:t>Winning strategy</a:t>
            </a:r>
            <a:r>
              <a:rPr lang="tr-TR" dirty="0"/>
              <a:t> in </a:t>
            </a:r>
            <a:r>
              <a:rPr lang="en-US" dirty="0"/>
              <a:t>Axelrod’s tournament: Tit for Tat</a:t>
            </a:r>
          </a:p>
          <a:p>
            <a:pPr lvl="1"/>
            <a:r>
              <a:rPr lang="en-US" dirty="0"/>
              <a:t>Cooperate on the first iteration then repeat the opponent’s last action.</a:t>
            </a:r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2233380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20000" y="3206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NECESSARY CONDITION</a:t>
            </a:r>
            <a:r>
              <a:rPr lang="tr-TR" dirty="0"/>
              <a:t>S</a:t>
            </a:r>
            <a:r>
              <a:rPr lang="en-US" dirty="0"/>
              <a:t> FOR A SUCCESSUL STRATEGY</a:t>
            </a:r>
            <a:r>
              <a:rPr lang="tr-TR" dirty="0"/>
              <a:t> BY AXELROD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Nice (optimistic)</a:t>
            </a:r>
          </a:p>
          <a:p>
            <a:pPr lvl="1"/>
            <a:r>
              <a:rPr lang="tr-TR" dirty="0"/>
              <a:t>Not </a:t>
            </a:r>
            <a:r>
              <a:rPr lang="en-US" dirty="0"/>
              <a:t>defect before its opponent does</a:t>
            </a:r>
            <a:r>
              <a:rPr lang="tr-TR" dirty="0"/>
              <a:t>.</a:t>
            </a:r>
          </a:p>
          <a:p>
            <a:r>
              <a:rPr lang="en-US" dirty="0"/>
              <a:t>Retaliation</a:t>
            </a:r>
            <a:endParaRPr lang="tr-TR" dirty="0"/>
          </a:p>
          <a:p>
            <a:pPr lvl="1"/>
            <a:r>
              <a:rPr lang="en-US" dirty="0"/>
              <a:t>Not always cooperation but also</a:t>
            </a:r>
            <a:r>
              <a:rPr lang="tr-TR" dirty="0"/>
              <a:t> </a:t>
            </a:r>
            <a:r>
              <a:rPr lang="en-US" dirty="0"/>
              <a:t>sometimes retaliation</a:t>
            </a:r>
            <a:r>
              <a:rPr lang="tr-TR" dirty="0"/>
              <a:t>.</a:t>
            </a:r>
            <a:endParaRPr lang="en-US" dirty="0"/>
          </a:p>
          <a:p>
            <a:r>
              <a:rPr lang="en-US" dirty="0"/>
              <a:t>Forgiving</a:t>
            </a:r>
          </a:p>
          <a:p>
            <a:pPr lvl="1"/>
            <a:r>
              <a:rPr lang="tr-TR" dirty="0"/>
              <a:t>Fall </a:t>
            </a:r>
            <a:r>
              <a:rPr lang="en-US" dirty="0"/>
              <a:t>back to cooperating if the opponent does not continue to defect.</a:t>
            </a:r>
            <a:endParaRPr lang="tr-TR" dirty="0"/>
          </a:p>
          <a:p>
            <a:r>
              <a:rPr lang="en-US" dirty="0"/>
              <a:t>Non-envious</a:t>
            </a:r>
          </a:p>
          <a:p>
            <a:pPr lvl="1"/>
            <a:r>
              <a:rPr lang="en-US" dirty="0"/>
              <a:t>Not striving to score more than the opponent</a:t>
            </a:r>
            <a:r>
              <a:rPr lang="tr-TR" dirty="0"/>
              <a:t>.</a:t>
            </a:r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3879481881"/>
      </p:ext>
    </p:extLst>
  </p:cSld>
  <p:clrMapOvr>
    <a:masterClrMapping/>
  </p:clrMapOvr>
</p:sld>
</file>

<file path=ppt/theme/theme1.xml><?xml version="1.0" encoding="utf-8"?>
<a:theme xmlns:a="http://schemas.openxmlformats.org/drawingml/2006/main" name="Derinlik">
  <a:themeElements>
    <a:clrScheme name="Derinlik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rinlik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rinlik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TM04033923[[fn=Derinlik]]</Template>
  <TotalTime>249</TotalTime>
  <Words>699</Words>
  <Application>Microsoft Office PowerPoint</Application>
  <PresentationFormat>Geniş ekran</PresentationFormat>
  <Paragraphs>96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Derinlik</vt:lpstr>
      <vt:lpstr>PRISONER’S DILEMMA  BERK EROL</vt:lpstr>
      <vt:lpstr>GAME THEORY</vt:lpstr>
      <vt:lpstr>GAME TYPES</vt:lpstr>
      <vt:lpstr>PRISONER’S DILEMMA</vt:lpstr>
      <vt:lpstr>FORMAL PRESENTATION</vt:lpstr>
      <vt:lpstr>GENERALIZED FORM</vt:lpstr>
      <vt:lpstr>PowerPoint Sunusu</vt:lpstr>
      <vt:lpstr>ITERATED PRISONER’S DILEMMA</vt:lpstr>
      <vt:lpstr>NECESSARY CONDITIONS FOR A SUCCESSUL STRATEGY BY AXELROD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PRISONER’S DILEMMA  BERK EROL</dc:title>
  <dc:creator>Berk Erol</dc:creator>
  <cp:lastModifiedBy>Berk Erol</cp:lastModifiedBy>
  <cp:revision>21</cp:revision>
  <dcterms:created xsi:type="dcterms:W3CDTF">2016-12-12T18:38:45Z</dcterms:created>
  <dcterms:modified xsi:type="dcterms:W3CDTF">2016-12-12T22:50:23Z</dcterms:modified>
</cp:coreProperties>
</file>